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3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wmf" ContentType="image/x-wm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/>
  <p:notesSz cx="9928225" cy="67976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presProps" Target="presProps.xml"/>
</Relationships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Кількість позичальників за 2022 рік</c:v>
                </c:pt>
              </c:strCache>
            </c:strRef>
          </c:tx>
          <c:spPr>
            <a:solidFill>
              <a:srgbClr val="c6d9f1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1400" spc="-1" strike="noStrike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Львівський р-н</c:v>
                </c:pt>
                <c:pt idx="1">
                  <c:v>Золочівський р-н</c:v>
                </c:pt>
                <c:pt idx="2">
                  <c:v>Самбірський р-н</c:v>
                </c:pt>
                <c:pt idx="3">
                  <c:v>Яворівський р-н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gapWidth val="150"/>
        <c:overlap val="-25"/>
        <c:axId val="49366038"/>
        <c:axId val="58501722"/>
      </c:barChart>
      <c:catAx>
        <c:axId val="49366038"/>
        <c:scaling>
          <c:orientation val="minMax"/>
        </c:scaling>
        <c:delete val="0"/>
        <c:axPos val="b"/>
        <c:numFmt formatCode="[$-422]dd/mm/yyyy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ffffff"/>
                </a:solidFill>
                <a:latin typeface="Times New Roman"/>
                <a:ea typeface="DejaVu Sans"/>
              </a:defRPr>
            </a:pPr>
          </a:p>
        </c:txPr>
        <c:crossAx val="58501722"/>
        <c:crosses val="autoZero"/>
        <c:auto val="1"/>
        <c:lblAlgn val="ctr"/>
        <c:lblOffset val="100"/>
        <c:noMultiLvlLbl val="0"/>
      </c:catAx>
      <c:valAx>
        <c:axId val="5850172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49366038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C8A80-7BD2-4877-9B42-8E04A135F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53110E6-31FD-4A7B-8F68-5713D77093A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Внутрішньо переміщені особи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A60FCC-E9FE-4CA3-94ED-35BBB699172F}" type="parTrans" cxnId="{A77167E7-B3DE-4BB5-97DC-E6B18709DC30}">
      <dgm:prSet/>
      <dgm:spPr/>
      <dgm:t>
        <a:bodyPr/>
        <a:lstStyle/>
        <a:p>
          <a:endParaRPr lang="uk-UA"/>
        </a:p>
      </dgm:t>
    </dgm:pt>
    <dgm:pt modelId="{7F4B1C67-4B89-486B-A0A2-3A96FC4E7968}" type="sibTrans" cxnId="{A77167E7-B3DE-4BB5-97DC-E6B18709DC30}">
      <dgm:prSet/>
      <dgm:spPr/>
      <dgm:t>
        <a:bodyPr/>
        <a:lstStyle/>
        <a:p>
          <a:endParaRPr lang="uk-UA"/>
        </a:p>
      </dgm:t>
    </dgm:pt>
    <dgm:pt modelId="{22D46038-EF0C-4CD8-A434-20B0A18B316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Енергозбереження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F73641-B5FD-4B31-A18E-4AADD735F1B0}" type="parTrans" cxnId="{0153760E-4A87-437D-BEC0-C914667579A3}">
      <dgm:prSet/>
      <dgm:spPr/>
      <dgm:t>
        <a:bodyPr/>
        <a:lstStyle/>
        <a:p>
          <a:endParaRPr lang="uk-UA"/>
        </a:p>
      </dgm:t>
    </dgm:pt>
    <dgm:pt modelId="{7399A2F3-F246-4D71-9C3C-EDE24F083E8A}" type="sibTrans" cxnId="{0153760E-4A87-437D-BEC0-C914667579A3}">
      <dgm:prSet/>
      <dgm:spPr/>
      <dgm:t>
        <a:bodyPr/>
        <a:lstStyle/>
        <a:p>
          <a:endParaRPr lang="uk-UA"/>
        </a:p>
      </dgm:t>
    </dgm:pt>
    <dgm:pt modelId="{0A5B7169-ADC6-46CB-B748-0006E7B3AEC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Учасники АТО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57946F-9398-4A3A-B66D-62F76DB3742D}" type="sibTrans" cxnId="{532B0C42-15A3-418B-B991-C56D60C5C566}">
      <dgm:prSet/>
      <dgm:spPr/>
      <dgm:t>
        <a:bodyPr/>
        <a:lstStyle/>
        <a:p>
          <a:endParaRPr lang="uk-UA"/>
        </a:p>
      </dgm:t>
    </dgm:pt>
    <dgm:pt modelId="{7456F652-40A6-456B-820B-490224F08154}" type="parTrans" cxnId="{532B0C42-15A3-418B-B991-C56D60C5C566}">
      <dgm:prSet/>
      <dgm:spPr/>
      <dgm:t>
        <a:bodyPr/>
        <a:lstStyle/>
        <a:p>
          <a:endParaRPr lang="uk-UA"/>
        </a:p>
      </dgm:t>
    </dgm:pt>
    <dgm:pt modelId="{EAD2E77A-7010-46BC-A91E-AB09BCC5FE52}" type="pres">
      <dgm:prSet presAssocID="{D7FC8A80-7BD2-4877-9B42-8E04A135F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AA92230-00F9-4AFB-8B17-72656B8FE364}" type="pres">
      <dgm:prSet presAssocID="{0A5B7169-ADC6-46CB-B748-0006E7B3AEC9}" presName="parentLin" presStyleCnt="0"/>
      <dgm:spPr/>
    </dgm:pt>
    <dgm:pt modelId="{A7D478D4-8F56-49F0-8E8E-D3FE3A1EDBF7}" type="pres">
      <dgm:prSet presAssocID="{0A5B7169-ADC6-46CB-B748-0006E7B3AEC9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989640AC-8452-4E33-AF06-84A32049475C}" type="pres">
      <dgm:prSet presAssocID="{0A5B7169-ADC6-46CB-B748-0006E7B3AE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8B32B1-9AA6-46B6-A117-929C9E55E7C6}" type="pres">
      <dgm:prSet presAssocID="{0A5B7169-ADC6-46CB-B748-0006E7B3AEC9}" presName="negativeSpace" presStyleCnt="0"/>
      <dgm:spPr/>
    </dgm:pt>
    <dgm:pt modelId="{C9D19021-184F-4521-AA80-46523C4E04D6}" type="pres">
      <dgm:prSet presAssocID="{0A5B7169-ADC6-46CB-B748-0006E7B3AEC9}" presName="childText" presStyleLbl="conFgAcc1" presStyleIdx="0" presStyleCnt="3">
        <dgm:presLayoutVars>
          <dgm:bulletEnabled val="1"/>
        </dgm:presLayoutVars>
      </dgm:prSet>
      <dgm:spPr/>
    </dgm:pt>
    <dgm:pt modelId="{279EF293-95A6-4819-87E5-27D348794C8D}" type="pres">
      <dgm:prSet presAssocID="{7257946F-9398-4A3A-B66D-62F76DB3742D}" presName="spaceBetweenRectangles" presStyleCnt="0"/>
      <dgm:spPr/>
    </dgm:pt>
    <dgm:pt modelId="{9700121E-F00F-486B-BA90-3B8FB158A74C}" type="pres">
      <dgm:prSet presAssocID="{053110E6-31FD-4A7B-8F68-5713D77093AB}" presName="parentLin" presStyleCnt="0"/>
      <dgm:spPr/>
    </dgm:pt>
    <dgm:pt modelId="{7B74F72E-B14B-4E9F-840E-7EB7671CE86A}" type="pres">
      <dgm:prSet presAssocID="{053110E6-31FD-4A7B-8F68-5713D77093AB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5BD4884D-464D-4966-A840-4F983190FF34}" type="pres">
      <dgm:prSet presAssocID="{053110E6-31FD-4A7B-8F68-5713D77093AB}" presName="parentText" presStyleLbl="node1" presStyleIdx="1" presStyleCnt="3" custScaleX="142857" custLinFactX="92069" custLinFactNeighborX="100000" custLinFactNeighborY="-348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E9FD63-6D72-463D-BF1E-E11E6977731E}" type="pres">
      <dgm:prSet presAssocID="{053110E6-31FD-4A7B-8F68-5713D77093AB}" presName="negativeSpace" presStyleCnt="0"/>
      <dgm:spPr/>
    </dgm:pt>
    <dgm:pt modelId="{72D9E1E2-19A5-4E22-91B1-01D81351B6AA}" type="pres">
      <dgm:prSet presAssocID="{053110E6-31FD-4A7B-8F68-5713D77093AB}" presName="childText" presStyleLbl="conFgAcc1" presStyleIdx="1" presStyleCnt="3">
        <dgm:presLayoutVars>
          <dgm:bulletEnabled val="1"/>
        </dgm:presLayoutVars>
      </dgm:prSet>
      <dgm:spPr/>
    </dgm:pt>
    <dgm:pt modelId="{B0851745-9CA8-4787-8DEE-9813E9705F65}" type="pres">
      <dgm:prSet presAssocID="{7F4B1C67-4B89-486B-A0A2-3A96FC4E7968}" presName="spaceBetweenRectangles" presStyleCnt="0"/>
      <dgm:spPr/>
    </dgm:pt>
    <dgm:pt modelId="{EFDA8091-D04D-416B-B744-2C636BE45F6C}" type="pres">
      <dgm:prSet presAssocID="{22D46038-EF0C-4CD8-A434-20B0A18B3167}" presName="parentLin" presStyleCnt="0"/>
      <dgm:spPr/>
    </dgm:pt>
    <dgm:pt modelId="{921B13F5-DD16-4990-9AEB-2A5E58ECF2A1}" type="pres">
      <dgm:prSet presAssocID="{22D46038-EF0C-4CD8-A434-20B0A18B3167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56563AE7-C289-4CD8-AEF5-652296E4E5D2}" type="pres">
      <dgm:prSet presAssocID="{22D46038-EF0C-4CD8-A434-20B0A18B31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69E8D5-3F84-4795-9819-3971479463C7}" type="pres">
      <dgm:prSet presAssocID="{22D46038-EF0C-4CD8-A434-20B0A18B3167}" presName="negativeSpace" presStyleCnt="0"/>
      <dgm:spPr/>
    </dgm:pt>
    <dgm:pt modelId="{BBC7D08E-8531-4B23-BCC3-7D91466366A2}" type="pres">
      <dgm:prSet presAssocID="{22D46038-EF0C-4CD8-A434-20B0A18B31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7167E7-B3DE-4BB5-97DC-E6B18709DC30}" srcId="{D7FC8A80-7BD2-4877-9B42-8E04A135F64C}" destId="{053110E6-31FD-4A7B-8F68-5713D77093AB}" srcOrd="1" destOrd="0" parTransId="{24A60FCC-E9FE-4CA3-94ED-35BBB699172F}" sibTransId="{7F4B1C67-4B89-486B-A0A2-3A96FC4E7968}"/>
    <dgm:cxn modelId="{88188DF5-B9C2-47D9-B378-E7D863E32D8C}" type="presOf" srcId="{22D46038-EF0C-4CD8-A434-20B0A18B3167}" destId="{56563AE7-C289-4CD8-AEF5-652296E4E5D2}" srcOrd="1" destOrd="0" presId="urn:microsoft.com/office/officeart/2005/8/layout/list1"/>
    <dgm:cxn modelId="{0153760E-4A87-437D-BEC0-C914667579A3}" srcId="{D7FC8A80-7BD2-4877-9B42-8E04A135F64C}" destId="{22D46038-EF0C-4CD8-A434-20B0A18B3167}" srcOrd="2" destOrd="0" parTransId="{52F73641-B5FD-4B31-A18E-4AADD735F1B0}" sibTransId="{7399A2F3-F246-4D71-9C3C-EDE24F083E8A}"/>
    <dgm:cxn modelId="{532B0C42-15A3-418B-B991-C56D60C5C566}" srcId="{D7FC8A80-7BD2-4877-9B42-8E04A135F64C}" destId="{0A5B7169-ADC6-46CB-B748-0006E7B3AEC9}" srcOrd="0" destOrd="0" parTransId="{7456F652-40A6-456B-820B-490224F08154}" sibTransId="{7257946F-9398-4A3A-B66D-62F76DB3742D}"/>
    <dgm:cxn modelId="{5A5953FE-1D13-49BD-A29A-0FB5D4E5F6F1}" type="presOf" srcId="{0A5B7169-ADC6-46CB-B748-0006E7B3AEC9}" destId="{989640AC-8452-4E33-AF06-84A32049475C}" srcOrd="1" destOrd="0" presId="urn:microsoft.com/office/officeart/2005/8/layout/list1"/>
    <dgm:cxn modelId="{DC00F886-B600-4FFF-81EE-6619CA38A039}" type="presOf" srcId="{D7FC8A80-7BD2-4877-9B42-8E04A135F64C}" destId="{EAD2E77A-7010-46BC-A91E-AB09BCC5FE52}" srcOrd="0" destOrd="0" presId="urn:microsoft.com/office/officeart/2005/8/layout/list1"/>
    <dgm:cxn modelId="{8F688A85-1616-4D55-9919-76FB689D31D9}" type="presOf" srcId="{22D46038-EF0C-4CD8-A434-20B0A18B3167}" destId="{921B13F5-DD16-4990-9AEB-2A5E58ECF2A1}" srcOrd="0" destOrd="0" presId="urn:microsoft.com/office/officeart/2005/8/layout/list1"/>
    <dgm:cxn modelId="{1911B40B-7B4A-428F-94BA-160A334B5165}" type="presOf" srcId="{053110E6-31FD-4A7B-8F68-5713D77093AB}" destId="{7B74F72E-B14B-4E9F-840E-7EB7671CE86A}" srcOrd="0" destOrd="0" presId="urn:microsoft.com/office/officeart/2005/8/layout/list1"/>
    <dgm:cxn modelId="{92CF3FF5-D0F2-4F4D-B3E1-34B484F03356}" type="presOf" srcId="{0A5B7169-ADC6-46CB-B748-0006E7B3AEC9}" destId="{A7D478D4-8F56-49F0-8E8E-D3FE3A1EDBF7}" srcOrd="0" destOrd="0" presId="urn:microsoft.com/office/officeart/2005/8/layout/list1"/>
    <dgm:cxn modelId="{B97972EA-1E37-40C3-BD4A-6C0EBF02584D}" type="presOf" srcId="{053110E6-31FD-4A7B-8F68-5713D77093AB}" destId="{5BD4884D-464D-4966-A840-4F983190FF34}" srcOrd="1" destOrd="0" presId="urn:microsoft.com/office/officeart/2005/8/layout/list1"/>
    <dgm:cxn modelId="{97D2E641-EF26-420A-8B7F-DE3F7E196CA5}" type="presParOf" srcId="{EAD2E77A-7010-46BC-A91E-AB09BCC5FE52}" destId="{DAA92230-00F9-4AFB-8B17-72656B8FE364}" srcOrd="0" destOrd="0" presId="urn:microsoft.com/office/officeart/2005/8/layout/list1"/>
    <dgm:cxn modelId="{79C0C2F4-0871-4FEB-82CD-717FC3C6DF1D}" type="presParOf" srcId="{DAA92230-00F9-4AFB-8B17-72656B8FE364}" destId="{A7D478D4-8F56-49F0-8E8E-D3FE3A1EDBF7}" srcOrd="0" destOrd="0" presId="urn:microsoft.com/office/officeart/2005/8/layout/list1"/>
    <dgm:cxn modelId="{DE8E6BF5-41DD-4E5B-8B36-538605131CAC}" type="presParOf" srcId="{DAA92230-00F9-4AFB-8B17-72656B8FE364}" destId="{989640AC-8452-4E33-AF06-84A32049475C}" srcOrd="1" destOrd="0" presId="urn:microsoft.com/office/officeart/2005/8/layout/list1"/>
    <dgm:cxn modelId="{C1627368-879D-48DD-8115-4CC46A0ADD8D}" type="presParOf" srcId="{EAD2E77A-7010-46BC-A91E-AB09BCC5FE52}" destId="{938B32B1-9AA6-46B6-A117-929C9E55E7C6}" srcOrd="1" destOrd="0" presId="urn:microsoft.com/office/officeart/2005/8/layout/list1"/>
    <dgm:cxn modelId="{8E89C4BE-5827-42E9-BC70-AC9E23FF50CA}" type="presParOf" srcId="{EAD2E77A-7010-46BC-A91E-AB09BCC5FE52}" destId="{C9D19021-184F-4521-AA80-46523C4E04D6}" srcOrd="2" destOrd="0" presId="urn:microsoft.com/office/officeart/2005/8/layout/list1"/>
    <dgm:cxn modelId="{B4382DC8-9F01-4A3E-8946-39B68FB966B3}" type="presParOf" srcId="{EAD2E77A-7010-46BC-A91E-AB09BCC5FE52}" destId="{279EF293-95A6-4819-87E5-27D348794C8D}" srcOrd="3" destOrd="0" presId="urn:microsoft.com/office/officeart/2005/8/layout/list1"/>
    <dgm:cxn modelId="{5E0057F2-0EC4-4C8D-A44A-BA6B4B1C178E}" type="presParOf" srcId="{EAD2E77A-7010-46BC-A91E-AB09BCC5FE52}" destId="{9700121E-F00F-486B-BA90-3B8FB158A74C}" srcOrd="4" destOrd="0" presId="urn:microsoft.com/office/officeart/2005/8/layout/list1"/>
    <dgm:cxn modelId="{500D3A12-5DA4-48CA-8C69-1AAFEF8C0956}" type="presParOf" srcId="{9700121E-F00F-486B-BA90-3B8FB158A74C}" destId="{7B74F72E-B14B-4E9F-840E-7EB7671CE86A}" srcOrd="0" destOrd="0" presId="urn:microsoft.com/office/officeart/2005/8/layout/list1"/>
    <dgm:cxn modelId="{6455C5CE-B550-4C4D-B7C8-226D357C078D}" type="presParOf" srcId="{9700121E-F00F-486B-BA90-3B8FB158A74C}" destId="{5BD4884D-464D-4966-A840-4F983190FF34}" srcOrd="1" destOrd="0" presId="urn:microsoft.com/office/officeart/2005/8/layout/list1"/>
    <dgm:cxn modelId="{EB04E6D8-0498-4365-8182-11F76D5F6882}" type="presParOf" srcId="{EAD2E77A-7010-46BC-A91E-AB09BCC5FE52}" destId="{AFE9FD63-6D72-463D-BF1E-E11E6977731E}" srcOrd="5" destOrd="0" presId="urn:microsoft.com/office/officeart/2005/8/layout/list1"/>
    <dgm:cxn modelId="{C170F32F-CB62-4492-BC92-CF515476F52F}" type="presParOf" srcId="{EAD2E77A-7010-46BC-A91E-AB09BCC5FE52}" destId="{72D9E1E2-19A5-4E22-91B1-01D81351B6AA}" srcOrd="6" destOrd="0" presId="urn:microsoft.com/office/officeart/2005/8/layout/list1"/>
    <dgm:cxn modelId="{C24BBCD4-0FBB-4245-A3C9-EDB4B205A486}" type="presParOf" srcId="{EAD2E77A-7010-46BC-A91E-AB09BCC5FE52}" destId="{B0851745-9CA8-4787-8DEE-9813E9705F65}" srcOrd="7" destOrd="0" presId="urn:microsoft.com/office/officeart/2005/8/layout/list1"/>
    <dgm:cxn modelId="{DBEA529E-C652-40F1-A38F-1FC17DA4AFA0}" type="presParOf" srcId="{EAD2E77A-7010-46BC-A91E-AB09BCC5FE52}" destId="{EFDA8091-D04D-416B-B744-2C636BE45F6C}" srcOrd="8" destOrd="0" presId="urn:microsoft.com/office/officeart/2005/8/layout/list1"/>
    <dgm:cxn modelId="{7A5F8ED5-03C9-41EE-9E53-5258774FC153}" type="presParOf" srcId="{EFDA8091-D04D-416B-B744-2C636BE45F6C}" destId="{921B13F5-DD16-4990-9AEB-2A5E58ECF2A1}" srcOrd="0" destOrd="0" presId="urn:microsoft.com/office/officeart/2005/8/layout/list1"/>
    <dgm:cxn modelId="{F3DA2305-8874-43F5-9D74-AE50539D1A66}" type="presParOf" srcId="{EFDA8091-D04D-416B-B744-2C636BE45F6C}" destId="{56563AE7-C289-4CD8-AEF5-652296E4E5D2}" srcOrd="1" destOrd="0" presId="urn:microsoft.com/office/officeart/2005/8/layout/list1"/>
    <dgm:cxn modelId="{36D3982F-F2C1-4C08-9AAE-0CC6ABDAC3DC}" type="presParOf" srcId="{EAD2E77A-7010-46BC-A91E-AB09BCC5FE52}" destId="{1869E8D5-3F84-4795-9819-3971479463C7}" srcOrd="9" destOrd="0" presId="urn:microsoft.com/office/officeart/2005/8/layout/list1"/>
    <dgm:cxn modelId="{BDCC0172-9091-4B73-957A-B2A1FC60BDCF}" type="presParOf" srcId="{EAD2E77A-7010-46BC-A91E-AB09BCC5FE52}" destId="{BBC7D08E-8531-4B23-BCC3-7D91466366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19021-184F-4521-AA80-46523C4E04D6}">
      <dsp:nvSpPr>
        <dsp:cNvPr id="0" name=""/>
        <dsp:cNvSpPr/>
      </dsp:nvSpPr>
      <dsp:spPr>
        <a:xfrm>
          <a:off x="0" y="498823"/>
          <a:ext cx="568863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640AC-8452-4E33-AF06-84A32049475C}">
      <dsp:nvSpPr>
        <dsp:cNvPr id="0" name=""/>
        <dsp:cNvSpPr/>
      </dsp:nvSpPr>
      <dsp:spPr>
        <a:xfrm>
          <a:off x="284431" y="56023"/>
          <a:ext cx="3982042" cy="8856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Учасники АТО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662" y="99254"/>
        <a:ext cx="3895580" cy="799138"/>
      </dsp:txXfrm>
    </dsp:sp>
    <dsp:sp modelId="{72D9E1E2-19A5-4E22-91B1-01D81351B6AA}">
      <dsp:nvSpPr>
        <dsp:cNvPr id="0" name=""/>
        <dsp:cNvSpPr/>
      </dsp:nvSpPr>
      <dsp:spPr>
        <a:xfrm>
          <a:off x="0" y="1859623"/>
          <a:ext cx="568863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4884D-464D-4966-A840-4F983190FF34}">
      <dsp:nvSpPr>
        <dsp:cNvPr id="0" name=""/>
        <dsp:cNvSpPr/>
      </dsp:nvSpPr>
      <dsp:spPr>
        <a:xfrm>
          <a:off x="272215" y="1385934"/>
          <a:ext cx="5416416" cy="8856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Внутрішньо переміщені особи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446" y="1429165"/>
        <a:ext cx="5329954" cy="799138"/>
      </dsp:txXfrm>
    </dsp:sp>
    <dsp:sp modelId="{BBC7D08E-8531-4B23-BCC3-7D91466366A2}">
      <dsp:nvSpPr>
        <dsp:cNvPr id="0" name=""/>
        <dsp:cNvSpPr/>
      </dsp:nvSpPr>
      <dsp:spPr>
        <a:xfrm>
          <a:off x="0" y="3220424"/>
          <a:ext cx="568863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63AE7-C289-4CD8-AEF5-652296E4E5D2}">
      <dsp:nvSpPr>
        <dsp:cNvPr id="0" name=""/>
        <dsp:cNvSpPr/>
      </dsp:nvSpPr>
      <dsp:spPr>
        <a:xfrm>
          <a:off x="284431" y="2777624"/>
          <a:ext cx="3982042" cy="8856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Енергозбереження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662" y="2820855"/>
        <a:ext cx="3895580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переміщення сторінки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Для редагування формату приміток клацніть мишею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&lt;верхній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1637050-52B7-4ED0-A5EC-2C699ADFA87D}" type="slidenum"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5200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CE4BFF3C-5C3A-452F-81A2-D7E4F864F211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15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5200"/>
          </a:xfrm>
          <a:prstGeom prst="rect">
            <a:avLst/>
          </a:prstGeom>
          <a:ln w="0">
            <a:noFill/>
          </a:ln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E4E54EEC-3021-4D93-8860-0CDE1FAF85A9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520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4142F9F9-E2F2-4069-90B4-A96AF1D7818B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520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32B0ECBF-3E60-4E90-B0EC-AE4FEA4AD231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664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743B4F0F-A70C-4F6F-A3A5-C869003D5A74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664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22E143D0-455F-46FA-8A5D-0DD1E0E0CFA8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15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664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B4611F53-2ED8-4C37-AA28-DB47C29B8453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15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520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AAFB4331-4958-49F5-9D8E-7F8A54DD6863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15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52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8646FD83-AB4A-4A72-A329-22E71D767D8F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15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3263760" y="509760"/>
            <a:ext cx="3396240" cy="254520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992160" y="3229560"/>
            <a:ext cx="7939440" cy="30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5624640" y="6457680"/>
            <a:ext cx="4297680" cy="335520"/>
          </a:xfrm>
          <a:custGeom>
            <a:avLst/>
            <a:gdLst>
              <a:gd name="textAreaLeft" fmla="*/ 0 w 4297680"/>
              <a:gd name="textAreaRight" fmla="*/ 4302000 w 4297680"/>
              <a:gd name="textAreaTop" fmla="*/ 0 h 335520"/>
              <a:gd name="textAreaBottom" fmla="*/ 339840 h 33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D99EE571-BD22-469B-AFFF-465D26F9C997}" type="slidenum">
              <a:rPr b="0" lang="ru-RU" sz="1200" spc="-1" strike="noStrike">
                <a:solidFill>
                  <a:srgbClr val="ffffff"/>
                </a:solidFill>
                <a:latin typeface="Arial"/>
                <a:ea typeface="+mn-ea"/>
              </a:rPr>
              <a:t>15</a:t>
            </a:fld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7920" y="-7920"/>
            <a:ext cx="9165240" cy="6869520"/>
            <a:chOff x="-7920" y="-7920"/>
            <a:chExt cx="9165240" cy="6869520"/>
          </a:xfrm>
        </p:grpSpPr>
        <p:sp>
          <p:nvSpPr>
            <p:cNvPr id="1" name="Line 2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" name="Line 3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CustomShape 4"/>
            <p:cNvSpPr/>
            <p:nvPr/>
          </p:nvSpPr>
          <p:spPr>
            <a:xfrm>
              <a:off x="6891480" y="0"/>
              <a:ext cx="2265840" cy="6861600"/>
            </a:xfrm>
            <a:custGeom>
              <a:avLst/>
              <a:gdLst>
                <a:gd name="textAreaLeft" fmla="*/ 0 w 2265840"/>
                <a:gd name="textAreaRight" fmla="*/ 2270160 w 22658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2271889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CustomShape 5"/>
            <p:cNvSpPr/>
            <p:nvPr/>
          </p:nvSpPr>
          <p:spPr>
            <a:xfrm>
              <a:off x="7205760" y="-7920"/>
              <a:ext cx="1943640" cy="6861600"/>
            </a:xfrm>
            <a:custGeom>
              <a:avLst/>
              <a:gdLst>
                <a:gd name="textAreaLeft" fmla="*/ 0 w 1943640"/>
                <a:gd name="textAreaRight" fmla="*/ 1947960 w 19436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950155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CustomShape 6"/>
            <p:cNvSpPr/>
            <p:nvPr/>
          </p:nvSpPr>
          <p:spPr>
            <a:xfrm>
              <a:off x="6639120" y="3919680"/>
              <a:ext cx="2508480" cy="2934000"/>
            </a:xfrm>
            <a:custGeom>
              <a:avLst/>
              <a:gdLst>
                <a:gd name="textAreaLeft" fmla="*/ 0 w 2508480"/>
                <a:gd name="textAreaRight" fmla="*/ 2512800 w 2508480"/>
                <a:gd name="textAreaTop" fmla="*/ 0 h 2934000"/>
                <a:gd name="textAreaBottom" fmla="*/ 2938320 h 29340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CustomShape 7"/>
            <p:cNvSpPr/>
            <p:nvPr/>
          </p:nvSpPr>
          <p:spPr>
            <a:xfrm>
              <a:off x="7010640" y="-7920"/>
              <a:ext cx="2138760" cy="6861600"/>
            </a:xfrm>
            <a:custGeom>
              <a:avLst/>
              <a:gdLst>
                <a:gd name="textAreaLeft" fmla="*/ 0 w 2138760"/>
                <a:gd name="textAreaRight" fmla="*/ 2143080 w 213876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CustomShape 8"/>
            <p:cNvSpPr/>
            <p:nvPr/>
          </p:nvSpPr>
          <p:spPr>
            <a:xfrm>
              <a:off x="8296560" y="-7920"/>
              <a:ext cx="852840" cy="6861600"/>
            </a:xfrm>
            <a:custGeom>
              <a:avLst/>
              <a:gdLst>
                <a:gd name="textAreaLeft" fmla="*/ 0 w 852840"/>
                <a:gd name="textAreaRight" fmla="*/ 857160 w 8528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CustomShape 9"/>
            <p:cNvSpPr/>
            <p:nvPr/>
          </p:nvSpPr>
          <p:spPr>
            <a:xfrm>
              <a:off x="8077320" y="-7920"/>
              <a:ext cx="1062360" cy="6861600"/>
            </a:xfrm>
            <a:custGeom>
              <a:avLst/>
              <a:gdLst>
                <a:gd name="textAreaLeft" fmla="*/ 0 w 1062360"/>
                <a:gd name="textAreaRight" fmla="*/ 1066680 w 106236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272822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CustomShape 10"/>
            <p:cNvSpPr/>
            <p:nvPr/>
          </p:nvSpPr>
          <p:spPr>
            <a:xfrm>
              <a:off x="8060040" y="4894200"/>
              <a:ext cx="1090800" cy="1959480"/>
            </a:xfrm>
            <a:custGeom>
              <a:avLst/>
              <a:gdLst>
                <a:gd name="textAreaLeft" fmla="*/ 0 w 1090800"/>
                <a:gd name="textAreaRight" fmla="*/ 1095120 w 1090800"/>
                <a:gd name="textAreaTop" fmla="*/ 0 h 1959480"/>
                <a:gd name="textAreaBottom" fmla="*/ 1963800 h 195948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CustomShape 11"/>
            <p:cNvSpPr/>
            <p:nvPr/>
          </p:nvSpPr>
          <p:spPr>
            <a:xfrm>
              <a:off x="-7920" y="-7920"/>
              <a:ext cx="859320" cy="5693400"/>
            </a:xfrm>
            <a:custGeom>
              <a:avLst/>
              <a:gdLst>
                <a:gd name="textAreaLeft" fmla="*/ 0 w 859320"/>
                <a:gd name="textAreaRight" fmla="*/ 863640 w 859320"/>
                <a:gd name="textAreaTop" fmla="*/ 0 h 5693400"/>
                <a:gd name="textAreaBottom" fmla="*/ 5697720 h 5693400"/>
              </a:gdLst>
              <a:ah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6c911d">
                <a:alpha val="8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ffffff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ffffff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ffffff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-7920" y="-7920"/>
            <a:ext cx="9165240" cy="6869520"/>
            <a:chOff x="-7920" y="-7920"/>
            <a:chExt cx="9165240" cy="6869520"/>
          </a:xfrm>
        </p:grpSpPr>
        <p:sp>
          <p:nvSpPr>
            <p:cNvPr id="50" name="Line 2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" name="Line 3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" name="CustomShape 4"/>
            <p:cNvSpPr/>
            <p:nvPr/>
          </p:nvSpPr>
          <p:spPr>
            <a:xfrm>
              <a:off x="6891480" y="0"/>
              <a:ext cx="2265840" cy="6861600"/>
            </a:xfrm>
            <a:custGeom>
              <a:avLst/>
              <a:gdLst>
                <a:gd name="textAreaLeft" fmla="*/ 0 w 2265840"/>
                <a:gd name="textAreaRight" fmla="*/ 2270160 w 22658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2271889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" name="CustomShape 5"/>
            <p:cNvSpPr/>
            <p:nvPr/>
          </p:nvSpPr>
          <p:spPr>
            <a:xfrm>
              <a:off x="7205760" y="-7920"/>
              <a:ext cx="1943640" cy="6861600"/>
            </a:xfrm>
            <a:custGeom>
              <a:avLst/>
              <a:gdLst>
                <a:gd name="textAreaLeft" fmla="*/ 0 w 1943640"/>
                <a:gd name="textAreaRight" fmla="*/ 1947960 w 19436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950155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" name="CustomShape 6"/>
            <p:cNvSpPr/>
            <p:nvPr/>
          </p:nvSpPr>
          <p:spPr>
            <a:xfrm>
              <a:off x="6639120" y="3919680"/>
              <a:ext cx="2508480" cy="2934000"/>
            </a:xfrm>
            <a:custGeom>
              <a:avLst/>
              <a:gdLst>
                <a:gd name="textAreaLeft" fmla="*/ 0 w 2508480"/>
                <a:gd name="textAreaRight" fmla="*/ 2512800 w 2508480"/>
                <a:gd name="textAreaTop" fmla="*/ 0 h 2934000"/>
                <a:gd name="textAreaBottom" fmla="*/ 2938320 h 29340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" name="CustomShape 7"/>
            <p:cNvSpPr/>
            <p:nvPr/>
          </p:nvSpPr>
          <p:spPr>
            <a:xfrm>
              <a:off x="7010640" y="-7920"/>
              <a:ext cx="2138760" cy="6861600"/>
            </a:xfrm>
            <a:custGeom>
              <a:avLst/>
              <a:gdLst>
                <a:gd name="textAreaLeft" fmla="*/ 0 w 2138760"/>
                <a:gd name="textAreaRight" fmla="*/ 2143080 w 213876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" name="CustomShape 8"/>
            <p:cNvSpPr/>
            <p:nvPr/>
          </p:nvSpPr>
          <p:spPr>
            <a:xfrm>
              <a:off x="8296560" y="-7920"/>
              <a:ext cx="852840" cy="6861600"/>
            </a:xfrm>
            <a:custGeom>
              <a:avLst/>
              <a:gdLst>
                <a:gd name="textAreaLeft" fmla="*/ 0 w 852840"/>
                <a:gd name="textAreaRight" fmla="*/ 857160 w 8528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" name="CustomShape 9"/>
            <p:cNvSpPr/>
            <p:nvPr/>
          </p:nvSpPr>
          <p:spPr>
            <a:xfrm>
              <a:off x="8077320" y="-7920"/>
              <a:ext cx="1062360" cy="6861600"/>
            </a:xfrm>
            <a:custGeom>
              <a:avLst/>
              <a:gdLst>
                <a:gd name="textAreaLeft" fmla="*/ 0 w 1062360"/>
                <a:gd name="textAreaRight" fmla="*/ 1066680 w 106236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272822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" name="CustomShape 10"/>
            <p:cNvSpPr/>
            <p:nvPr/>
          </p:nvSpPr>
          <p:spPr>
            <a:xfrm>
              <a:off x="8060040" y="4894200"/>
              <a:ext cx="1090800" cy="1959480"/>
            </a:xfrm>
            <a:custGeom>
              <a:avLst/>
              <a:gdLst>
                <a:gd name="textAreaLeft" fmla="*/ 0 w 1090800"/>
                <a:gd name="textAreaRight" fmla="*/ 1095120 w 1090800"/>
                <a:gd name="textAreaTop" fmla="*/ 0 h 1959480"/>
                <a:gd name="textAreaBottom" fmla="*/ 1963800 h 195948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" name="CustomShape 11"/>
            <p:cNvSpPr/>
            <p:nvPr/>
          </p:nvSpPr>
          <p:spPr>
            <a:xfrm>
              <a:off x="-7920" y="-7920"/>
              <a:ext cx="859320" cy="5693400"/>
            </a:xfrm>
            <a:custGeom>
              <a:avLst/>
              <a:gdLst>
                <a:gd name="textAreaLeft" fmla="*/ 0 w 859320"/>
                <a:gd name="textAreaRight" fmla="*/ 863640 w 859320"/>
                <a:gd name="textAreaTop" fmla="*/ 0 h 5693400"/>
                <a:gd name="textAreaBottom" fmla="*/ 5697720 h 5693400"/>
              </a:gdLst>
              <a:ah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6c911d">
                <a:alpha val="8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ffffff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ffffff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ffffff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-7920" y="-7920"/>
            <a:ext cx="9165240" cy="6869520"/>
            <a:chOff x="-7920" y="-7920"/>
            <a:chExt cx="9165240" cy="6869520"/>
          </a:xfrm>
        </p:grpSpPr>
        <p:sp>
          <p:nvSpPr>
            <p:cNvPr id="99" name="Line 2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00" name="Line 3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01" name="CustomShape 4"/>
            <p:cNvSpPr/>
            <p:nvPr/>
          </p:nvSpPr>
          <p:spPr>
            <a:xfrm>
              <a:off x="-7920" y="4013280"/>
              <a:ext cx="452880" cy="2848320"/>
            </a:xfrm>
            <a:custGeom>
              <a:avLst/>
              <a:gdLst>
                <a:gd name="textAreaLeft" fmla="*/ 0 w 452880"/>
                <a:gd name="textAreaRight" fmla="*/ 457200 w 452880"/>
                <a:gd name="textAreaTop" fmla="*/ 0 h 2848320"/>
                <a:gd name="textAreaBottom" fmla="*/ 2852640 h 284832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2" name="CustomShape 5"/>
            <p:cNvSpPr/>
            <p:nvPr/>
          </p:nvSpPr>
          <p:spPr>
            <a:xfrm>
              <a:off x="6891480" y="0"/>
              <a:ext cx="2265840" cy="6861600"/>
            </a:xfrm>
            <a:custGeom>
              <a:avLst/>
              <a:gdLst>
                <a:gd name="textAreaLeft" fmla="*/ 0 w 2265840"/>
                <a:gd name="textAreaRight" fmla="*/ 2270160 w 22658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2271889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" name="CustomShape 6"/>
            <p:cNvSpPr/>
            <p:nvPr/>
          </p:nvSpPr>
          <p:spPr>
            <a:xfrm>
              <a:off x="7205760" y="-7920"/>
              <a:ext cx="1943640" cy="6861600"/>
            </a:xfrm>
            <a:custGeom>
              <a:avLst/>
              <a:gdLst>
                <a:gd name="textAreaLeft" fmla="*/ 0 w 1943640"/>
                <a:gd name="textAreaRight" fmla="*/ 1947960 w 19436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950155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" name="CustomShape 7"/>
            <p:cNvSpPr/>
            <p:nvPr/>
          </p:nvSpPr>
          <p:spPr>
            <a:xfrm>
              <a:off x="6639120" y="3919680"/>
              <a:ext cx="2508480" cy="2934000"/>
            </a:xfrm>
            <a:custGeom>
              <a:avLst/>
              <a:gdLst>
                <a:gd name="textAreaLeft" fmla="*/ 0 w 2508480"/>
                <a:gd name="textAreaRight" fmla="*/ 2512800 w 2508480"/>
                <a:gd name="textAreaTop" fmla="*/ 0 h 2934000"/>
                <a:gd name="textAreaBottom" fmla="*/ 2938320 h 29340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5" name="CustomShape 8"/>
            <p:cNvSpPr/>
            <p:nvPr/>
          </p:nvSpPr>
          <p:spPr>
            <a:xfrm>
              <a:off x="7010640" y="-7920"/>
              <a:ext cx="2138760" cy="6861600"/>
            </a:xfrm>
            <a:custGeom>
              <a:avLst/>
              <a:gdLst>
                <a:gd name="textAreaLeft" fmla="*/ 0 w 2138760"/>
                <a:gd name="textAreaRight" fmla="*/ 2143080 w 213876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" name="CustomShape 9"/>
            <p:cNvSpPr/>
            <p:nvPr/>
          </p:nvSpPr>
          <p:spPr>
            <a:xfrm>
              <a:off x="8296560" y="-7920"/>
              <a:ext cx="852840" cy="6861600"/>
            </a:xfrm>
            <a:custGeom>
              <a:avLst/>
              <a:gdLst>
                <a:gd name="textAreaLeft" fmla="*/ 0 w 852840"/>
                <a:gd name="textAreaRight" fmla="*/ 857160 w 8528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" name="CustomShape 10"/>
            <p:cNvSpPr/>
            <p:nvPr/>
          </p:nvSpPr>
          <p:spPr>
            <a:xfrm>
              <a:off x="8077320" y="-7920"/>
              <a:ext cx="1062360" cy="6861600"/>
            </a:xfrm>
            <a:custGeom>
              <a:avLst/>
              <a:gdLst>
                <a:gd name="textAreaLeft" fmla="*/ 0 w 1062360"/>
                <a:gd name="textAreaRight" fmla="*/ 1066680 w 106236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272822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8" name="CustomShape 11"/>
            <p:cNvSpPr/>
            <p:nvPr/>
          </p:nvSpPr>
          <p:spPr>
            <a:xfrm>
              <a:off x="8060040" y="4894200"/>
              <a:ext cx="1090800" cy="1959480"/>
            </a:xfrm>
            <a:custGeom>
              <a:avLst/>
              <a:gdLst>
                <a:gd name="textAreaLeft" fmla="*/ 0 w 1090800"/>
                <a:gd name="textAreaRight" fmla="*/ 1095120 w 1090800"/>
                <a:gd name="textAreaTop" fmla="*/ 0 h 1959480"/>
                <a:gd name="textAreaBottom" fmla="*/ 1963800 h 195948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ffffff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ffffff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ffffff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"/>
          <p:cNvGrpSpPr/>
          <p:nvPr/>
        </p:nvGrpSpPr>
        <p:grpSpPr>
          <a:xfrm>
            <a:off x="-7920" y="-7920"/>
            <a:ext cx="9165240" cy="6869520"/>
            <a:chOff x="-7920" y="-7920"/>
            <a:chExt cx="9165240" cy="6869520"/>
          </a:xfrm>
        </p:grpSpPr>
        <p:sp>
          <p:nvSpPr>
            <p:cNvPr id="148" name="Line 2"/>
            <p:cNvSpPr/>
            <p:nvPr/>
          </p:nvSpPr>
          <p:spPr>
            <a:xfrm flipV="1">
              <a:off x="5131080" y="4175280"/>
              <a:ext cx="4022640" cy="268272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49" name="Line 3"/>
            <p:cNvSpPr/>
            <p:nvPr/>
          </p:nvSpPr>
          <p:spPr>
            <a:xfrm>
              <a:off x="7042320" y="0"/>
              <a:ext cx="1218960" cy="6858000"/>
            </a:xfrm>
            <a:prstGeom prst="line">
              <a:avLst/>
            </a:prstGeom>
            <a:ln w="9360">
              <a:solidFill>
                <a:srgbClr val="2626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50" name="CustomShape 4"/>
            <p:cNvSpPr/>
            <p:nvPr/>
          </p:nvSpPr>
          <p:spPr>
            <a:xfrm>
              <a:off x="6891480" y="0"/>
              <a:ext cx="2265840" cy="6861600"/>
            </a:xfrm>
            <a:custGeom>
              <a:avLst/>
              <a:gdLst>
                <a:gd name="textAreaLeft" fmla="*/ 0 w 2265840"/>
                <a:gd name="textAreaRight" fmla="*/ 2270160 w 22658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2271889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1" name="CustomShape 5"/>
            <p:cNvSpPr/>
            <p:nvPr/>
          </p:nvSpPr>
          <p:spPr>
            <a:xfrm>
              <a:off x="7205760" y="-7920"/>
              <a:ext cx="1943640" cy="6861600"/>
            </a:xfrm>
            <a:custGeom>
              <a:avLst/>
              <a:gdLst>
                <a:gd name="textAreaLeft" fmla="*/ 0 w 1943640"/>
                <a:gd name="textAreaRight" fmla="*/ 1947960 w 19436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950155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" name="CustomShape 6"/>
            <p:cNvSpPr/>
            <p:nvPr/>
          </p:nvSpPr>
          <p:spPr>
            <a:xfrm>
              <a:off x="6639120" y="3919680"/>
              <a:ext cx="2508480" cy="2934000"/>
            </a:xfrm>
            <a:custGeom>
              <a:avLst/>
              <a:gdLst>
                <a:gd name="textAreaLeft" fmla="*/ 0 w 2508480"/>
                <a:gd name="textAreaRight" fmla="*/ 2512800 w 2508480"/>
                <a:gd name="textAreaTop" fmla="*/ 0 h 2934000"/>
                <a:gd name="textAreaBottom" fmla="*/ 2938320 h 293400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" name="CustomShape 7"/>
            <p:cNvSpPr/>
            <p:nvPr/>
          </p:nvSpPr>
          <p:spPr>
            <a:xfrm>
              <a:off x="7010640" y="-7920"/>
              <a:ext cx="2138760" cy="6861600"/>
            </a:xfrm>
            <a:custGeom>
              <a:avLst/>
              <a:gdLst>
                <a:gd name="textAreaLeft" fmla="*/ 0 w 2138760"/>
                <a:gd name="textAreaRight" fmla="*/ 2143080 w 213876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" name="CustomShape 8"/>
            <p:cNvSpPr/>
            <p:nvPr/>
          </p:nvSpPr>
          <p:spPr>
            <a:xfrm>
              <a:off x="8296560" y="-7920"/>
              <a:ext cx="852840" cy="6861600"/>
            </a:xfrm>
            <a:custGeom>
              <a:avLst/>
              <a:gdLst>
                <a:gd name="textAreaLeft" fmla="*/ 0 w 852840"/>
                <a:gd name="textAreaRight" fmla="*/ 857160 w 85284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" name="CustomShape 9"/>
            <p:cNvSpPr/>
            <p:nvPr/>
          </p:nvSpPr>
          <p:spPr>
            <a:xfrm>
              <a:off x="8077320" y="-7920"/>
              <a:ext cx="1062360" cy="6861600"/>
            </a:xfrm>
            <a:custGeom>
              <a:avLst/>
              <a:gdLst>
                <a:gd name="textAreaLeft" fmla="*/ 0 w 1062360"/>
                <a:gd name="textAreaRight" fmla="*/ 1066680 w 1062360"/>
                <a:gd name="textAreaTop" fmla="*/ 0 h 6861600"/>
                <a:gd name="textAreaBottom" fmla="*/ 6865920 h 6861600"/>
              </a:gdLst>
              <a:ahLst/>
              <a:rect l="textAreaLeft" t="textAreaTop" r="textAreaRight" b="textAreaBottom"/>
              <a:pathLst>
                <a:path w="1272822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" name="CustomShape 10"/>
            <p:cNvSpPr/>
            <p:nvPr/>
          </p:nvSpPr>
          <p:spPr>
            <a:xfrm>
              <a:off x="8060040" y="4894200"/>
              <a:ext cx="1090800" cy="1959480"/>
            </a:xfrm>
            <a:custGeom>
              <a:avLst/>
              <a:gdLst>
                <a:gd name="textAreaLeft" fmla="*/ 0 w 1090800"/>
                <a:gd name="textAreaRight" fmla="*/ 1095120 w 1090800"/>
                <a:gd name="textAreaTop" fmla="*/ 0 h 1959480"/>
                <a:gd name="textAreaBottom" fmla="*/ 1963800 h 195948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" name="CustomShape 11"/>
            <p:cNvSpPr/>
            <p:nvPr/>
          </p:nvSpPr>
          <p:spPr>
            <a:xfrm>
              <a:off x="-7920" y="-7920"/>
              <a:ext cx="859320" cy="5693400"/>
            </a:xfrm>
            <a:custGeom>
              <a:avLst/>
              <a:gdLst>
                <a:gd name="textAreaLeft" fmla="*/ 0 w 859320"/>
                <a:gd name="textAreaRight" fmla="*/ 863640 w 859320"/>
                <a:gd name="textAreaTop" fmla="*/ 0 h 5693400"/>
                <a:gd name="textAreaBottom" fmla="*/ 5697720 h 5693400"/>
              </a:gdLst>
              <a:ah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6c911d">
                <a:alpha val="8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ffffff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ffffff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ffffff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chart" Target="../charts/chart3.xml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/>
          <p:nvPr/>
        </p:nvSpPr>
        <p:spPr>
          <a:xfrm>
            <a:off x="449280" y="5260680"/>
            <a:ext cx="837936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uk-UA" sz="29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Комплексна програма надання житлових кредитів окремим категоріям громадян у Львівській області на 2021-2025 роки </a:t>
            </a:r>
            <a:endParaRPr b="0" lang="uk-UA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601200" y="936000"/>
            <a:ext cx="6259680" cy="5755680"/>
          </a:xfrm>
          <a:custGeom>
            <a:avLst/>
            <a:gdLst>
              <a:gd name="textAreaLeft" fmla="*/ 0 w 6259680"/>
              <a:gd name="textAreaRight" fmla="*/ 6264000 w 6259680"/>
              <a:gd name="textAreaTop" fmla="*/ 0 h 5755680"/>
              <a:gd name="textAreaBottom" fmla="*/ 5760000 h 5755680"/>
            </a:gdLst>
            <a:ahLst/>
            <a:rect l="textAreaLeft" t="textAreaTop" r="textAreaRight" b="textAreaBottom"/>
            <a:pathLst>
              <a:path w="17402" h="16002">
                <a:moveTo>
                  <a:pt x="8700" y="0"/>
                </a:moveTo>
                <a:lnTo>
                  <a:pt x="17401" y="16001"/>
                </a:lnTo>
                <a:lnTo>
                  <a:pt x="0" y="16001"/>
                </a:lnTo>
                <a:lnTo>
                  <a:pt x="8700" y="0"/>
                </a:lnTo>
              </a:path>
            </a:pathLst>
          </a:custGeom>
          <a:solidFill>
            <a:srgbClr val="9ec029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9" name="TextShape 2"/>
          <p:cNvSpPr/>
          <p:nvPr/>
        </p:nvSpPr>
        <p:spPr>
          <a:xfrm>
            <a:off x="1656000" y="224640"/>
            <a:ext cx="4292640" cy="63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uk-UA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Прогноз на 2023 рік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2362320" y="1711440"/>
            <a:ext cx="2745360" cy="516240"/>
          </a:xfrm>
          <a:custGeom>
            <a:avLst/>
            <a:gdLst>
              <a:gd name="textAreaLeft" fmla="*/ 0 w 2745360"/>
              <a:gd name="textAreaRight" fmla="*/ 2749680 w 2745360"/>
              <a:gd name="textAreaTop" fmla="*/ 0 h 516240"/>
              <a:gd name="textAreaBottom" fmla="*/ 520560 h 5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54a02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2000,0 тис. грн.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1080000" y="2736000"/>
            <a:ext cx="2591280" cy="759960"/>
          </a:xfrm>
          <a:custGeom>
            <a:avLst/>
            <a:gdLst>
              <a:gd name="textAreaLeft" fmla="*/ 0 w 2591280"/>
              <a:gd name="textAreaRight" fmla="*/ 2595600 w 2591280"/>
              <a:gd name="textAreaTop" fmla="*/ 0 h 759960"/>
              <a:gd name="textAreaBottom" fmla="*/ 764280 h 75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91865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1000,0 тис. грн.</a:t>
            </a:r>
            <a:br>
              <a:rPr sz="1800"/>
            </a:b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(обласний бюджет)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3888000" y="2736000"/>
            <a:ext cx="2897280" cy="759960"/>
          </a:xfrm>
          <a:custGeom>
            <a:avLst/>
            <a:gdLst>
              <a:gd name="textAreaLeft" fmla="*/ 0 w 2897280"/>
              <a:gd name="textAreaRight" fmla="*/ 2901600 w 2897280"/>
              <a:gd name="textAreaTop" fmla="*/ 0 h 759960"/>
              <a:gd name="textAreaBottom" fmla="*/ 764280 h 75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91865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1000,0 тис. грн.</a:t>
            </a:r>
            <a:br>
              <a:rPr sz="1800"/>
            </a:b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(державний бюджет)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7"/>
          <p:cNvSpPr/>
          <p:nvPr/>
        </p:nvSpPr>
        <p:spPr>
          <a:xfrm>
            <a:off x="1340640" y="4725000"/>
            <a:ext cx="4923360" cy="1095120"/>
          </a:xfrm>
          <a:custGeom>
            <a:avLst/>
            <a:gdLst>
              <a:gd name="textAreaLeft" fmla="*/ 0 w 4923360"/>
              <a:gd name="textAreaRight" fmla="*/ 4927680 w 4923360"/>
              <a:gd name="textAreaTop" fmla="*/ 0 h 1095120"/>
              <a:gd name="textAreaBottom" fmla="*/ 1099440 h 1095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91865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Введення в експлуатацію 8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будинків та влаштування мереж у 2 садибах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"/>
          <p:cNvSpPr/>
          <p:nvPr/>
        </p:nvSpPr>
        <p:spPr>
          <a:xfrm>
            <a:off x="1980000" y="843480"/>
            <a:ext cx="4858560" cy="77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uk-UA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Результати 2023 року</a:t>
            </a:r>
            <a:endParaRPr b="0" lang="uk-UA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2098800" y="1971360"/>
            <a:ext cx="4498560" cy="898560"/>
          </a:xfrm>
          <a:prstGeom prst="rect">
            <a:avLst/>
          </a:prstGeom>
          <a:solidFill>
            <a:srgbClr val="ffffff"/>
          </a:solidFill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Надано 3 кредити - 450,0 тис.грн, (серед позичальників 2 багатодітних сім’ї). </a:t>
            </a:r>
            <a:endParaRPr b="0" i="1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2174760" y="3240000"/>
            <a:ext cx="4500000" cy="1527480"/>
          </a:xfrm>
          <a:prstGeom prst="rect">
            <a:avLst/>
          </a:prstGeom>
          <a:solidFill>
            <a:srgbClr val="ffffff"/>
          </a:solidFill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Скеровано: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на будівництво ж/б — 300,0 тис.грн;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на добудову (реконструкцію) ж/б — 150,0 тис.грн</a:t>
            </a:r>
            <a:r>
              <a:rPr b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2160000" y="5040000"/>
            <a:ext cx="4498560" cy="898560"/>
          </a:xfrm>
          <a:prstGeom prst="rect">
            <a:avLst/>
          </a:prstGeom>
          <a:solidFill>
            <a:srgbClr val="ffffff"/>
          </a:solidFill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Повернуто до бюджетів 1 028,4 тис.грн. </a:t>
            </a:r>
            <a:endParaRPr b="0" i="1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/>
          <p:nvPr/>
        </p:nvSpPr>
        <p:spPr>
          <a:xfrm>
            <a:off x="1872000" y="432000"/>
            <a:ext cx="4243680" cy="81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Реалізовані проєкти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(приклади):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2" descr="C:\Users\Dell\Desktop\Нова папка (2)\с. Середина Яворівський р-н.jpg"/>
          <p:cNvPicPr/>
          <p:nvPr/>
        </p:nvPicPr>
        <p:blipFill>
          <a:blip r:embed="rId2"/>
          <a:stretch/>
        </p:blipFill>
        <p:spPr>
          <a:xfrm>
            <a:off x="539640" y="1995120"/>
            <a:ext cx="4509360" cy="388404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260" name="Рисунок 1" descr=""/>
          <p:cNvPicPr/>
          <p:nvPr/>
        </p:nvPicPr>
        <p:blipFill>
          <a:blip r:embed="rId3"/>
          <a:stretch/>
        </p:blipFill>
        <p:spPr>
          <a:xfrm>
            <a:off x="5148000" y="1995120"/>
            <a:ext cx="3740040" cy="280404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261" name="TextBox 2"/>
          <p:cNvSpPr/>
          <p:nvPr/>
        </p:nvSpPr>
        <p:spPr>
          <a:xfrm>
            <a:off x="5785560" y="4803120"/>
            <a:ext cx="3085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с.Середина, Яворівський район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/>
          <p:nvPr/>
        </p:nvSpPr>
        <p:spPr>
          <a:xfrm>
            <a:off x="1872000" y="432000"/>
            <a:ext cx="4243680" cy="81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Реалізовані проєкти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(приклади):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Рисунок 2" descr=""/>
          <p:cNvPicPr/>
          <p:nvPr/>
        </p:nvPicPr>
        <p:blipFill>
          <a:blip r:embed="rId2"/>
          <a:stretch/>
        </p:blipFill>
        <p:spPr>
          <a:xfrm>
            <a:off x="487080" y="2493000"/>
            <a:ext cx="5108400" cy="383004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264" name="Рисунок 3" descr=""/>
          <p:cNvPicPr/>
          <p:nvPr/>
        </p:nvPicPr>
        <p:blipFill>
          <a:blip r:embed="rId3"/>
          <a:srcRect l="0" t="0" r="0" b="10742"/>
          <a:stretch/>
        </p:blipFill>
        <p:spPr>
          <a:xfrm>
            <a:off x="4533480" y="1484640"/>
            <a:ext cx="4083840" cy="273240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265" name="TextBox 11"/>
          <p:cNvSpPr/>
          <p:nvPr/>
        </p:nvSpPr>
        <p:spPr>
          <a:xfrm>
            <a:off x="2711880" y="6327360"/>
            <a:ext cx="29077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с.Лапаївка Львівський район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Box 12"/>
          <p:cNvSpPr/>
          <p:nvPr/>
        </p:nvSpPr>
        <p:spPr>
          <a:xfrm>
            <a:off x="5883120" y="4221000"/>
            <a:ext cx="27201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с.Рудня Самбірський район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/>
          <p:nvPr/>
        </p:nvSpPr>
        <p:spPr>
          <a:xfrm>
            <a:off x="1872000" y="432000"/>
            <a:ext cx="4243680" cy="81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Реалізовані проєкти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(приклади):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8" name="Рисунок 1" descr=""/>
          <p:cNvPicPr/>
          <p:nvPr/>
        </p:nvPicPr>
        <p:blipFill>
          <a:blip r:embed="rId2"/>
          <a:stretch/>
        </p:blipFill>
        <p:spPr>
          <a:xfrm>
            <a:off x="251640" y="1479600"/>
            <a:ext cx="5431680" cy="407268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269" name="TextBox 6"/>
          <p:cNvSpPr/>
          <p:nvPr/>
        </p:nvSpPr>
        <p:spPr>
          <a:xfrm>
            <a:off x="1961280" y="5564160"/>
            <a:ext cx="26820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смт.Шкло Яворівський р-н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Рисунок 2" descr=""/>
          <p:cNvPicPr/>
          <p:nvPr/>
        </p:nvPicPr>
        <p:blipFill>
          <a:blip r:embed="rId3"/>
          <a:srcRect l="15209" t="0" r="7361" b="42276"/>
          <a:stretch/>
        </p:blipFill>
        <p:spPr>
          <a:xfrm>
            <a:off x="4716000" y="3116520"/>
            <a:ext cx="4250520" cy="316404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271" name="Прямоугольник 3"/>
          <p:cNvSpPr/>
          <p:nvPr/>
        </p:nvSpPr>
        <p:spPr>
          <a:xfrm>
            <a:off x="6245640" y="6284880"/>
            <a:ext cx="2768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с.Семенівка Львівський р-н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/>
          <p:nvPr/>
        </p:nvSpPr>
        <p:spPr>
          <a:xfrm>
            <a:off x="827640" y="332640"/>
            <a:ext cx="7585560" cy="56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720" indent="-342720" algn="ctr">
              <a:lnSpc>
                <a:spcPct val="100000"/>
              </a:lnSpc>
              <a:spcBef>
                <a:spcPts val="998"/>
              </a:spcBef>
              <a:tabLst>
                <a:tab algn="l" pos="0"/>
              </a:tabLst>
            </a:pPr>
            <a:r>
              <a:rPr b="1" lang="uk-UA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Перспективні напрямки: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487548466"/>
              </p:ext>
            </p:extLst>
          </p:nvPr>
        </p:nvGraphicFramePr>
        <p:xfrm>
          <a:off x="1979640" y="1340640"/>
          <a:ext cx="5684400" cy="402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"/>
          <p:cNvSpPr/>
          <p:nvPr/>
        </p:nvSpPr>
        <p:spPr>
          <a:xfrm>
            <a:off x="540000" y="877680"/>
            <a:ext cx="7918560" cy="4858560"/>
          </a:xfrm>
          <a:prstGeom prst="rect">
            <a:avLst/>
          </a:prstGeom>
          <a:solidFill>
            <a:srgbClr val="ffffff"/>
          </a:soli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1439280" y="1701720"/>
            <a:ext cx="6299640" cy="346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/>
          <p:nvPr/>
        </p:nvSpPr>
        <p:spPr>
          <a:xfrm>
            <a:off x="601200" y="0"/>
            <a:ext cx="8088840" cy="15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Нормативна база Комплексної програми надання житлових кредитів окремим категоріям громадян у Львівській області на 2021-2025 роки в частині заходу підтримки індивідуального житлового будівництва на селі </a:t>
            </a: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“</a:t>
            </a:r>
            <a:r>
              <a:rPr b="1" lang="uk-UA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Власний дім</a:t>
            </a: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”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/>
          <p:nvPr/>
        </p:nvSpPr>
        <p:spPr>
          <a:xfrm>
            <a:off x="2021760" y="1728000"/>
            <a:ext cx="6829920" cy="4501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                 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                                                    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096000" y="3135240"/>
            <a:ext cx="5673960" cy="1003680"/>
          </a:xfrm>
          <a:custGeom>
            <a:avLst/>
            <a:gdLst>
              <a:gd name="textAreaLeft" fmla="*/ 0 w 5673960"/>
              <a:gd name="textAreaRight" fmla="*/ 5678280 w 5673960"/>
              <a:gd name="textAreaTop" fmla="*/ 0 h 1003680"/>
              <a:gd name="textAreaBottom" fmla="*/ 1008000 h 1003680"/>
            </a:gdLst>
            <a:ahLst/>
            <a:rect l="textAreaLeft" t="textAreaTop" r="textAreaRight" b="textAreaBottom"/>
            <a:pathLst>
              <a:path w="158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15334" y="2801"/>
                </a:lnTo>
                <a:cubicBezTo>
                  <a:pt x="15567" y="2801"/>
                  <a:pt x="15801" y="2567"/>
                  <a:pt x="15801" y="2334"/>
                </a:cubicBezTo>
                <a:lnTo>
                  <a:pt x="15801" y="466"/>
                </a:lnTo>
                <a:cubicBezTo>
                  <a:pt x="15801" y="233"/>
                  <a:pt x="15567" y="0"/>
                  <a:pt x="15334" y="0"/>
                </a:cubicBezTo>
                <a:lnTo>
                  <a:pt x="466" y="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uk-UA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●     </a:t>
            </a:r>
            <a:r>
              <a:rPr b="1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Комплексна програма надання житлових кредитів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1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окремим категоріям громадян У Львівській області на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1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2021-2025 роки</a:t>
            </a:r>
            <a:r>
              <a:rPr b="0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b="1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Рішення обласної ради від 18.02.2021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№</a:t>
            </a:r>
            <a:r>
              <a:rPr b="1" lang="uk-UA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58, згідно з додатком 3)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/>
          <p:nvPr/>
        </p:nvSpPr>
        <p:spPr>
          <a:xfrm>
            <a:off x="906120" y="374760"/>
            <a:ext cx="7479000" cy="62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720" indent="-342720" algn="ctr">
              <a:lnSpc>
                <a:spcPct val="100000"/>
              </a:lnSpc>
              <a:spcBef>
                <a:spcPts val="998"/>
              </a:spcBef>
              <a:tabLst>
                <a:tab algn="l" pos="0"/>
              </a:tabLst>
            </a:pPr>
            <a:endParaRPr b="0" lang="uk-UA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uk-UA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Обласний фонд підтримки індивідуального житлового будівництва на селі – це спеціалізована кредитно-фінансова організація, створена для пільгового кредитування сільського житлового будівництва за комплексною програмою надання житлових кредитів окремим категоріям громадян у Львівській області на 2021-2025 роки</a:t>
            </a: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uk-UA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в частині заходу підтримки індивідуального житлового будівництва на селі </a:t>
            </a: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“</a:t>
            </a:r>
            <a:r>
              <a:rPr b="1" lang="uk-UA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Власний дім</a:t>
            </a: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”</a:t>
            </a:r>
            <a:endParaRPr b="0" lang="uk-UA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  <a:tabLst>
                <a:tab algn="l" pos="0"/>
              </a:tabLst>
            </a:pPr>
            <a:endParaRPr b="0" lang="uk-UA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998"/>
              </a:spcBef>
              <a:tabLst>
                <a:tab algn="l" pos="0"/>
              </a:tabLst>
            </a:pPr>
            <a:endParaRPr b="0" lang="uk-UA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/>
          <p:nvPr/>
        </p:nvSpPr>
        <p:spPr>
          <a:xfrm>
            <a:off x="582120" y="-388800"/>
            <a:ext cx="763164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uk-UA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Ми кредитуємо сільських забудовників, які</a:t>
            </a:r>
            <a:r>
              <a:rPr b="1" lang="uk-UA" sz="2800" spc="-1" strike="noStrike">
                <a:solidFill>
                  <a:srgbClr val="90c226"/>
                </a:solidFill>
                <a:latin typeface="Times New Roman"/>
                <a:ea typeface="Times New Roman"/>
              </a:rPr>
              <a:t>: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Схема 3" descr=""/>
          <p:cNvPicPr/>
          <p:nvPr/>
        </p:nvPicPr>
        <p:blipFill>
          <a:blip r:embed="rId2"/>
          <a:stretch/>
        </p:blipFill>
        <p:spPr>
          <a:xfrm>
            <a:off x="1060560" y="1243080"/>
            <a:ext cx="7323480" cy="534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1212480" y="833400"/>
            <a:ext cx="7012440" cy="7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720" indent="-342720" algn="ctr">
              <a:lnSpc>
                <a:spcPct val="100000"/>
              </a:lnSpc>
              <a:spcBef>
                <a:spcPts val="998"/>
              </a:spcBef>
              <a:tabLst>
                <a:tab algn="l" pos="0"/>
              </a:tabLst>
            </a:pPr>
            <a:r>
              <a:rPr b="0" lang="uk-UA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uk-UA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Кредитні пакети: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Схема 5" descr=""/>
          <p:cNvPicPr/>
          <p:nvPr/>
        </p:nvPicPr>
        <p:blipFill>
          <a:blip r:embed="rId2"/>
          <a:stretch/>
        </p:blipFill>
        <p:spPr>
          <a:xfrm>
            <a:off x="2127240" y="2054160"/>
            <a:ext cx="6110640" cy="406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/>
          <p:nvPr/>
        </p:nvSpPr>
        <p:spPr>
          <a:xfrm>
            <a:off x="1523520" y="837720"/>
            <a:ext cx="701244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720" indent="-342720" algn="ctr">
              <a:lnSpc>
                <a:spcPct val="90000"/>
              </a:lnSpc>
              <a:spcBef>
                <a:spcPts val="998"/>
              </a:spcBef>
              <a:tabLst>
                <a:tab algn="l" pos="0"/>
              </a:tabLst>
            </a:pPr>
            <a:r>
              <a:rPr b="1" lang="uk-UA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Параметри кредитування: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/>
          <p:nvPr/>
        </p:nvSpPr>
        <p:spPr>
          <a:xfrm>
            <a:off x="1711440" y="1368000"/>
            <a:ext cx="6420240" cy="50788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684080" y="1512000"/>
            <a:ext cx="2604240" cy="427680"/>
          </a:xfrm>
          <a:custGeom>
            <a:avLst/>
            <a:gdLst>
              <a:gd name="textAreaLeft" fmla="*/ 0 w 2604240"/>
              <a:gd name="textAreaRight" fmla="*/ 2608560 w 2604240"/>
              <a:gd name="textAreaTop" fmla="*/ 0 h 427680"/>
              <a:gd name="textAreaBottom" fmla="*/ 432000 h 427680"/>
            </a:gdLst>
            <a:ahLst/>
            <a:rect l="textAreaLeft" t="textAreaTop" r="textAreaRight" b="textAreaBottom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400,0 тис. грн.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711440" y="2520000"/>
            <a:ext cx="2604240" cy="427680"/>
          </a:xfrm>
          <a:custGeom>
            <a:avLst/>
            <a:gdLst>
              <a:gd name="textAreaLeft" fmla="*/ 0 w 2604240"/>
              <a:gd name="textAreaRight" fmla="*/ 2608560 w 2604240"/>
              <a:gd name="textAreaTop" fmla="*/ 0 h 427680"/>
              <a:gd name="textAreaBottom" fmla="*/ 432000 h 427680"/>
            </a:gdLst>
            <a:ahLst/>
            <a:rect l="textAreaLeft" t="textAreaTop" r="textAreaRight" b="textAreaBottom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300,0 тис. грн.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1711440" y="3528000"/>
            <a:ext cx="2604240" cy="427680"/>
          </a:xfrm>
          <a:custGeom>
            <a:avLst/>
            <a:gdLst>
              <a:gd name="textAreaLeft" fmla="*/ 0 w 2604240"/>
              <a:gd name="textAreaRight" fmla="*/ 2608560 w 2604240"/>
              <a:gd name="textAreaTop" fmla="*/ 0 h 427680"/>
              <a:gd name="textAreaBottom" fmla="*/ 432000 h 427680"/>
            </a:gdLst>
            <a:ahLst/>
            <a:rect l="textAreaLeft" t="textAreaTop" r="textAreaRight" b="textAreaBottom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9080" rIns="109080" tIns="64080" bIns="6408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250,0 тис.грн.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1711440" y="4608000"/>
            <a:ext cx="2604240" cy="427680"/>
          </a:xfrm>
          <a:custGeom>
            <a:avLst/>
            <a:gdLst>
              <a:gd name="textAreaLeft" fmla="*/ 0 w 2604240"/>
              <a:gd name="textAreaRight" fmla="*/ 2608560 w 2604240"/>
              <a:gd name="textAreaTop" fmla="*/ 0 h 427680"/>
              <a:gd name="textAreaBottom" fmla="*/ 432000 h 427680"/>
            </a:gdLst>
            <a:ahLst/>
            <a:rect l="textAreaLeft" t="textAreaTop" r="textAreaRight" b="textAreaBottom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9080" rIns="109080" tIns="64080" bIns="6408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до 20 років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1656000" y="5616000"/>
            <a:ext cx="2604240" cy="427680"/>
          </a:xfrm>
          <a:custGeom>
            <a:avLst/>
            <a:gdLst>
              <a:gd name="textAreaLeft" fmla="*/ 0 w 2604240"/>
              <a:gd name="textAreaRight" fmla="*/ 2608560 w 2604240"/>
              <a:gd name="textAreaTop" fmla="*/ 0 h 427680"/>
              <a:gd name="textAreaBottom" fmla="*/ 432000 h 427680"/>
            </a:gdLst>
            <a:ahLst/>
            <a:rect l="textAreaLeft" t="textAreaTop" r="textAreaRight" b="textAreaBottom"/>
            <a:pathLst>
              <a:path w="7248" h="1202">
                <a:moveTo>
                  <a:pt x="200" y="0"/>
                </a:moveTo>
                <a:cubicBezTo>
                  <a:pt x="100" y="0"/>
                  <a:pt x="0" y="100"/>
                  <a:pt x="0" y="200"/>
                </a:cubicBezTo>
                <a:lnTo>
                  <a:pt x="0" y="1000"/>
                </a:lnTo>
                <a:cubicBezTo>
                  <a:pt x="0" y="1100"/>
                  <a:pt x="100" y="1201"/>
                  <a:pt x="200" y="1201"/>
                </a:cubicBezTo>
                <a:lnTo>
                  <a:pt x="7046" y="1201"/>
                </a:lnTo>
                <a:cubicBezTo>
                  <a:pt x="7146" y="1201"/>
                  <a:pt x="7247" y="1100"/>
                  <a:pt x="7247" y="1000"/>
                </a:cubicBezTo>
                <a:lnTo>
                  <a:pt x="7247" y="200"/>
                </a:lnTo>
                <a:cubicBezTo>
                  <a:pt x="7247" y="100"/>
                  <a:pt x="7146" y="0"/>
                  <a:pt x="7046" y="0"/>
                </a:cubicBezTo>
                <a:lnTo>
                  <a:pt x="200" y="0"/>
                </a:lnTo>
              </a:path>
            </a:pathLst>
          </a:cu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9080" rIns="109080" tIns="64080" bIns="6408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3 %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3312000" y="648000"/>
            <a:ext cx="2011680" cy="1291680"/>
          </a:xfrm>
          <a:custGeom>
            <a:avLst/>
            <a:gdLst>
              <a:gd name="textAreaLeft" fmla="*/ 0 w 2011680"/>
              <a:gd name="textAreaRight" fmla="*/ 2016000 w 2011680"/>
              <a:gd name="textAreaTop" fmla="*/ 0 h 1291680"/>
              <a:gd name="textAreaBottom" fmla="*/ 1296000 h 1291680"/>
            </a:gdLst>
            <a:ahLst/>
            <a:rect l="textAreaLeft" t="textAreaTop" r="textAreaRight" b="textAreaBottom"/>
            <a:pathLst>
              <a:path w="5602" h="3601">
                <a:moveTo>
                  <a:pt x="600" y="0"/>
                </a:moveTo>
                <a:cubicBezTo>
                  <a:pt x="300" y="0"/>
                  <a:pt x="0" y="300"/>
                  <a:pt x="0" y="600"/>
                </a:cubicBezTo>
                <a:lnTo>
                  <a:pt x="0" y="3000"/>
                </a:lnTo>
                <a:cubicBezTo>
                  <a:pt x="0" y="3300"/>
                  <a:pt x="300" y="3600"/>
                  <a:pt x="600" y="3600"/>
                </a:cubicBezTo>
                <a:lnTo>
                  <a:pt x="5000" y="3600"/>
                </a:lnTo>
                <a:cubicBezTo>
                  <a:pt x="5300" y="3600"/>
                  <a:pt x="5601" y="3300"/>
                  <a:pt x="5601" y="3000"/>
                </a:cubicBezTo>
                <a:lnTo>
                  <a:pt x="5601" y="600"/>
                </a:lnTo>
                <a:cubicBezTo>
                  <a:pt x="5601" y="300"/>
                  <a:pt x="5300" y="0"/>
                  <a:pt x="5000" y="0"/>
                </a:cubicBezTo>
                <a:lnTo>
                  <a:pt x="600" y="0"/>
                </a:lnTo>
              </a:path>
            </a:pathLst>
          </a:custGeom>
          <a:solidFill>
            <a:srgbClr val="c5de4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384000" y="720000"/>
            <a:ext cx="2083680" cy="1291680"/>
          </a:xfrm>
          <a:custGeom>
            <a:avLst/>
            <a:gdLst>
              <a:gd name="textAreaLeft" fmla="*/ 0 w 2083680"/>
              <a:gd name="textAreaRight" fmla="*/ 2088000 w 2083680"/>
              <a:gd name="textAreaTop" fmla="*/ 0 h 1291680"/>
              <a:gd name="textAreaBottom" fmla="*/ 1296000 h 1291680"/>
            </a:gdLst>
            <a:ahLst/>
            <a:rect l="textAreaLeft" t="textAreaTop" r="textAreaRight" b="textAreaBottom"/>
            <a:pathLst>
              <a:path w="5802" h="3601">
                <a:moveTo>
                  <a:pt x="600" y="0"/>
                </a:moveTo>
                <a:cubicBezTo>
                  <a:pt x="300" y="0"/>
                  <a:pt x="0" y="300"/>
                  <a:pt x="0" y="600"/>
                </a:cubicBezTo>
                <a:lnTo>
                  <a:pt x="0" y="3000"/>
                </a:lnTo>
                <a:cubicBezTo>
                  <a:pt x="0" y="3300"/>
                  <a:pt x="300" y="3600"/>
                  <a:pt x="600" y="3600"/>
                </a:cubicBezTo>
                <a:lnTo>
                  <a:pt x="5200" y="3600"/>
                </a:lnTo>
                <a:cubicBezTo>
                  <a:pt x="5500" y="3600"/>
                  <a:pt x="5801" y="3300"/>
                  <a:pt x="5801" y="3000"/>
                </a:cubicBezTo>
                <a:lnTo>
                  <a:pt x="5801" y="600"/>
                </a:lnTo>
                <a:cubicBezTo>
                  <a:pt x="5801" y="300"/>
                  <a:pt x="5500" y="0"/>
                  <a:pt x="5200" y="0"/>
                </a:cubicBezTo>
                <a:lnTo>
                  <a:pt x="600" y="0"/>
                </a:lnTo>
              </a:path>
            </a:pathLst>
          </a:custGeom>
          <a:solidFill>
            <a:srgbClr val="ffffff">
              <a:alpha val="9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Програма 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Times New Roman"/>
              </a:rPr>
              <a:t>«</a:t>
            </a: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Власний Дім</a:t>
            </a: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Times New Roman"/>
              </a:rPr>
              <a:t>»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2000-2022 рр.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512000" y="2376000"/>
            <a:ext cx="1507680" cy="1003680"/>
          </a:xfrm>
          <a:custGeom>
            <a:avLst/>
            <a:gdLst>
              <a:gd name="textAreaLeft" fmla="*/ 0 w 1507680"/>
              <a:gd name="textAreaRight" fmla="*/ 1512000 w 1507680"/>
              <a:gd name="textAreaTop" fmla="*/ 0 h 1003680"/>
              <a:gd name="textAreaBottom" fmla="*/ 1008000 h 1003680"/>
            </a:gdLst>
            <a:ahLst/>
            <a:rect l="textAreaLeft" t="textAreaTop" r="textAreaRight" b="textAreaBottom"/>
            <a:pathLst>
              <a:path w="42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3734" y="2801"/>
                </a:lnTo>
                <a:cubicBezTo>
                  <a:pt x="3967" y="2801"/>
                  <a:pt x="4201" y="2567"/>
                  <a:pt x="4201" y="2334"/>
                </a:cubicBezTo>
                <a:lnTo>
                  <a:pt x="4201" y="466"/>
                </a:lnTo>
                <a:cubicBezTo>
                  <a:pt x="4201" y="233"/>
                  <a:pt x="3967" y="0"/>
                  <a:pt x="3734" y="0"/>
                </a:cubicBezTo>
                <a:lnTo>
                  <a:pt x="466" y="0"/>
                </a:lnTo>
              </a:path>
            </a:pathLst>
          </a:custGeom>
          <a:solidFill>
            <a:srgbClr val="c5de4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1656000" y="2520000"/>
            <a:ext cx="1579680" cy="1003680"/>
          </a:xfrm>
          <a:custGeom>
            <a:avLst/>
            <a:gdLst>
              <a:gd name="textAreaLeft" fmla="*/ 0 w 1579680"/>
              <a:gd name="textAreaRight" fmla="*/ 1584000 w 1579680"/>
              <a:gd name="textAreaTop" fmla="*/ 0 h 1003680"/>
              <a:gd name="textAreaBottom" fmla="*/ 1008000 h 1003680"/>
            </a:gdLst>
            <a:ahLst/>
            <a:rect l="textAreaLeft" t="textAreaTop" r="textAreaRight" b="textAreaBottom"/>
            <a:pathLst>
              <a:path w="44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3934" y="2801"/>
                </a:lnTo>
                <a:cubicBezTo>
                  <a:pt x="4167" y="2801"/>
                  <a:pt x="4401" y="2567"/>
                  <a:pt x="4401" y="2334"/>
                </a:cubicBezTo>
                <a:lnTo>
                  <a:pt x="4401" y="466"/>
                </a:lnTo>
                <a:cubicBezTo>
                  <a:pt x="4401" y="233"/>
                  <a:pt x="4167" y="0"/>
                  <a:pt x="3934" y="0"/>
                </a:cubicBezTo>
                <a:lnTo>
                  <a:pt x="466" y="0"/>
                </a:lnTo>
              </a:path>
            </a:pathLst>
          </a:custGeom>
          <a:solidFill>
            <a:srgbClr val="ffffff">
              <a:alpha val="9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Інвестовано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42,23</a:t>
            </a:r>
            <a:r>
              <a:rPr b="1" lang="uk-UA" sz="20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млн.грн.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5688000" y="2448000"/>
            <a:ext cx="1507680" cy="1003680"/>
          </a:xfrm>
          <a:custGeom>
            <a:avLst/>
            <a:gdLst>
              <a:gd name="textAreaLeft" fmla="*/ 0 w 1507680"/>
              <a:gd name="textAreaRight" fmla="*/ 1512000 w 1507680"/>
              <a:gd name="textAreaTop" fmla="*/ 0 h 1003680"/>
              <a:gd name="textAreaBottom" fmla="*/ 1008000 h 1003680"/>
            </a:gdLst>
            <a:ahLst/>
            <a:rect l="textAreaLeft" t="textAreaTop" r="textAreaRight" b="textAreaBottom"/>
            <a:pathLst>
              <a:path w="42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3734" y="2801"/>
                </a:lnTo>
                <a:cubicBezTo>
                  <a:pt x="3967" y="2801"/>
                  <a:pt x="4201" y="2567"/>
                  <a:pt x="4201" y="2334"/>
                </a:cubicBezTo>
                <a:lnTo>
                  <a:pt x="4201" y="466"/>
                </a:lnTo>
                <a:cubicBezTo>
                  <a:pt x="4201" y="233"/>
                  <a:pt x="3967" y="0"/>
                  <a:pt x="3734" y="0"/>
                </a:cubicBezTo>
                <a:lnTo>
                  <a:pt x="466" y="0"/>
                </a:lnTo>
              </a:path>
            </a:pathLst>
          </a:custGeom>
          <a:solidFill>
            <a:srgbClr val="c5de4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5904000" y="2592000"/>
            <a:ext cx="1507680" cy="1003680"/>
          </a:xfrm>
          <a:custGeom>
            <a:avLst/>
            <a:gdLst>
              <a:gd name="textAreaLeft" fmla="*/ 0 w 1507680"/>
              <a:gd name="textAreaRight" fmla="*/ 1512000 w 1507680"/>
              <a:gd name="textAreaTop" fmla="*/ 0 h 1003680"/>
              <a:gd name="textAreaBottom" fmla="*/ 1008000 h 1003680"/>
            </a:gdLst>
            <a:ahLst/>
            <a:rect l="textAreaLeft" t="textAreaTop" r="textAreaRight" b="textAreaBottom"/>
            <a:pathLst>
              <a:path w="42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3734" y="2801"/>
                </a:lnTo>
                <a:cubicBezTo>
                  <a:pt x="3967" y="2801"/>
                  <a:pt x="4201" y="2567"/>
                  <a:pt x="4201" y="2334"/>
                </a:cubicBezTo>
                <a:lnTo>
                  <a:pt x="4201" y="466"/>
                </a:lnTo>
                <a:cubicBezTo>
                  <a:pt x="4201" y="233"/>
                  <a:pt x="3967" y="0"/>
                  <a:pt x="3734" y="0"/>
                </a:cubicBezTo>
                <a:lnTo>
                  <a:pt x="466" y="0"/>
                </a:lnTo>
              </a:path>
            </a:pathLst>
          </a:custGeom>
          <a:solidFill>
            <a:srgbClr val="ffffff">
              <a:alpha val="9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Охоплено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496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60505"/>
                </a:solidFill>
                <a:latin typeface="Times New Roman"/>
                <a:ea typeface="DejaVu Sans"/>
              </a:rPr>
              <a:t>Сімей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7"/>
          <p:cNvSpPr/>
          <p:nvPr/>
        </p:nvSpPr>
        <p:spPr>
          <a:xfrm>
            <a:off x="792000" y="4248000"/>
            <a:ext cx="2371680" cy="1147680"/>
          </a:xfrm>
          <a:custGeom>
            <a:avLst/>
            <a:gdLst>
              <a:gd name="textAreaLeft" fmla="*/ 0 w 2371680"/>
              <a:gd name="textAreaRight" fmla="*/ 2376000 w 2371680"/>
              <a:gd name="textAreaTop" fmla="*/ 0 h 1147680"/>
              <a:gd name="textAreaBottom" fmla="*/ 1152000 h 1147680"/>
            </a:gdLst>
            <a:ahLst/>
            <a:rect l="textAreaLeft" t="textAreaTop" r="textAreaRight" b="textAreaBottom"/>
            <a:pathLst>
              <a:path w="6602" h="3202">
                <a:moveTo>
                  <a:pt x="533" y="0"/>
                </a:moveTo>
                <a:cubicBezTo>
                  <a:pt x="266" y="0"/>
                  <a:pt x="0" y="266"/>
                  <a:pt x="0" y="533"/>
                </a:cubicBezTo>
                <a:lnTo>
                  <a:pt x="0" y="2667"/>
                </a:lnTo>
                <a:cubicBezTo>
                  <a:pt x="0" y="2934"/>
                  <a:pt x="266" y="3201"/>
                  <a:pt x="533" y="3201"/>
                </a:cubicBezTo>
                <a:lnTo>
                  <a:pt x="6067" y="3201"/>
                </a:lnTo>
                <a:cubicBezTo>
                  <a:pt x="6334" y="3201"/>
                  <a:pt x="6601" y="2934"/>
                  <a:pt x="6601" y="2667"/>
                </a:cubicBezTo>
                <a:lnTo>
                  <a:pt x="6601" y="533"/>
                </a:lnTo>
                <a:cubicBezTo>
                  <a:pt x="6601" y="266"/>
                  <a:pt x="6334" y="0"/>
                  <a:pt x="6067" y="0"/>
                </a:cubicBezTo>
                <a:lnTo>
                  <a:pt x="533" y="0"/>
                </a:lnTo>
              </a:path>
            </a:pathLst>
          </a:custGeom>
          <a:solidFill>
            <a:srgbClr val="c5de4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5" name="CustomShape 8"/>
          <p:cNvSpPr/>
          <p:nvPr/>
        </p:nvSpPr>
        <p:spPr>
          <a:xfrm>
            <a:off x="3456000" y="4320000"/>
            <a:ext cx="1651680" cy="1435680"/>
          </a:xfrm>
          <a:custGeom>
            <a:avLst/>
            <a:gdLst>
              <a:gd name="textAreaLeft" fmla="*/ 0 w 1651680"/>
              <a:gd name="textAreaRight" fmla="*/ 1656000 w 1651680"/>
              <a:gd name="textAreaTop" fmla="*/ 0 h 1435680"/>
              <a:gd name="textAreaBottom" fmla="*/ 1440000 h 1435680"/>
            </a:gdLst>
            <a:ahLst/>
            <a:rect l="textAreaLeft" t="textAreaTop" r="textAreaRight" b="textAreaBottom"/>
            <a:pathLst>
              <a:path w="4602" h="4001">
                <a:moveTo>
                  <a:pt x="666" y="0"/>
                </a:moveTo>
                <a:cubicBezTo>
                  <a:pt x="333" y="0"/>
                  <a:pt x="0" y="333"/>
                  <a:pt x="0" y="666"/>
                </a:cubicBezTo>
                <a:lnTo>
                  <a:pt x="0" y="3334"/>
                </a:lnTo>
                <a:cubicBezTo>
                  <a:pt x="0" y="3667"/>
                  <a:pt x="333" y="4000"/>
                  <a:pt x="666" y="4000"/>
                </a:cubicBezTo>
                <a:lnTo>
                  <a:pt x="3934" y="4000"/>
                </a:lnTo>
                <a:cubicBezTo>
                  <a:pt x="4267" y="4000"/>
                  <a:pt x="4601" y="3667"/>
                  <a:pt x="4601" y="3334"/>
                </a:cubicBezTo>
                <a:lnTo>
                  <a:pt x="4601" y="666"/>
                </a:lnTo>
                <a:cubicBezTo>
                  <a:pt x="4601" y="333"/>
                  <a:pt x="4267" y="0"/>
                  <a:pt x="3934" y="0"/>
                </a:cubicBezTo>
                <a:lnTo>
                  <a:pt x="666" y="0"/>
                </a:lnTo>
              </a:path>
            </a:pathLst>
          </a:custGeom>
          <a:solidFill>
            <a:srgbClr val="c5de4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6" name="CustomShape 9"/>
          <p:cNvSpPr/>
          <p:nvPr/>
        </p:nvSpPr>
        <p:spPr>
          <a:xfrm>
            <a:off x="5760000" y="4320000"/>
            <a:ext cx="1795320" cy="1363320"/>
          </a:xfrm>
          <a:custGeom>
            <a:avLst/>
            <a:gdLst>
              <a:gd name="textAreaLeft" fmla="*/ 0 w 1795320"/>
              <a:gd name="textAreaRight" fmla="*/ 1799640 w 1795320"/>
              <a:gd name="textAreaTop" fmla="*/ 0 h 1363320"/>
              <a:gd name="textAreaBottom" fmla="*/ 1367640 h 1363320"/>
            </a:gdLst>
            <a:ahLst/>
            <a:rect l="textAreaLeft" t="textAreaTop" r="textAreaRight" b="textAreaBottom"/>
            <a:pathLst>
              <a:path w="5001" h="3801">
                <a:moveTo>
                  <a:pt x="633" y="0"/>
                </a:moveTo>
                <a:cubicBezTo>
                  <a:pt x="316" y="0"/>
                  <a:pt x="0" y="316"/>
                  <a:pt x="0" y="633"/>
                </a:cubicBezTo>
                <a:lnTo>
                  <a:pt x="0" y="3166"/>
                </a:lnTo>
                <a:cubicBezTo>
                  <a:pt x="0" y="3483"/>
                  <a:pt x="316" y="3800"/>
                  <a:pt x="633" y="3800"/>
                </a:cubicBezTo>
                <a:lnTo>
                  <a:pt x="4366" y="3800"/>
                </a:lnTo>
                <a:cubicBezTo>
                  <a:pt x="4683" y="3800"/>
                  <a:pt x="5000" y="3483"/>
                  <a:pt x="5000" y="3166"/>
                </a:cubicBezTo>
                <a:lnTo>
                  <a:pt x="5000" y="633"/>
                </a:lnTo>
                <a:cubicBezTo>
                  <a:pt x="5000" y="316"/>
                  <a:pt x="4683" y="0"/>
                  <a:pt x="4366" y="0"/>
                </a:cubicBezTo>
                <a:lnTo>
                  <a:pt x="633" y="0"/>
                </a:lnTo>
              </a:path>
            </a:pathLst>
          </a:custGeom>
          <a:solidFill>
            <a:srgbClr val="c5de4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7" name="CustomShape 10"/>
          <p:cNvSpPr/>
          <p:nvPr/>
        </p:nvSpPr>
        <p:spPr>
          <a:xfrm>
            <a:off x="5904000" y="4464000"/>
            <a:ext cx="1867680" cy="1435680"/>
          </a:xfrm>
          <a:custGeom>
            <a:avLst/>
            <a:gdLst>
              <a:gd name="textAreaLeft" fmla="*/ 0 w 1867680"/>
              <a:gd name="textAreaRight" fmla="*/ 1872000 w 1867680"/>
              <a:gd name="textAreaTop" fmla="*/ 0 h 1435680"/>
              <a:gd name="textAreaBottom" fmla="*/ 1440000 h 1435680"/>
            </a:gdLst>
            <a:ahLst/>
            <a:rect l="textAreaLeft" t="textAreaTop" r="textAreaRight" b="textAreaBottom"/>
            <a:pathLst>
              <a:path w="5202" h="4001">
                <a:moveTo>
                  <a:pt x="666" y="0"/>
                </a:moveTo>
                <a:cubicBezTo>
                  <a:pt x="333" y="0"/>
                  <a:pt x="0" y="333"/>
                  <a:pt x="0" y="666"/>
                </a:cubicBezTo>
                <a:lnTo>
                  <a:pt x="0" y="3334"/>
                </a:lnTo>
                <a:cubicBezTo>
                  <a:pt x="0" y="3667"/>
                  <a:pt x="333" y="4000"/>
                  <a:pt x="666" y="4000"/>
                </a:cubicBezTo>
                <a:lnTo>
                  <a:pt x="4534" y="4000"/>
                </a:lnTo>
                <a:cubicBezTo>
                  <a:pt x="4867" y="4000"/>
                  <a:pt x="5201" y="3667"/>
                  <a:pt x="5201" y="3334"/>
                </a:cubicBezTo>
                <a:lnTo>
                  <a:pt x="5201" y="666"/>
                </a:lnTo>
                <a:cubicBezTo>
                  <a:pt x="5201" y="333"/>
                  <a:pt x="4867" y="0"/>
                  <a:pt x="4534" y="0"/>
                </a:cubicBezTo>
                <a:lnTo>
                  <a:pt x="666" y="0"/>
                </a:lnTo>
              </a:path>
            </a:pathLst>
          </a:custGeom>
          <a:solidFill>
            <a:srgbClr val="ffffff">
              <a:alpha val="9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24,69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млн.грн.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повернуто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до бюджетів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11"/>
          <p:cNvSpPr/>
          <p:nvPr/>
        </p:nvSpPr>
        <p:spPr>
          <a:xfrm>
            <a:off x="3600000" y="4464000"/>
            <a:ext cx="1651680" cy="1435680"/>
          </a:xfrm>
          <a:custGeom>
            <a:avLst/>
            <a:gdLst>
              <a:gd name="textAreaLeft" fmla="*/ 0 w 1651680"/>
              <a:gd name="textAreaRight" fmla="*/ 1656000 w 1651680"/>
              <a:gd name="textAreaTop" fmla="*/ 0 h 1435680"/>
              <a:gd name="textAreaBottom" fmla="*/ 1440000 h 1435680"/>
            </a:gdLst>
            <a:ahLst/>
            <a:rect l="textAreaLeft" t="textAreaTop" r="textAreaRight" b="textAreaBottom"/>
            <a:pathLst>
              <a:path w="4602" h="4001">
                <a:moveTo>
                  <a:pt x="666" y="0"/>
                </a:moveTo>
                <a:cubicBezTo>
                  <a:pt x="333" y="0"/>
                  <a:pt x="0" y="333"/>
                  <a:pt x="0" y="666"/>
                </a:cubicBezTo>
                <a:lnTo>
                  <a:pt x="0" y="3334"/>
                </a:lnTo>
                <a:cubicBezTo>
                  <a:pt x="0" y="3667"/>
                  <a:pt x="333" y="4000"/>
                  <a:pt x="666" y="4000"/>
                </a:cubicBezTo>
                <a:lnTo>
                  <a:pt x="3934" y="4000"/>
                </a:lnTo>
                <a:cubicBezTo>
                  <a:pt x="4267" y="4000"/>
                  <a:pt x="4601" y="3667"/>
                  <a:pt x="4601" y="3334"/>
                </a:cubicBezTo>
                <a:lnTo>
                  <a:pt x="4601" y="666"/>
                </a:lnTo>
                <a:cubicBezTo>
                  <a:pt x="4601" y="333"/>
                  <a:pt x="4267" y="0"/>
                  <a:pt x="3934" y="0"/>
                </a:cubicBezTo>
                <a:lnTo>
                  <a:pt x="666" y="0"/>
                </a:lnTo>
              </a:path>
            </a:pathLst>
          </a:custGeom>
          <a:solidFill>
            <a:srgbClr val="ffffff">
              <a:alpha val="9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99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Улаштовано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Інженерних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мереж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ustomShape 12"/>
          <p:cNvSpPr/>
          <p:nvPr/>
        </p:nvSpPr>
        <p:spPr>
          <a:xfrm>
            <a:off x="935640" y="4463640"/>
            <a:ext cx="2371680" cy="1147680"/>
          </a:xfrm>
          <a:custGeom>
            <a:avLst/>
            <a:gdLst>
              <a:gd name="textAreaLeft" fmla="*/ 0 w 2371680"/>
              <a:gd name="textAreaRight" fmla="*/ 2376000 w 2371680"/>
              <a:gd name="textAreaTop" fmla="*/ 0 h 1147680"/>
              <a:gd name="textAreaBottom" fmla="*/ 1152000 h 1147680"/>
            </a:gdLst>
            <a:ahLst/>
            <a:rect l="textAreaLeft" t="textAreaTop" r="textAreaRight" b="textAreaBottom"/>
            <a:pathLst>
              <a:path w="6602" h="3202">
                <a:moveTo>
                  <a:pt x="533" y="0"/>
                </a:moveTo>
                <a:cubicBezTo>
                  <a:pt x="266" y="0"/>
                  <a:pt x="0" y="266"/>
                  <a:pt x="0" y="533"/>
                </a:cubicBezTo>
                <a:lnTo>
                  <a:pt x="0" y="2667"/>
                </a:lnTo>
                <a:cubicBezTo>
                  <a:pt x="0" y="2934"/>
                  <a:pt x="266" y="3201"/>
                  <a:pt x="533" y="3201"/>
                </a:cubicBezTo>
                <a:lnTo>
                  <a:pt x="6067" y="3201"/>
                </a:lnTo>
                <a:cubicBezTo>
                  <a:pt x="6334" y="3201"/>
                  <a:pt x="6601" y="2934"/>
                  <a:pt x="6601" y="2667"/>
                </a:cubicBezTo>
                <a:lnTo>
                  <a:pt x="6601" y="533"/>
                </a:lnTo>
                <a:cubicBezTo>
                  <a:pt x="6601" y="266"/>
                  <a:pt x="6334" y="0"/>
                  <a:pt x="6067" y="0"/>
                </a:cubicBezTo>
                <a:lnTo>
                  <a:pt x="533" y="0"/>
                </a:lnTo>
              </a:path>
            </a:pathLst>
          </a:custGeom>
          <a:solidFill>
            <a:srgbClr val="ffffff">
              <a:alpha val="9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272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Споруджено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ж/б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0" name="Line 13"/>
          <p:cNvCxnSpPr>
            <a:stCxn id="218" idx="2"/>
            <a:endCxn id="220" idx="0"/>
          </p:cNvCxnSpPr>
          <p:nvPr/>
        </p:nvCxnSpPr>
        <p:spPr>
          <a:xfrm rot="5400000">
            <a:off x="3073680" y="1131840"/>
            <a:ext cx="436680" cy="2052360"/>
          </a:xfrm>
          <a:prstGeom prst="bentConnector3">
            <a:avLst>
              <a:gd name="adj1" fmla="val 50000"/>
            </a:avLst>
          </a:prstGeom>
          <a:ln w="0">
            <a:solidFill>
              <a:srgbClr val="1a812e"/>
            </a:solidFill>
          </a:ln>
        </p:spPr>
      </p:cxnSp>
      <p:cxnSp>
        <p:nvCxnSpPr>
          <p:cNvPr id="231" name="Line 14"/>
          <p:cNvCxnSpPr>
            <a:stCxn id="218" idx="2"/>
            <a:endCxn id="222" idx="0"/>
          </p:cNvCxnSpPr>
          <p:nvPr/>
        </p:nvCxnSpPr>
        <p:spPr>
          <a:xfrm flipH="1" rot="16200000">
            <a:off x="5125680" y="1131840"/>
            <a:ext cx="508680" cy="2124360"/>
          </a:xfrm>
          <a:prstGeom prst="bentConnector3">
            <a:avLst>
              <a:gd name="adj1" fmla="val 50000"/>
            </a:avLst>
          </a:prstGeom>
          <a:ln w="0">
            <a:solidFill>
              <a:srgbClr val="1a812e"/>
            </a:solidFill>
          </a:ln>
        </p:spPr>
      </p:cxnSp>
      <p:cxnSp>
        <p:nvCxnSpPr>
          <p:cNvPr id="232" name="Line 15"/>
          <p:cNvCxnSpPr>
            <a:stCxn id="221" idx="2"/>
            <a:endCxn id="224" idx="0"/>
          </p:cNvCxnSpPr>
          <p:nvPr/>
        </p:nvCxnSpPr>
        <p:spPr>
          <a:xfrm rot="5400000">
            <a:off x="1849680" y="3651840"/>
            <a:ext cx="724680" cy="468360"/>
          </a:xfrm>
          <a:prstGeom prst="bentConnector3">
            <a:avLst>
              <a:gd name="adj1" fmla="val 50000"/>
            </a:avLst>
          </a:prstGeom>
          <a:ln w="0">
            <a:solidFill>
              <a:srgbClr val="1a812e"/>
            </a:solidFill>
          </a:ln>
        </p:spPr>
      </p:cxnSp>
      <p:cxnSp>
        <p:nvCxnSpPr>
          <p:cNvPr id="233" name="Line 16"/>
          <p:cNvCxnSpPr>
            <a:stCxn id="221" idx="2"/>
            <a:endCxn id="225" idx="0"/>
          </p:cNvCxnSpPr>
          <p:nvPr/>
        </p:nvCxnSpPr>
        <p:spPr>
          <a:xfrm flipH="1" rot="16200000">
            <a:off x="2965680" y="3003840"/>
            <a:ext cx="796680" cy="1836360"/>
          </a:xfrm>
          <a:prstGeom prst="bentConnector3">
            <a:avLst>
              <a:gd name="adj1" fmla="val 50000"/>
            </a:avLst>
          </a:prstGeom>
          <a:ln w="0">
            <a:solidFill>
              <a:srgbClr val="1a812e"/>
            </a:solidFill>
          </a:ln>
        </p:spPr>
      </p:cxnSp>
      <p:sp>
        <p:nvSpPr>
          <p:cNvPr id="234" name="Line 17"/>
          <p:cNvSpPr/>
          <p:nvPr/>
        </p:nvSpPr>
        <p:spPr>
          <a:xfrm>
            <a:off x="6480000" y="3600000"/>
            <a:ext cx="360" cy="720000"/>
          </a:xfrm>
          <a:prstGeom prst="line">
            <a:avLst/>
          </a:prstGeom>
          <a:ln w="0">
            <a:solidFill>
              <a:srgbClr val="1a812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720000" bIns="720000" anchor="t" anchorCtr="1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/>
          <p:nvPr/>
        </p:nvSpPr>
        <p:spPr>
          <a:xfrm>
            <a:off x="601200" y="144000"/>
            <a:ext cx="663084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80000"/>
              </a:lnSpc>
              <a:spcBef>
                <a:spcPts val="998"/>
              </a:spcBef>
            </a:pPr>
            <a:r>
              <a:rPr b="1" lang="en-US" sz="33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202</a:t>
            </a:r>
            <a:r>
              <a:rPr b="1" lang="uk-UA" sz="33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2 рік</a:t>
            </a:r>
            <a:endParaRPr b="0" lang="uk-UA" sz="33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80000"/>
              </a:lnSpc>
              <a:spcBef>
                <a:spcPts val="998"/>
              </a:spcBef>
            </a:pPr>
            <a:endParaRPr b="0" lang="uk-UA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601200" y="936000"/>
            <a:ext cx="6259680" cy="5755680"/>
          </a:xfrm>
          <a:custGeom>
            <a:avLst/>
            <a:gdLst>
              <a:gd name="textAreaLeft" fmla="*/ 0 w 6259680"/>
              <a:gd name="textAreaRight" fmla="*/ 6264000 w 6259680"/>
              <a:gd name="textAreaTop" fmla="*/ 0 h 5755680"/>
              <a:gd name="textAreaBottom" fmla="*/ 5760000 h 5755680"/>
            </a:gdLst>
            <a:ahLst/>
            <a:rect l="textAreaLeft" t="textAreaTop" r="textAreaRight" b="textAreaBottom"/>
            <a:pathLst>
              <a:path w="17402" h="16002">
                <a:moveTo>
                  <a:pt x="8700" y="0"/>
                </a:moveTo>
                <a:lnTo>
                  <a:pt x="17401" y="16001"/>
                </a:lnTo>
                <a:lnTo>
                  <a:pt x="0" y="16001"/>
                </a:lnTo>
                <a:lnTo>
                  <a:pt x="8700" y="0"/>
                </a:lnTo>
              </a:path>
            </a:pathLst>
          </a:custGeom>
          <a:solidFill>
            <a:srgbClr val="9ec029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1224000" y="1512000"/>
            <a:ext cx="2443680" cy="355680"/>
          </a:xfrm>
          <a:custGeom>
            <a:avLst/>
            <a:gdLst>
              <a:gd name="textAreaLeft" fmla="*/ 0 w 2443680"/>
              <a:gd name="textAreaRight" fmla="*/ 2448000 w 2443680"/>
              <a:gd name="textAreaTop" fmla="*/ 0 h 355680"/>
              <a:gd name="textAreaBottom" fmla="*/ 360000 h 355680"/>
            </a:gdLst>
            <a:ahLst/>
            <a:rect l="textAreaLeft" t="textAreaTop" r="textAreaRight" b="textAreaBottom"/>
            <a:pathLst>
              <a:path w="6801" h="1002">
                <a:moveTo>
                  <a:pt x="166" y="0"/>
                </a:moveTo>
                <a:cubicBezTo>
                  <a:pt x="83" y="0"/>
                  <a:pt x="0" y="83"/>
                  <a:pt x="0" y="166"/>
                </a:cubicBezTo>
                <a:lnTo>
                  <a:pt x="0" y="834"/>
                </a:lnTo>
                <a:cubicBezTo>
                  <a:pt x="0" y="917"/>
                  <a:pt x="83" y="1001"/>
                  <a:pt x="166" y="1001"/>
                </a:cubicBezTo>
                <a:lnTo>
                  <a:pt x="6634" y="1001"/>
                </a:lnTo>
                <a:cubicBezTo>
                  <a:pt x="6717" y="1001"/>
                  <a:pt x="6800" y="917"/>
                  <a:pt x="6800" y="834"/>
                </a:cubicBezTo>
                <a:lnTo>
                  <a:pt x="6800" y="166"/>
                </a:lnTo>
                <a:cubicBezTo>
                  <a:pt x="6800" y="83"/>
                  <a:pt x="6717" y="0"/>
                  <a:pt x="6634" y="0"/>
                </a:cubicBezTo>
                <a:lnTo>
                  <a:pt x="166" y="0"/>
                </a:lnTo>
              </a:path>
            </a:pathLst>
          </a:custGeom>
          <a:solidFill>
            <a:srgbClr val="ffffff">
              <a:alpha val="95000"/>
            </a:srgbClr>
          </a:solidFill>
          <a:ln w="0">
            <a:solidFill>
              <a:srgbClr val="9ec029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14 сімей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3744000" y="1872000"/>
            <a:ext cx="2840040" cy="499680"/>
          </a:xfrm>
          <a:custGeom>
            <a:avLst/>
            <a:gdLst>
              <a:gd name="textAreaLeft" fmla="*/ 0 w 2840040"/>
              <a:gd name="textAreaRight" fmla="*/ 2844360 w 2840040"/>
              <a:gd name="textAreaTop" fmla="*/ 0 h 499680"/>
              <a:gd name="textAreaBottom" fmla="*/ 504000 h 499680"/>
            </a:gdLst>
            <a:ahLst/>
            <a:rect l="textAreaLeft" t="textAreaTop" r="textAreaRight" b="textAreaBottom"/>
            <a:pathLst>
              <a:path w="7401" h="1401">
                <a:moveTo>
                  <a:pt x="233" y="0"/>
                </a:moveTo>
                <a:cubicBezTo>
                  <a:pt x="116" y="0"/>
                  <a:pt x="0" y="116"/>
                  <a:pt x="0" y="233"/>
                </a:cubicBezTo>
                <a:lnTo>
                  <a:pt x="0" y="1167"/>
                </a:lnTo>
                <a:cubicBezTo>
                  <a:pt x="0" y="1283"/>
                  <a:pt x="116" y="1400"/>
                  <a:pt x="233" y="1400"/>
                </a:cubicBezTo>
                <a:lnTo>
                  <a:pt x="7167" y="1400"/>
                </a:lnTo>
                <a:cubicBezTo>
                  <a:pt x="7283" y="1400"/>
                  <a:pt x="7400" y="1283"/>
                  <a:pt x="7400" y="1167"/>
                </a:cubicBezTo>
                <a:lnTo>
                  <a:pt x="7400" y="233"/>
                </a:lnTo>
                <a:cubicBezTo>
                  <a:pt x="7400" y="116"/>
                  <a:pt x="7283" y="0"/>
                  <a:pt x="7167" y="0"/>
                </a:cubicBezTo>
                <a:lnTo>
                  <a:pt x="233" y="0"/>
                </a:lnTo>
              </a:path>
            </a:pathLst>
          </a:custGeom>
          <a:solidFill>
            <a:srgbClr val="ffffff">
              <a:alpha val="95000"/>
            </a:srgbClr>
          </a:solidFill>
          <a:ln w="0">
            <a:solidFill>
              <a:srgbClr val="9ec029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9 сімей (Обл. бюджет)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1152000" y="2304000"/>
            <a:ext cx="2515680" cy="643680"/>
          </a:xfrm>
          <a:custGeom>
            <a:avLst/>
            <a:gdLst>
              <a:gd name="textAreaLeft" fmla="*/ 0 w 2515680"/>
              <a:gd name="textAreaRight" fmla="*/ 2520000 w 2515680"/>
              <a:gd name="textAreaTop" fmla="*/ 0 h 643680"/>
              <a:gd name="textAreaBottom" fmla="*/ 648000 h 643680"/>
            </a:gdLst>
            <a:ahLst/>
            <a:rect l="textAreaLeft" t="textAreaTop" r="textAreaRight" b="textAreaBottom"/>
            <a:pathLst>
              <a:path w="7002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6700" y="1800"/>
                </a:lnTo>
                <a:cubicBezTo>
                  <a:pt x="6850" y="1800"/>
                  <a:pt x="7001" y="1650"/>
                  <a:pt x="7001" y="1500"/>
                </a:cubicBezTo>
                <a:lnTo>
                  <a:pt x="7001" y="300"/>
                </a:lnTo>
                <a:cubicBezTo>
                  <a:pt x="7001" y="150"/>
                  <a:pt x="6850" y="0"/>
                  <a:pt x="6700" y="0"/>
                </a:cubicBezTo>
                <a:lnTo>
                  <a:pt x="300" y="0"/>
                </a:lnTo>
              </a:path>
            </a:pathLst>
          </a:custGeom>
          <a:solidFill>
            <a:srgbClr val="ffffff"/>
          </a:solidFill>
          <a:ln w="0">
            <a:solidFill>
              <a:srgbClr val="9ec029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3</a:t>
            </a: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 2516,4 тис. грн.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3924000" y="2592000"/>
            <a:ext cx="3308040" cy="499680"/>
          </a:xfrm>
          <a:custGeom>
            <a:avLst/>
            <a:gdLst>
              <a:gd name="textAreaLeft" fmla="*/ 0 w 3308040"/>
              <a:gd name="textAreaRight" fmla="*/ 3312360 w 3308040"/>
              <a:gd name="textAreaTop" fmla="*/ 0 h 499680"/>
              <a:gd name="textAreaBottom" fmla="*/ 504000 h 499680"/>
            </a:gdLst>
            <a:ahLst/>
            <a:rect l="textAreaLeft" t="textAreaTop" r="textAreaRight" b="textAreaBottom"/>
            <a:pathLst>
              <a:path w="8602" h="1401">
                <a:moveTo>
                  <a:pt x="233" y="0"/>
                </a:moveTo>
                <a:cubicBezTo>
                  <a:pt x="116" y="0"/>
                  <a:pt x="0" y="116"/>
                  <a:pt x="0" y="233"/>
                </a:cubicBezTo>
                <a:lnTo>
                  <a:pt x="0" y="1167"/>
                </a:lnTo>
                <a:cubicBezTo>
                  <a:pt x="0" y="1283"/>
                  <a:pt x="116" y="1400"/>
                  <a:pt x="233" y="1400"/>
                </a:cubicBezTo>
                <a:lnTo>
                  <a:pt x="8367" y="1400"/>
                </a:lnTo>
                <a:cubicBezTo>
                  <a:pt x="8484" y="1400"/>
                  <a:pt x="8601" y="1283"/>
                  <a:pt x="8601" y="1167"/>
                </a:cubicBezTo>
                <a:lnTo>
                  <a:pt x="8601" y="233"/>
                </a:lnTo>
                <a:cubicBezTo>
                  <a:pt x="8601" y="116"/>
                  <a:pt x="8484" y="0"/>
                  <a:pt x="8367" y="0"/>
                </a:cubicBezTo>
                <a:lnTo>
                  <a:pt x="233" y="0"/>
                </a:lnTo>
              </a:path>
            </a:pathLst>
          </a:custGeom>
          <a:solidFill>
            <a:srgbClr val="ffffff"/>
          </a:solidFill>
          <a:ln w="0">
            <a:solidFill>
              <a:srgbClr val="9ec029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1516,4 тис. грн.(Обл. бюджет)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7"/>
          <p:cNvSpPr/>
          <p:nvPr/>
        </p:nvSpPr>
        <p:spPr>
          <a:xfrm>
            <a:off x="360000" y="3456000"/>
            <a:ext cx="7339680" cy="1651680"/>
          </a:xfrm>
          <a:custGeom>
            <a:avLst/>
            <a:gdLst>
              <a:gd name="textAreaLeft" fmla="*/ 0 w 7339680"/>
              <a:gd name="textAreaRight" fmla="*/ 7344000 w 7339680"/>
              <a:gd name="textAreaTop" fmla="*/ 0 h 1651680"/>
              <a:gd name="textAreaBottom" fmla="*/ 1656000 h 1651680"/>
            </a:gdLst>
            <a:ahLst/>
            <a:rect l="textAreaLeft" t="textAreaTop" r="textAreaRight" b="textAreaBottom"/>
            <a:pathLst>
              <a:path w="20401" h="4602">
                <a:moveTo>
                  <a:pt x="766" y="0"/>
                </a:moveTo>
                <a:cubicBezTo>
                  <a:pt x="383" y="0"/>
                  <a:pt x="0" y="383"/>
                  <a:pt x="0" y="766"/>
                </a:cubicBezTo>
                <a:lnTo>
                  <a:pt x="0" y="3834"/>
                </a:lnTo>
                <a:cubicBezTo>
                  <a:pt x="0" y="4217"/>
                  <a:pt x="383" y="4601"/>
                  <a:pt x="766" y="4601"/>
                </a:cubicBezTo>
                <a:lnTo>
                  <a:pt x="19634" y="4601"/>
                </a:lnTo>
                <a:cubicBezTo>
                  <a:pt x="20017" y="4601"/>
                  <a:pt x="20400" y="4217"/>
                  <a:pt x="20400" y="3834"/>
                </a:cubicBezTo>
                <a:lnTo>
                  <a:pt x="20400" y="766"/>
                </a:lnTo>
                <a:cubicBezTo>
                  <a:pt x="20400" y="383"/>
                  <a:pt x="20017" y="0"/>
                  <a:pt x="19634" y="0"/>
                </a:cubicBezTo>
                <a:lnTo>
                  <a:pt x="766" y="0"/>
                </a:lnTo>
              </a:path>
            </a:pathLst>
          </a:custGeom>
          <a:solidFill>
            <a:srgbClr val="ffffff"/>
          </a:solidFill>
          <a:ln w="0">
            <a:solidFill>
              <a:srgbClr val="9ec029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Скеровано: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- на будівництво ж/б — 1016,4 тис. грн. / 4 об’єкти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- на добудову (реконструкцію ж/б) — 500 тис.грн. / 5 об’єктів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>
            <a:off x="2160000" y="5760000"/>
            <a:ext cx="3523680" cy="787680"/>
          </a:xfrm>
          <a:custGeom>
            <a:avLst/>
            <a:gdLst>
              <a:gd name="textAreaLeft" fmla="*/ 0 w 3523680"/>
              <a:gd name="textAreaRight" fmla="*/ 3528000 w 3523680"/>
              <a:gd name="textAreaTop" fmla="*/ 0 h 787680"/>
              <a:gd name="textAreaBottom" fmla="*/ 792000 h 787680"/>
            </a:gdLst>
            <a:ahLst/>
            <a:rect l="textAreaLeft" t="textAreaTop" r="textAreaRight" b="textAreaBottom"/>
            <a:pathLst>
              <a:path w="9802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9434" y="2201"/>
                </a:lnTo>
                <a:cubicBezTo>
                  <a:pt x="9617" y="2201"/>
                  <a:pt x="9801" y="2017"/>
                  <a:pt x="9801" y="1834"/>
                </a:cubicBezTo>
                <a:lnTo>
                  <a:pt x="9801" y="366"/>
                </a:lnTo>
                <a:cubicBezTo>
                  <a:pt x="9801" y="183"/>
                  <a:pt x="9617" y="0"/>
                  <a:pt x="9434" y="0"/>
                </a:cubicBezTo>
                <a:lnTo>
                  <a:pt x="366" y="0"/>
                </a:lnTo>
              </a:path>
            </a:pathLst>
          </a:custGeom>
          <a:solidFill>
            <a:srgbClr val="ffffff"/>
          </a:solidFill>
          <a:ln w="0">
            <a:solidFill>
              <a:srgbClr val="9ec029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Повернуто до бюджетів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80708"/>
                </a:solidFill>
                <a:latin typeface="Times New Roman"/>
                <a:ea typeface="DejaVu Sans"/>
              </a:rPr>
              <a:t>2882,0  тис. грн.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"/>
          <p:cNvSpPr/>
          <p:nvPr/>
        </p:nvSpPr>
        <p:spPr>
          <a:xfrm>
            <a:off x="1440000" y="360000"/>
            <a:ext cx="6478200" cy="712440"/>
          </a:xfrm>
          <a:prstGeom prst="rect">
            <a:avLst/>
          </a:prstGeom>
          <a:solidFill>
            <a:srgbClr val="ffffff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4" name="CustomShape 1"/>
          <p:cNvSpPr/>
          <p:nvPr/>
        </p:nvSpPr>
        <p:spPr>
          <a:xfrm>
            <a:off x="8088480" y="1075680"/>
            <a:ext cx="606960" cy="4675680"/>
          </a:xfrm>
          <a:custGeom>
            <a:avLst/>
            <a:gdLst>
              <a:gd name="textAreaLeft" fmla="*/ 0 w 606960"/>
              <a:gd name="textAreaRight" fmla="*/ 611280 w 606960"/>
              <a:gd name="textAreaTop" fmla="*/ 0 h 4675680"/>
              <a:gd name="textAreaBottom" fmla="*/ 4680000 h 4675680"/>
            </a:gdLst>
            <a:ahLst/>
            <a:rect l="textAreaLeft" t="textAreaTop" r="textAreaRight" b="textAreaBottom"/>
            <a:pathLst>
              <a:path w="1700" h="12802">
                <a:moveTo>
                  <a:pt x="0" y="0"/>
                </a:moveTo>
                <a:cubicBezTo>
                  <a:pt x="424" y="0"/>
                  <a:pt x="849" y="159"/>
                  <a:pt x="849" y="319"/>
                </a:cubicBezTo>
                <a:lnTo>
                  <a:pt x="849" y="6081"/>
                </a:lnTo>
                <a:cubicBezTo>
                  <a:pt x="849" y="6240"/>
                  <a:pt x="1274" y="6400"/>
                  <a:pt x="1699" y="6400"/>
                </a:cubicBezTo>
                <a:cubicBezTo>
                  <a:pt x="1274" y="6400"/>
                  <a:pt x="849" y="6560"/>
                  <a:pt x="849" y="6719"/>
                </a:cubicBezTo>
                <a:lnTo>
                  <a:pt x="849" y="12481"/>
                </a:lnTo>
                <a:cubicBezTo>
                  <a:pt x="849" y="12641"/>
                  <a:pt x="424" y="12801"/>
                  <a:pt x="0" y="12801"/>
                </a:cubicBezTo>
              </a:path>
            </a:pathLst>
          </a:custGeom>
          <a:noFill/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5" name="TextShape 2"/>
          <p:cNvSpPr/>
          <p:nvPr/>
        </p:nvSpPr>
        <p:spPr>
          <a:xfrm>
            <a:off x="7812360" y="2880000"/>
            <a:ext cx="64368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14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6" name="Диаграмма 4"/>
          <p:cNvGraphicFramePr/>
          <p:nvPr/>
        </p:nvGraphicFramePr>
        <p:xfrm>
          <a:off x="457200" y="1604520"/>
          <a:ext cx="8225640" cy="39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440000" y="180000"/>
            <a:ext cx="64782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3600" spc="-1" strike="noStrike">
                <a:solidFill>
                  <a:srgbClr val="000000"/>
                </a:solidFill>
                <a:latin typeface="Arial"/>
              </a:rPr>
              <a:t>Кількість позичальників 2022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Application>LibreOffice/7.4.2.3$Windows_X86_64 LibreOffice_project/382eef1f22670f7f4118c8c2dd222ec7ad009daf</Application>
  <AppVersion>15.0000</AppVersion>
  <Words>344</Words>
  <Paragraphs>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2013-08-21T21:17:07Z</dcterms:created>
  <dc:creator>Taras</dc:creator>
  <dc:description/>
  <dc:language>uk-UA</dc:language>
  <cp:lastModifiedBy/>
  <cp:lastPrinted>2022-12-28T14:14:18Z</cp:lastPrinted>
  <dcterms:modified xsi:type="dcterms:W3CDTF">2023-06-12T11:12:14Z</dcterms:modified>
  <cp:revision>290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Экран (4:3)</vt:lpwstr>
  </property>
  <property fmtid="{D5CDD505-2E9C-101B-9397-08002B2CF9AE}" pid="4" name="Slides">
    <vt:i4>14</vt:i4>
  </property>
</Properties>
</file>