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Raleway"/>
      <p:regular r:id="rId22"/>
      <p:bold r:id="rId23"/>
      <p:italic r:id="rId24"/>
      <p:boldItalic r:id="rId25"/>
    </p:embeddedFont>
    <p:embeddedFont>
      <p:font typeface="La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aleway-regular.fntdata"/><Relationship Id="rId21" Type="http://schemas.openxmlformats.org/officeDocument/2006/relationships/slide" Target="slides/slide16.xml"/><Relationship Id="rId24" Type="http://schemas.openxmlformats.org/officeDocument/2006/relationships/font" Target="fonts/Raleway-italic.fntdata"/><Relationship Id="rId23" Type="http://schemas.openxmlformats.org/officeDocument/2006/relationships/font" Target="fonts/Raleway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regular.fntdata"/><Relationship Id="rId25" Type="http://schemas.openxmlformats.org/officeDocument/2006/relationships/font" Target="fonts/Raleway-boldItalic.fntdata"/><Relationship Id="rId28" Type="http://schemas.openxmlformats.org/officeDocument/2006/relationships/font" Target="fonts/Lato-italic.fntdata"/><Relationship Id="rId27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52372efbc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52372efbc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52372efbc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52372efbc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52372efbc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52372efbc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52372efbc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52372efbc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33fdb297cd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33fdb297cd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344c4d155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344c4d155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33fdb297cd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33fdb297cd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337ea7a287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337ea7a287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37ea7a287_0_5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337ea7a287_0_5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337ea7a287_0_5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337ea7a287_0_5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337ea7a287_0_5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337ea7a287_0_5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3fdb297cd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33fdb297cd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33fdb297cd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33fdb297cd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3fdb297cd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33fdb297cd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33fdb297cd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33fdb297cd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7950" y="1905050"/>
            <a:ext cx="7688100" cy="190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4088">
                <a:latin typeface="Arial"/>
                <a:ea typeface="Arial"/>
                <a:cs typeface="Arial"/>
                <a:sym typeface="Arial"/>
              </a:rPr>
              <a:t>КРЕДИТНА СПІЛКА “ВИГОДА”	31 РОКІВ НА СЛУЖБІ ЛЮДЯМ </a:t>
            </a:r>
            <a:endParaRPr sz="4088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4088">
                <a:latin typeface="Arial"/>
                <a:ea typeface="Arial"/>
                <a:cs typeface="Arial"/>
                <a:sym typeface="Arial"/>
              </a:rPr>
              <a:t>І ГРОМАДІ</a:t>
            </a:r>
            <a:r>
              <a:rPr lang="uk">
                <a:latin typeface="Arial"/>
                <a:ea typeface="Arial"/>
                <a:cs typeface="Arial"/>
                <a:sym typeface="Arial"/>
              </a:rPr>
              <a:t>	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5" y="3813650"/>
            <a:ext cx="7688100" cy="98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Петро Маковський, голова Спостережної ради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14  червня 2023 року</a:t>
            </a:r>
            <a:endParaRPr/>
          </a:p>
        </p:txBody>
      </p:sp>
      <p:pic>
        <p:nvPicPr>
          <p:cNvPr id="88" name="Google Shape;8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2175" y="502300"/>
            <a:ext cx="3485925" cy="98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/>
          <p:nvPr>
            <p:ph type="title"/>
          </p:nvPr>
        </p:nvSpPr>
        <p:spPr>
          <a:xfrm>
            <a:off x="727650" y="11791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АГРОКРЕДИТУВАННЯ: головні програми</a:t>
            </a:r>
            <a:endParaRPr/>
          </a:p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-75" y="1604075"/>
            <a:ext cx="9144000" cy="33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b="1" lang="uk" sz="2700">
                <a:solidFill>
                  <a:schemeClr val="dk2"/>
                </a:solidFill>
              </a:rPr>
              <a:t>Сімейні молочні ферми (у співпраці із Укрмілкінвест)</a:t>
            </a:r>
            <a:endParaRPr b="1"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Ягідництво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Розвиток наявного ф.г.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Програма фінансування кооперативів (молочні, ягідні, інші)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Агрокредити, що пов’язані із швейним виробництвом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Програма “Добрий господар” - кооператив “Стрийський Ясь”</a:t>
            </a:r>
            <a:endParaRPr sz="27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АГРОКРЕДИТУВАННЯ: ставки, графіки	</a:t>
            </a:r>
            <a:endParaRPr/>
          </a:p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>
            <a:off x="544225" y="2571750"/>
            <a:ext cx="8125800" cy="190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13%-42%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гнучкий графік під грошовий потік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можливість відшкодування частини % через місцеві громади</a:t>
            </a:r>
            <a:endParaRPr sz="27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>
            <a:off x="727650" y="11386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АГРОКРЕДИТУВАННЯ: процедури</a:t>
            </a:r>
            <a:endParaRPr/>
          </a:p>
        </p:txBody>
      </p:sp>
      <p:sp>
        <p:nvSpPr>
          <p:cNvPr id="155" name="Google Shape;155;p24"/>
          <p:cNvSpPr txBox="1"/>
          <p:nvPr>
            <p:ph idx="1" type="body"/>
          </p:nvPr>
        </p:nvSpPr>
        <p:spPr>
          <a:xfrm>
            <a:off x="544225" y="1673825"/>
            <a:ext cx="8125800" cy="34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знайомство із бізнесом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вивчення історії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аналіз бізнес-пропозиції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обрахунки 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аналіз забезпечення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ухвалення рішення</a:t>
            </a:r>
            <a:endParaRPr sz="2700">
              <a:solidFill>
                <a:schemeClr val="dk2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uk" sz="2700">
                <a:solidFill>
                  <a:schemeClr val="dk2"/>
                </a:solidFill>
              </a:rPr>
              <a:t>видання кредиту (кредитної лінії)</a:t>
            </a:r>
            <a:endParaRPr sz="27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/>
          <p:nvPr>
            <p:ph type="title"/>
          </p:nvPr>
        </p:nvSpPr>
        <p:spPr>
          <a:xfrm>
            <a:off x="727650" y="11386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АГРОКРЕДИТУВАННЯ: територія</a:t>
            </a:r>
            <a:endParaRPr/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 b="13874" l="0" r="0" t="14717"/>
          <a:stretch/>
        </p:blipFill>
        <p:spPr>
          <a:xfrm>
            <a:off x="1795875" y="1673825"/>
            <a:ext cx="5230676" cy="346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НАША - ПОВЕДІНКА!</a:t>
            </a:r>
            <a:endParaRPr/>
          </a:p>
        </p:txBody>
      </p:sp>
      <p:pic>
        <p:nvPicPr>
          <p:cNvPr id="167" name="Google Shape;167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24350" y="1770100"/>
            <a:ext cx="3267000" cy="326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НАША МЕТА - ПЕРЕМОГА!</a:t>
            </a:r>
            <a:endParaRPr/>
          </a:p>
        </p:txBody>
      </p:sp>
      <p:pic>
        <p:nvPicPr>
          <p:cNvPr id="173" name="Google Shape;17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40601" y="1853850"/>
            <a:ext cx="4146300" cy="306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/>
          <p:nvPr>
            <p:ph idx="1" type="body"/>
          </p:nvPr>
        </p:nvSpPr>
        <p:spPr>
          <a:xfrm>
            <a:off x="729450" y="1197075"/>
            <a:ext cx="7957200" cy="380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900"/>
              <a:t>СЛАВА УКРАЇНІ!</a:t>
            </a:r>
            <a:endParaRPr b="1" sz="39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uk" sz="3900"/>
              <a:t>СЛАВА ЗСУ!</a:t>
            </a:r>
            <a:endParaRPr b="1" sz="39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uk" sz="3900"/>
              <a:t>ВСЕ БУДЕ УКРАЇНА!</a:t>
            </a:r>
            <a:endParaRPr b="1" sz="39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2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>
            <p:ph type="title"/>
          </p:nvPr>
        </p:nvSpPr>
        <p:spPr>
          <a:xfrm>
            <a:off x="727650" y="1265775"/>
            <a:ext cx="7688700" cy="8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Кредо</a:t>
            </a:r>
            <a:endParaRPr/>
          </a:p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729450" y="1788175"/>
            <a:ext cx="7688700" cy="296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5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uk" sz="3500"/>
              <a:t>Бажати більшого</a:t>
            </a:r>
            <a:endParaRPr b="1" sz="35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3500"/>
          </a:p>
        </p:txBody>
      </p:sp>
      <p:pic>
        <p:nvPicPr>
          <p:cNvPr id="95" name="Google Shape;9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73100" y="4251125"/>
            <a:ext cx="1962150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Місія</a:t>
            </a:r>
            <a:endParaRPr/>
          </a:p>
        </p:txBody>
      </p:sp>
      <p:sp>
        <p:nvSpPr>
          <p:cNvPr id="101" name="Google Shape;101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3020" lvl="0" marL="274320" rtl="0" algn="ctr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Font typeface="Arial"/>
              <a:buNone/>
            </a:pPr>
            <a:r>
              <a:rPr b="1" i="1" lang="uk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”Плекаючи кооперативні цінності в громаді через довіру, дбаючи про стабільність і надійність установи за допомогою надання якісних фінансових послуг, сприяти становленню заможного, свідомого сучасного українця-християнина”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Принципи</a:t>
            </a:r>
            <a:endParaRPr/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270000" spcFirstLastPara="1" rIns="91425" wrap="square" tIns="91425">
            <a:noAutofit/>
          </a:bodyPr>
          <a:lstStyle/>
          <a:p>
            <a:pPr indent="-370046" lvl="0" marL="269999" rtl="0" algn="l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Clr>
                <a:srgbClr val="000000"/>
              </a:buClr>
              <a:buSzPts val="2228"/>
              <a:buFont typeface="Arial"/>
              <a:buChar char="●"/>
            </a:pPr>
            <a:r>
              <a:rPr b="1" lang="uk" sz="222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цінності - це головне</a:t>
            </a:r>
            <a:endParaRPr b="1" sz="222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0046" lvl="0" marL="269999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28"/>
              <a:buFont typeface="Arial"/>
              <a:buChar char="●"/>
            </a:pPr>
            <a:r>
              <a:rPr b="1" lang="uk" sz="222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якісні послуги</a:t>
            </a:r>
            <a:endParaRPr b="1" sz="222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0046" lvl="0" marL="269999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28"/>
              <a:buFont typeface="Arial"/>
              <a:buChar char="●"/>
            </a:pPr>
            <a:r>
              <a:rPr b="1" lang="uk" sz="222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користь для людини</a:t>
            </a:r>
            <a:endParaRPr b="1" sz="222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0046" lvl="0" marL="269999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28"/>
              <a:buFont typeface="Arial"/>
              <a:buChar char="●"/>
            </a:pPr>
            <a:r>
              <a:rPr b="1" lang="uk" sz="222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користь для громади</a:t>
            </a:r>
            <a:endParaRPr b="1" sz="222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0046" lvl="0" marL="269999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28"/>
              <a:buFont typeface="Arial"/>
              <a:buChar char="●"/>
            </a:pPr>
            <a:r>
              <a:rPr b="1" lang="uk" sz="222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інновації - постійно слідкувати та впроваджувати</a:t>
            </a:r>
            <a:endParaRPr b="1" sz="222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0046" lvl="0" marL="269999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28"/>
              <a:buFont typeface="Arial"/>
              <a:buChar char="●"/>
            </a:pPr>
            <a:r>
              <a:rPr b="1" lang="uk" sz="222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залученість у всьому і всіх</a:t>
            </a:r>
            <a:endParaRPr b="1" sz="2227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0046" lvl="0" marL="269999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28"/>
              <a:buFont typeface="Arial"/>
              <a:buChar char="●"/>
            </a:pPr>
            <a:r>
              <a:rPr b="1" lang="uk" sz="222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партнерство</a:t>
            </a:r>
            <a:r>
              <a:rPr b="1" lang="uk" sz="199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99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852"/>
              <a:buNone/>
            </a:pPr>
            <a:r>
              <a:t/>
            </a:r>
            <a:endParaRPr sz="1507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727650" y="11791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31 років  - головні віхи</a:t>
            </a:r>
            <a:endParaRPr/>
          </a:p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729450" y="1714375"/>
            <a:ext cx="7688700" cy="34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14 червня 1992 року 13 просвітян провели установчі збори кредитної спілки “Вигода”  - першої в незалежній Україні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2006  - Укладено Стратегію партнерства УГКЦ та КС “Вигода”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2007 - початок співпраці з ЛОР - Програма “Енергозбереження”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2008 - вихід на ринки Тернопільщини та Івано-Франківщини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2010 - засновано Стрийську кооперативну ініціативу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2011 - засновано Благодійний фонд громад “Рідня”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2012 - І Всесвітній Фестиваль Українських Кредитних Спілок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2013 - Великий Карпатський Ярмарок “Стрий-Органік-фест”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2017 - ІІ Всесвітній Фестиваль Українських Кредитних спілок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2017  - отримання нагороди “FIDE DIGNUS” - ГІДНІ ДОВІРИ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2021 - особистий кабінет для членів КС (можливості онлайн банкінгу)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2021 - Меморандум співпраці із УКУ</a:t>
            </a:r>
            <a:endParaRPr sz="1500">
              <a:solidFill>
                <a:schemeClr val="dk2"/>
              </a:solidFill>
            </a:endParaRPr>
          </a:p>
          <a:p>
            <a:pPr indent="-32385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uk" sz="1500">
                <a:solidFill>
                  <a:schemeClr val="dk2"/>
                </a:solidFill>
              </a:rPr>
              <a:t>2021 - Заснування стипендії ім. Григорія Галагана в УКУ </a:t>
            </a:r>
            <a:endParaRPr sz="15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Чого досягли</a:t>
            </a:r>
            <a:endParaRPr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729450" y="1898675"/>
            <a:ext cx="7688700" cy="28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Ми працюємо в 3 областях</a:t>
            </a:r>
            <a:r>
              <a:rPr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(Львівська, Івано-Франківська, Тернопільська)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b="1"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56-ти громадах 16 філій</a:t>
            </a:r>
            <a:r>
              <a:rPr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і </a:t>
            </a:r>
            <a:r>
              <a:rPr b="1"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центральний офіс - м. Стрий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b="1"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 працівників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Ми обслуговуємо</a:t>
            </a:r>
            <a:r>
              <a:rPr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понад </a:t>
            </a:r>
            <a:r>
              <a:rPr b="1"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60 000 членів КС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1"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Наші показники:</a:t>
            </a:r>
            <a:endParaRPr b="1"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Активи 				- 100 млн грн.,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Капітал 				- 50 млн грн,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Кредитний портфель 	- 80 млн 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Депозитний портфель 	- 50 млн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uk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Сплачуємо податків 	- 6 млн. грн/річно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SzPts val="440"/>
              <a:buNone/>
            </a:pPr>
            <a:r>
              <a:t/>
            </a:r>
            <a:endParaRPr sz="142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Фактично зроблено</a:t>
            </a:r>
            <a:endParaRPr/>
          </a:p>
        </p:txBody>
      </p:sp>
      <p:sp>
        <p:nvSpPr>
          <p:cNvPr id="125" name="Google Shape;125;p19"/>
          <p:cNvSpPr txBox="1"/>
          <p:nvPr>
            <p:ph idx="1" type="body"/>
          </p:nvPr>
        </p:nvSpPr>
        <p:spPr>
          <a:xfrm>
            <a:off x="729450" y="1853850"/>
            <a:ext cx="7688700" cy="24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●"/>
            </a:pPr>
            <a:r>
              <a:rPr lang="uk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видано 150 174 кредити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●"/>
            </a:pPr>
            <a:r>
              <a:rPr lang="uk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 суму 1,1 млрд грн.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●"/>
            </a:pPr>
            <a:r>
              <a:rPr lang="uk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прийнято заощаджено - 1.2 млрд грн.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●"/>
            </a:pPr>
            <a:r>
              <a:rPr lang="uk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виплачено процентів вкладникам - 115, 3 млн грн.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●"/>
            </a:pPr>
            <a:r>
              <a:rPr lang="uk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повернуто бюджетних коштів по програмі “Енергозбереження” - 5 358 000 грн.</a:t>
            </a:r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Унікальні послуги (</a:t>
            </a:r>
            <a:r>
              <a:rPr lang="uk" sz="222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якісні послуги, користь для людини)</a:t>
            </a:r>
            <a:endParaRPr/>
          </a:p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729450" y="1918775"/>
            <a:ext cx="7688700" cy="269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651">
                <a:solidFill>
                  <a:schemeClr val="dk2"/>
                </a:solidFill>
              </a:rPr>
              <a:t>Депозити:</a:t>
            </a:r>
            <a:endParaRPr b="1" sz="2651">
              <a:solidFill>
                <a:schemeClr val="dk2"/>
              </a:solidFill>
            </a:endParaRPr>
          </a:p>
          <a:p>
            <a:pPr indent="-333845" lvl="0" marL="4572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b="1" lang="uk" sz="2651">
                <a:solidFill>
                  <a:schemeClr val="dk2"/>
                </a:solidFill>
              </a:rPr>
              <a:t>“Скарбничка” - накопичувальний депозит до виповнення 18-річчя дитини (батьки, бабусі та дідусі)</a:t>
            </a:r>
            <a:endParaRPr b="1" sz="2651">
              <a:solidFill>
                <a:schemeClr val="dk2"/>
              </a:solidFill>
            </a:endParaRPr>
          </a:p>
          <a:p>
            <a:pPr indent="-333845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b="1" lang="uk" sz="2651">
                <a:solidFill>
                  <a:schemeClr val="dk2"/>
                </a:solidFill>
              </a:rPr>
              <a:t>“Пенсія з Вигодою” - накопичувальний депозит до виповнення 60-ти років</a:t>
            </a:r>
            <a:endParaRPr b="1" sz="2651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uk" sz="2651">
                <a:solidFill>
                  <a:schemeClr val="dk2"/>
                </a:solidFill>
              </a:rPr>
              <a:t>Кредити:</a:t>
            </a:r>
            <a:endParaRPr b="1" sz="2651">
              <a:solidFill>
                <a:schemeClr val="dk2"/>
              </a:solidFill>
            </a:endParaRPr>
          </a:p>
          <a:p>
            <a:pPr indent="-333845" lvl="0" marL="4572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b="1" lang="uk" sz="2651">
                <a:solidFill>
                  <a:schemeClr val="dk2"/>
                </a:solidFill>
              </a:rPr>
              <a:t>“Житло з Вигодою” - кредит до 10-ти років  на купівлю житла</a:t>
            </a:r>
            <a:endParaRPr b="1" sz="2651">
              <a:solidFill>
                <a:schemeClr val="dk2"/>
              </a:solidFill>
            </a:endParaRPr>
          </a:p>
          <a:p>
            <a:pPr indent="-333845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b="1" lang="uk" sz="2651">
                <a:solidFill>
                  <a:schemeClr val="dk2"/>
                </a:solidFill>
              </a:rPr>
              <a:t>Агрокредити (сімейні молочні ферми, агрокредити що спрямовані на швейне виробництво)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АГРОКРЕДИТУВАННЯ: головні акценти</a:t>
            </a:r>
            <a:endParaRPr/>
          </a:p>
        </p:txBody>
      </p:sp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544225" y="1726125"/>
            <a:ext cx="8125800" cy="313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uk" sz="2000">
                <a:solidFill>
                  <a:schemeClr val="dk2"/>
                </a:solidFill>
              </a:rPr>
              <a:t>Головний фокус - малі, сімейні фермери</a:t>
            </a:r>
            <a:endParaRPr b="1" sz="2000">
              <a:solidFill>
                <a:schemeClr val="dk2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uk" sz="2000">
                <a:solidFill>
                  <a:schemeClr val="dk2"/>
                </a:solidFill>
              </a:rPr>
              <a:t>Люди, </a:t>
            </a:r>
            <a:r>
              <a:rPr lang="uk" sz="2000">
                <a:solidFill>
                  <a:schemeClr val="dk2"/>
                </a:solidFill>
              </a:rPr>
              <a:t>їхня історія, мотивація, бачення</a:t>
            </a:r>
            <a:endParaRPr sz="2000">
              <a:solidFill>
                <a:schemeClr val="dk2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uk" sz="2000">
                <a:solidFill>
                  <a:schemeClr val="dk2"/>
                </a:solidFill>
              </a:rPr>
              <a:t>Ідея</a:t>
            </a:r>
            <a:endParaRPr b="1" sz="2000">
              <a:solidFill>
                <a:schemeClr val="dk2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lang="uk" sz="2000">
                <a:solidFill>
                  <a:schemeClr val="dk2"/>
                </a:solidFill>
              </a:rPr>
              <a:t>Бізнес </a:t>
            </a:r>
            <a:r>
              <a:rPr b="1" lang="uk" sz="2000">
                <a:solidFill>
                  <a:schemeClr val="dk2"/>
                </a:solidFill>
              </a:rPr>
              <a:t>обрахунки</a:t>
            </a:r>
            <a:endParaRPr b="1" sz="2000">
              <a:solidFill>
                <a:schemeClr val="dk2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uk" sz="2000">
                <a:solidFill>
                  <a:schemeClr val="dk2"/>
                </a:solidFill>
              </a:rPr>
              <a:t>Прибутковість</a:t>
            </a:r>
            <a:endParaRPr b="1" sz="2000">
              <a:solidFill>
                <a:schemeClr val="dk2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uk" sz="2000">
                <a:solidFill>
                  <a:schemeClr val="dk2"/>
                </a:solidFill>
              </a:rPr>
              <a:t>Грошовий потік</a:t>
            </a:r>
            <a:endParaRPr b="1" sz="2000">
              <a:solidFill>
                <a:schemeClr val="dk2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</a:pPr>
            <a:r>
              <a:rPr b="1" lang="uk" sz="2000">
                <a:solidFill>
                  <a:schemeClr val="dk2"/>
                </a:solidFill>
              </a:rPr>
              <a:t>Забезпечення</a:t>
            </a:r>
            <a:endParaRPr b="1" sz="2000">
              <a:solidFill>
                <a:schemeClr val="dk2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</a:pPr>
            <a:r>
              <a:rPr lang="uk" sz="2000">
                <a:solidFill>
                  <a:schemeClr val="dk2"/>
                </a:solidFill>
              </a:rPr>
              <a:t>застава</a:t>
            </a:r>
            <a:endParaRPr sz="2000">
              <a:solidFill>
                <a:schemeClr val="dk2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</a:pPr>
            <a:r>
              <a:rPr lang="uk" sz="2000">
                <a:solidFill>
                  <a:schemeClr val="dk2"/>
                </a:solidFill>
              </a:rPr>
              <a:t>порука ф.о., ю.о.</a:t>
            </a:r>
            <a:endParaRPr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