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66" r:id="rId5"/>
    <p:sldId id="275" r:id="rId6"/>
    <p:sldId id="267" r:id="rId7"/>
    <p:sldId id="277" r:id="rId8"/>
    <p:sldId id="260" r:id="rId9"/>
    <p:sldId id="278" r:id="rId10"/>
    <p:sldId id="262" r:id="rId11"/>
    <p:sldId id="273" r:id="rId12"/>
    <p:sldId id="279" r:id="rId13"/>
    <p:sldId id="280" r:id="rId14"/>
    <p:sldId id="261" r:id="rId15"/>
    <p:sldId id="28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65" y="-68278"/>
            <a:ext cx="9019275" cy="2622027"/>
          </a:xfrm>
        </p:spPr>
        <p:txBody>
          <a:bodyPr/>
          <a:lstStyle/>
          <a:p>
            <a:r>
              <a:rPr lang="uk-UA" sz="3600" dirty="0" smtClean="0"/>
              <a:t>Технічні особливості використання Інформаційно-навчальної платформи для фінансових/кредитних дорадників</a:t>
            </a:r>
            <a:endParaRPr lang="uk-UA" sz="3600" dirty="0"/>
          </a:p>
        </p:txBody>
      </p:sp>
      <p:pic>
        <p:nvPicPr>
          <p:cNvPr id="6" name="Місце для вмісту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4" y="1242736"/>
            <a:ext cx="3403599" cy="5071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303" y="2903608"/>
            <a:ext cx="3685697" cy="341091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204300" y="6413411"/>
            <a:ext cx="1303506" cy="439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 smtClean="0"/>
              <a:t>Київ-202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uk-UA" dirty="0"/>
              <a:t>Приклад вигляду кабінету користувача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83940" y="1408462"/>
            <a:ext cx="4694082" cy="1622098"/>
          </a:xfrm>
        </p:spPr>
        <p:txBody>
          <a:bodyPr/>
          <a:lstStyle/>
          <a:p>
            <a:r>
              <a:rPr lang="uk-UA" dirty="0"/>
              <a:t>Мої статті – перелік статей що ви опублікували в системі, також можна створювати нові статті натиснувши клавішу «Додати нову статтю»;</a:t>
            </a:r>
            <a:endParaRPr lang="en-US" b="1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55600" y="4747049"/>
            <a:ext cx="4694082" cy="16220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uk-UA" dirty="0"/>
              <a:t>Мій блог – перегляд свого блогу, та створення нових матеріалів у ньому;</a:t>
            </a:r>
            <a:endParaRPr lang="ru-RU" dirty="0"/>
          </a:p>
          <a:p>
            <a:r>
              <a:rPr lang="uk-UA" dirty="0"/>
              <a:t>Задати питання – можливість задати питання експертам.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00" y="139384"/>
            <a:ext cx="1127858" cy="1121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442357"/>
            <a:ext cx="5222027" cy="2841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443" y="3245582"/>
            <a:ext cx="4614315" cy="3612417"/>
          </a:xfrm>
          <a:prstGeom prst="rect">
            <a:avLst/>
          </a:prstGeom>
        </p:spPr>
      </p:pic>
      <p:sp>
        <p:nvSpPr>
          <p:cNvPr id="11" name="Стрілка вправо 10"/>
          <p:cNvSpPr/>
          <p:nvPr/>
        </p:nvSpPr>
        <p:spPr>
          <a:xfrm rot="716758">
            <a:off x="4884538" y="5483991"/>
            <a:ext cx="1521240" cy="14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ілка вправо 11"/>
          <p:cNvSpPr/>
          <p:nvPr/>
        </p:nvSpPr>
        <p:spPr>
          <a:xfrm rot="389100">
            <a:off x="4481299" y="5934833"/>
            <a:ext cx="1797979" cy="107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48536" y="1478825"/>
            <a:ext cx="5075964" cy="4417150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57" y="74649"/>
            <a:ext cx="10423405" cy="1400530"/>
          </a:xfrm>
        </p:spPr>
        <p:txBody>
          <a:bodyPr/>
          <a:lstStyle/>
          <a:p>
            <a:r>
              <a:rPr lang="uk-UA" sz="3800" dirty="0" smtClean="0"/>
              <a:t>Функціонал інформаційно-довідкового веб-сайту: Навчальний модуль</a:t>
            </a:r>
            <a:endParaRPr lang="uk-UA" sz="38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747121" y="1453610"/>
            <a:ext cx="5077251" cy="40051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03804"/>
            <a:ext cx="4498862" cy="28388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Вигнута вліво стрілка 9"/>
          <p:cNvSpPr/>
          <p:nvPr/>
        </p:nvSpPr>
        <p:spPr>
          <a:xfrm rot="4330954">
            <a:off x="5668103" y="2711924"/>
            <a:ext cx="805486" cy="2685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904" y="276327"/>
            <a:ext cx="1127858" cy="1121761"/>
          </a:xfrm>
          <a:prstGeom prst="rect">
            <a:avLst/>
          </a:prstGeom>
        </p:spPr>
      </p:pic>
      <p:sp>
        <p:nvSpPr>
          <p:cNvPr id="8" name="Стрілка вправо 7"/>
          <p:cNvSpPr/>
          <p:nvPr/>
        </p:nvSpPr>
        <p:spPr>
          <a:xfrm rot="20203792">
            <a:off x="2347518" y="1877473"/>
            <a:ext cx="1277999" cy="247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кутник 12"/>
          <p:cNvSpPr/>
          <p:nvPr/>
        </p:nvSpPr>
        <p:spPr>
          <a:xfrm>
            <a:off x="6606412" y="5811487"/>
            <a:ext cx="4933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Вас переадресує до </a:t>
            </a:r>
            <a:r>
              <a:rPr lang="uk-UA" sz="2000" dirty="0" err="1" smtClean="0"/>
              <a:t>піддомену</a:t>
            </a:r>
            <a:r>
              <a:rPr lang="uk-UA" sz="2000" dirty="0" smtClean="0"/>
              <a:t> http://elearn.uafata.org.ua/.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030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23" y="466429"/>
            <a:ext cx="9404723" cy="1118702"/>
          </a:xfrm>
        </p:spPr>
        <p:txBody>
          <a:bodyPr/>
          <a:lstStyle/>
          <a:p>
            <a:r>
              <a:rPr lang="uk-UA" dirty="0" smtClean="0"/>
              <a:t>Увага! Важливо!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919" y="173207"/>
            <a:ext cx="1127858" cy="112176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485775" y="1875294"/>
            <a:ext cx="11239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вас в системі електронних навчальних курсів пропонується спеціалізований курс </a:t>
            </a:r>
            <a:r>
              <a:rPr lang="uk-UA" b="1" dirty="0" smtClean="0"/>
              <a:t>«Фінансово-кредитні ресурси для аграрної галузі»</a:t>
            </a:r>
            <a:r>
              <a:rPr lang="uk-UA" dirty="0" smtClean="0"/>
              <a:t>, на які ви можете бути зараховані за вашим бажанням адміністратором системи.</a:t>
            </a:r>
          </a:p>
          <a:p>
            <a:endParaRPr lang="uk-UA" dirty="0"/>
          </a:p>
          <a:p>
            <a:r>
              <a:rPr lang="uk-UA" dirty="0" smtClean="0"/>
              <a:t>Для цього, </a:t>
            </a:r>
            <a:r>
              <a:rPr lang="uk-UA" b="1" dirty="0" smtClean="0"/>
              <a:t>після реєстрації на платформі та підтвердження вашої електронної пошти, перейдіть до програмно-інформаційного модуля дистанційного навчання</a:t>
            </a:r>
            <a:r>
              <a:rPr lang="uk-UA" dirty="0" smtClean="0"/>
              <a:t> в означений вище спосіб (з метою синхронізації облікових записів в окремих частинах системи, та наступної автоматизованої автентифікації вас в обох частинах системи),  розміщеного за веб-адресою http://elearn.uafata.org.ua/, </a:t>
            </a:r>
            <a:r>
              <a:rPr lang="uk-UA" b="1" dirty="0" smtClean="0"/>
              <a:t>надайте заявку на підключення до курсу за електронною поштою sayapin_sp@ukr.net (адміністратор – Сергій </a:t>
            </a:r>
            <a:r>
              <a:rPr lang="uk-UA" b="1" dirty="0" err="1" smtClean="0"/>
              <a:t>Саяпін</a:t>
            </a:r>
            <a:r>
              <a:rPr lang="uk-UA" b="1" dirty="0" smtClean="0"/>
              <a:t>, контактний </a:t>
            </a:r>
            <a:r>
              <a:rPr lang="uk-UA" b="1" dirty="0" err="1" smtClean="0"/>
              <a:t>тел</a:t>
            </a:r>
            <a:r>
              <a:rPr lang="uk-UA" b="1" dirty="0" smtClean="0"/>
              <a:t>.: (066)287-61-54, </a:t>
            </a:r>
            <a:r>
              <a:rPr lang="uk-UA" b="1" dirty="0" err="1" smtClean="0"/>
              <a:t>Вайбер</a:t>
            </a:r>
            <a:r>
              <a:rPr lang="uk-UA" b="1" dirty="0" smtClean="0"/>
              <a:t>, Телеграм))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 smtClean="0"/>
              <a:t>Звертаємо вашу увагу, - можлива часова затримка щодо дозволу доступу, що пов’язано з координацією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0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98" y="228600"/>
            <a:ext cx="9404723" cy="1118702"/>
          </a:xfrm>
        </p:spPr>
        <p:txBody>
          <a:bodyPr/>
          <a:lstStyle/>
          <a:p>
            <a:r>
              <a:rPr lang="uk-UA" dirty="0" smtClean="0"/>
              <a:t>До курсу!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919" y="173207"/>
            <a:ext cx="1127858" cy="112176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Полотно 16"/>
          <p:cNvGrpSpPr/>
          <p:nvPr/>
        </p:nvGrpSpPr>
        <p:grpSpPr>
          <a:xfrm>
            <a:off x="6315075" y="1736710"/>
            <a:ext cx="7425471" cy="6420255"/>
            <a:chOff x="0" y="0"/>
            <a:chExt cx="6477635" cy="5826760"/>
          </a:xfrm>
        </p:grpSpPr>
        <p:sp>
          <p:nvSpPr>
            <p:cNvPr id="7" name="Прямокутник 6"/>
            <p:cNvSpPr/>
            <p:nvPr/>
          </p:nvSpPr>
          <p:spPr>
            <a:xfrm>
              <a:off x="1846580" y="3007360"/>
              <a:ext cx="4631055" cy="2819400"/>
            </a:xfrm>
            <a:prstGeom prst="rect">
              <a:avLst/>
            </a:prstGeom>
          </p:spPr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95583" cy="28194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9" name="Стрілка вправо 8"/>
            <p:cNvSpPr/>
            <p:nvPr/>
          </p:nvSpPr>
          <p:spPr>
            <a:xfrm rot="3263000">
              <a:off x="907409" y="942465"/>
              <a:ext cx="623943" cy="25905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1" name="Прямокутник 10"/>
          <p:cNvSpPr/>
          <p:nvPr/>
        </p:nvSpPr>
        <p:spPr>
          <a:xfrm>
            <a:off x="371475" y="14135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Для переходу до змісту курсу натисніть на назві курсу: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219075" y="3220859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 smtClean="0"/>
              <a:t>Для довідки: система електронних навчальних курсів реалізована на платформі </a:t>
            </a:r>
            <a:r>
              <a:rPr lang="uk-UA" sz="1600" b="1" dirty="0" err="1" smtClean="0"/>
              <a:t>Moodle</a:t>
            </a:r>
            <a:r>
              <a:rPr lang="uk-UA" sz="1600" dirty="0" smtClean="0"/>
              <a:t>.</a:t>
            </a:r>
          </a:p>
          <a:p>
            <a:r>
              <a:rPr lang="uk-UA" sz="1600" b="1" dirty="0" err="1" smtClean="0"/>
              <a:t>Moodle</a:t>
            </a:r>
            <a:r>
              <a:rPr lang="uk-UA" sz="1600" b="1" dirty="0" smtClean="0"/>
              <a:t> (</a:t>
            </a:r>
            <a:r>
              <a:rPr lang="uk-UA" sz="1600" b="1" dirty="0" err="1" smtClean="0"/>
              <a:t>Modular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Object-Oriented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Dynamic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Learning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Environment</a:t>
            </a:r>
            <a:r>
              <a:rPr lang="uk-UA" sz="1600" b="1" dirty="0" smtClean="0"/>
              <a:t> </a:t>
            </a:r>
            <a:r>
              <a:rPr lang="uk-UA" sz="1600" dirty="0" smtClean="0"/>
              <a:t>— модульне об'єктно-орієнтоване динамічне навчальне середовище) — навчальна платформа, яка в структурі системи електронного </a:t>
            </a:r>
            <a:r>
              <a:rPr lang="uk-UA" sz="1600" dirty="0" err="1" smtClean="0"/>
              <a:t>дорадництва</a:t>
            </a:r>
            <a:r>
              <a:rPr lang="uk-UA" sz="1600" dirty="0" smtClean="0"/>
              <a:t> призначена для об'єднання науковців, дорадників (у ролі педагогів), адміністраторів і учнів (студентів) в одну надійну, безпечну та інтегровану систему для створення персоналізованого навчального середовища, як з метою підвищення рівня власних знань (освітні курси), так і для навчання з підтвердженням рівня та можливістю отримання сертифікату.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5897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73" y="33823"/>
            <a:ext cx="9404723" cy="1400530"/>
          </a:xfrm>
        </p:spPr>
        <p:txBody>
          <a:bodyPr/>
          <a:lstStyle/>
          <a:p>
            <a:r>
              <a:rPr lang="uk-UA" dirty="0" smtClean="0"/>
              <a:t>Загальний вигляд курсу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53528" y="1187117"/>
            <a:ext cx="4213829" cy="2394793"/>
          </a:xfrm>
        </p:spPr>
        <p:txBody>
          <a:bodyPr>
            <a:normAutofit/>
          </a:bodyPr>
          <a:lstStyle/>
          <a:p>
            <a:r>
              <a:rPr lang="uk-UA" sz="1700" dirty="0" smtClean="0"/>
              <a:t>Навчальний курс </a:t>
            </a:r>
            <a:r>
              <a:rPr lang="uk-UA" sz="1700" dirty="0"/>
              <a:t>підготовки фінансових/кредитних </a:t>
            </a:r>
            <a:r>
              <a:rPr lang="uk-UA" sz="1700" dirty="0" smtClean="0"/>
              <a:t>дорадників має визначену тематичну структуру та включає теоретичні, практичні, довідкові матеріали, контрольні та тестові питання, ресурс підсумкового контролю засвоєних знань.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4" y="870857"/>
            <a:ext cx="5887263" cy="30273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52902" y="3784864"/>
            <a:ext cx="6120765" cy="29565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Прямокутник 6"/>
          <p:cNvSpPr/>
          <p:nvPr/>
        </p:nvSpPr>
        <p:spPr>
          <a:xfrm>
            <a:off x="7653528" y="3717235"/>
            <a:ext cx="4521324" cy="341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1700" dirty="0" smtClean="0">
                <a:latin typeface="+mj-lt"/>
                <a:ea typeface="+mj-ea"/>
                <a:cs typeface="+mj-cs"/>
              </a:rPr>
              <a:t>Для </a:t>
            </a:r>
            <a:r>
              <a:rPr lang="uk-UA" sz="1700" dirty="0">
                <a:latin typeface="+mj-lt"/>
                <a:ea typeface="+mj-ea"/>
                <a:cs typeface="+mj-cs"/>
              </a:rPr>
              <a:t>полегшення сприйняття пропонованих навчальних матеріалів до курсу </a:t>
            </a:r>
            <a:r>
              <a:rPr lang="uk-UA" sz="1700" dirty="0" err="1">
                <a:latin typeface="+mj-lt"/>
                <a:ea typeface="+mj-ea"/>
                <a:cs typeface="+mj-cs"/>
              </a:rPr>
              <a:t>імплементовано</a:t>
            </a:r>
            <a:r>
              <a:rPr lang="uk-UA" sz="1700" dirty="0">
                <a:latin typeface="+mj-lt"/>
                <a:ea typeface="+mj-ea"/>
                <a:cs typeface="+mj-cs"/>
              </a:rPr>
              <a:t> авторські відеоматеріали укладачів, які розміщено на офіційному </a:t>
            </a:r>
            <a:r>
              <a:rPr lang="en-US" sz="1700" dirty="0" err="1">
                <a:latin typeface="+mj-lt"/>
                <a:ea typeface="+mj-ea"/>
                <a:cs typeface="+mj-cs"/>
              </a:rPr>
              <a:t>Youtube</a:t>
            </a:r>
            <a:r>
              <a:rPr lang="uk-UA" sz="1700" dirty="0">
                <a:latin typeface="+mj-lt"/>
                <a:ea typeface="+mj-ea"/>
                <a:cs typeface="+mj-cs"/>
              </a:rPr>
              <a:t>-каналі  системи </a:t>
            </a:r>
            <a:r>
              <a:rPr lang="uk-UA" sz="1700" dirty="0" smtClean="0">
                <a:latin typeface="+mj-lt"/>
                <a:ea typeface="+mj-ea"/>
                <a:cs typeface="+mj-cs"/>
              </a:rPr>
              <a:t>електронного </a:t>
            </a:r>
            <a:r>
              <a:rPr lang="uk-UA" sz="1700" dirty="0" err="1" smtClean="0">
                <a:latin typeface="+mj-lt"/>
                <a:ea typeface="+mj-ea"/>
                <a:cs typeface="+mj-cs"/>
              </a:rPr>
              <a:t>дорадництва</a:t>
            </a:r>
            <a:r>
              <a:rPr lang="uk-UA" sz="1700" dirty="0" smtClean="0">
                <a:latin typeface="+mj-lt"/>
                <a:ea typeface="+mj-ea"/>
                <a:cs typeface="+mj-cs"/>
              </a:rPr>
              <a:t> (доступ за посиланням)</a:t>
            </a:r>
            <a:endParaRPr lang="en-US" sz="17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919" y="173207"/>
            <a:ext cx="112785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533" y="617356"/>
            <a:ext cx="3748258" cy="1400530"/>
          </a:xfrm>
        </p:spPr>
        <p:txBody>
          <a:bodyPr/>
          <a:lstStyle/>
          <a:p>
            <a:r>
              <a:rPr lang="uk-UA" dirty="0"/>
              <a:t>Структура вікна курсу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919" y="173207"/>
            <a:ext cx="1127858" cy="1121761"/>
          </a:xfrm>
          <a:prstGeom prst="rect">
            <a:avLst/>
          </a:prstGeom>
        </p:spPr>
      </p:pic>
      <p:grpSp>
        <p:nvGrpSpPr>
          <p:cNvPr id="9" name="Полотно 20"/>
          <p:cNvGrpSpPr/>
          <p:nvPr/>
        </p:nvGrpSpPr>
        <p:grpSpPr>
          <a:xfrm>
            <a:off x="571499" y="173207"/>
            <a:ext cx="5857875" cy="6519873"/>
            <a:chOff x="0" y="0"/>
            <a:chExt cx="6057900" cy="6892290"/>
          </a:xfrm>
        </p:grpSpPr>
        <p:sp>
          <p:nvSpPr>
            <p:cNvPr id="10" name="Прямокутник 9"/>
            <p:cNvSpPr/>
            <p:nvPr/>
          </p:nvSpPr>
          <p:spPr>
            <a:xfrm>
              <a:off x="0" y="0"/>
              <a:ext cx="6057900" cy="6892290"/>
            </a:xfrm>
            <a:prstGeom prst="rect">
              <a:avLst/>
            </a:prstGeom>
          </p:spPr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9796"/>
              <a:ext cx="6057900" cy="331693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1" y="0"/>
              <a:ext cx="5966242" cy="3486150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</p:pic>
        <p:sp>
          <p:nvSpPr>
            <p:cNvPr id="13" name="Стрілка вліво 12"/>
            <p:cNvSpPr/>
            <p:nvPr/>
          </p:nvSpPr>
          <p:spPr>
            <a:xfrm rot="19554677">
              <a:off x="542925" y="781050"/>
              <a:ext cx="790575" cy="2000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Поле 25"/>
            <p:cNvSpPr txBox="1"/>
            <p:nvPr/>
          </p:nvSpPr>
          <p:spPr>
            <a:xfrm>
              <a:off x="1285876" y="295238"/>
              <a:ext cx="1409699" cy="34293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uk-UA" sz="11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Навігаційний блок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трілка вліво 14"/>
            <p:cNvSpPr/>
            <p:nvPr/>
          </p:nvSpPr>
          <p:spPr>
            <a:xfrm rot="9612826">
              <a:off x="4678816" y="954687"/>
              <a:ext cx="713298" cy="258736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трілка вліво 15"/>
            <p:cNvSpPr/>
            <p:nvPr/>
          </p:nvSpPr>
          <p:spPr>
            <a:xfrm rot="20143452">
              <a:off x="2602667" y="4743449"/>
              <a:ext cx="790575" cy="2000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Поле 30"/>
            <p:cNvSpPr txBox="1"/>
            <p:nvPr/>
          </p:nvSpPr>
          <p:spPr>
            <a:xfrm>
              <a:off x="3457575" y="4267199"/>
              <a:ext cx="2257424" cy="67500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uk-UA" sz="11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 завершенню опрацювання матеріалів курсу передбачено контрольний тест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е 27"/>
            <p:cNvSpPr txBox="1"/>
            <p:nvPr/>
          </p:nvSpPr>
          <p:spPr>
            <a:xfrm>
              <a:off x="1447801" y="762246"/>
              <a:ext cx="4594642" cy="6046809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uk-UA" sz="11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Основна частина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uk-UA" sz="11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Матеріали курсу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е 29"/>
            <p:cNvSpPr txBox="1"/>
            <p:nvPr/>
          </p:nvSpPr>
          <p:spPr>
            <a:xfrm>
              <a:off x="2989207" y="762086"/>
              <a:ext cx="1666874" cy="8953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uk-UA" sz="11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Можливість редагувати матеріали та структуру  курсу (функціонал для викладачів)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uk-UA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рямокутник 19"/>
          <p:cNvSpPr/>
          <p:nvPr/>
        </p:nvSpPr>
        <p:spPr>
          <a:xfrm>
            <a:off x="6943725" y="3754304"/>
            <a:ext cx="4921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рамках курсу вам пропонуються також відеоматеріали лекцій, практичних, та додаткового матеріалу.</a:t>
            </a:r>
          </a:p>
          <a:p>
            <a:endParaRPr lang="uk-UA" dirty="0" smtClean="0"/>
          </a:p>
          <a:p>
            <a:r>
              <a:rPr lang="uk-UA" dirty="0" smtClean="0"/>
              <a:t>Умовою успішного засвоєння матеріалів курсу вважається </a:t>
            </a:r>
            <a:r>
              <a:rPr lang="uk-UA" b="1" dirty="0" smtClean="0"/>
              <a:t>складання контрольного тесту з успішністю не менше 60%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7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73" y="33823"/>
            <a:ext cx="10466027" cy="1400530"/>
          </a:xfrm>
        </p:spPr>
        <p:txBody>
          <a:bodyPr/>
          <a:lstStyle/>
          <a:p>
            <a:r>
              <a:rPr lang="uk-UA" dirty="0" smtClean="0"/>
              <a:t>Можливості щодо створення курсів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919" y="173207"/>
            <a:ext cx="1127858" cy="1121761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61950" y="1434353"/>
            <a:ext cx="5972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Дорадники та дорадчі служби мають можливість розробки навчальних курсів на даній платформі як потужного інструменту дистанційного навчання та інформаційно-консультаційної підтримки користувачів з повним переліком можливостей діяльності слухачів курсів.</a:t>
            </a:r>
          </a:p>
          <a:p>
            <a:endParaRPr lang="uk-UA" dirty="0" smtClean="0"/>
          </a:p>
          <a:p>
            <a:r>
              <a:rPr lang="uk-UA" dirty="0" smtClean="0"/>
              <a:t>У разі зацікавленості у створені курсів звертайтеся за контактами: </a:t>
            </a:r>
            <a:r>
              <a:rPr lang="uk-UA" b="1" dirty="0" smtClean="0"/>
              <a:t>Сергій </a:t>
            </a:r>
            <a:r>
              <a:rPr lang="uk-UA" b="1" dirty="0" err="1" smtClean="0"/>
              <a:t>Саяпін</a:t>
            </a:r>
            <a:r>
              <a:rPr lang="uk-UA" dirty="0" smtClean="0"/>
              <a:t>,</a:t>
            </a:r>
          </a:p>
          <a:p>
            <a:r>
              <a:rPr lang="uk-UA" dirty="0" err="1" smtClean="0"/>
              <a:t>тел</a:t>
            </a:r>
            <a:r>
              <a:rPr lang="uk-UA" dirty="0" smtClean="0"/>
              <a:t>.: </a:t>
            </a:r>
            <a:r>
              <a:rPr lang="uk-UA" b="1" dirty="0" smtClean="0"/>
              <a:t>(066)287-61-54</a:t>
            </a:r>
            <a:r>
              <a:rPr lang="uk-UA" dirty="0" smtClean="0"/>
              <a:t>, </a:t>
            </a:r>
            <a:r>
              <a:rPr lang="uk-UA" b="1" i="1" dirty="0" smtClean="0"/>
              <a:t>sayapin_sp@ukr.net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Пропонуємо посібник зі створення електронних курсів на платформі </a:t>
            </a:r>
            <a:r>
              <a:rPr lang="uk-UA" dirty="0" err="1" smtClean="0"/>
              <a:t>Moodle</a:t>
            </a:r>
            <a:r>
              <a:rPr lang="uk-UA" dirty="0" smtClean="0"/>
              <a:t>: </a:t>
            </a:r>
            <a:r>
              <a:rPr lang="uk-UA" b="1" i="1" dirty="0" smtClean="0"/>
              <a:t>https://drive.google.com/open?id=0B2ysJED05tFIengxcnNVWWRYZGc </a:t>
            </a:r>
            <a:r>
              <a:rPr lang="uk-UA" dirty="0" smtClean="0"/>
              <a:t>або на сторінці </a:t>
            </a:r>
            <a:r>
              <a:rPr lang="uk-UA" b="1" i="1" dirty="0" smtClean="0"/>
              <a:t>https://elearn.nubip.edu.ua</a:t>
            </a:r>
            <a:r>
              <a:rPr lang="uk-UA" dirty="0" smtClean="0"/>
              <a:t>/ (</a:t>
            </a:r>
            <a:r>
              <a:rPr lang="uk-UA" b="1" i="1" dirty="0" smtClean="0"/>
              <a:t>Посібник для викладачів</a:t>
            </a:r>
            <a:r>
              <a:rPr lang="uk-UA" dirty="0" smtClean="0"/>
              <a:t>)</a:t>
            </a:r>
          </a:p>
          <a:p>
            <a:r>
              <a:rPr lang="uk-UA" dirty="0" smtClean="0"/>
              <a:t>Формат електронного посібника PDF.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6" y="1847850"/>
            <a:ext cx="5587132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2964"/>
            <a:ext cx="11160807" cy="1400530"/>
          </a:xfrm>
        </p:spPr>
        <p:txBody>
          <a:bodyPr/>
          <a:lstStyle/>
          <a:p>
            <a:r>
              <a:rPr lang="uk-UA" dirty="0" smtClean="0"/>
              <a:t>Розвиток та можливості </a:t>
            </a:r>
            <a:r>
              <a:rPr lang="uk-UA" dirty="0" smtClean="0"/>
              <a:t>масштабування спільнот практиків</a:t>
            </a:r>
            <a:endParaRPr lang="uk-UA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1199" y="1443198"/>
            <a:ext cx="6438316" cy="534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 створенні системи реалізована можливість масштабування шляхом виокремлення спільноти практиків як самостійних дорадчих веб-ресурсів з можливість створення індивідуального дизайну, структури, інформаційного наповнення, розгортанням навчального блоку в середовищі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moodle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в структурі затребуваного функціоналу.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Прикладом цього є створення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інформаційно-навчальної платформи для фінансових/кредитних дорадників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партнерстві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з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Національною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асоціацією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сільськогосподарських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дорадчих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служб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України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та за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підтримки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Проекту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Технічної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Допомоги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UAFATA</a:t>
            </a: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714" y="904155"/>
            <a:ext cx="3635427" cy="317160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Місце для вмісту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427" y="2789001"/>
            <a:ext cx="3081860" cy="3180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Вигнута вліво стрілка 13"/>
          <p:cNvSpPr/>
          <p:nvPr/>
        </p:nvSpPr>
        <p:spPr>
          <a:xfrm rot="19755202">
            <a:off x="7041351" y="3428355"/>
            <a:ext cx="1857983" cy="31031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2964"/>
            <a:ext cx="11160807" cy="1400530"/>
          </a:xfrm>
        </p:spPr>
        <p:txBody>
          <a:bodyPr/>
          <a:lstStyle/>
          <a:p>
            <a:r>
              <a:rPr lang="uk-UA" dirty="0" smtClean="0"/>
              <a:t>Розвиток та можливості </a:t>
            </a:r>
            <a:r>
              <a:rPr lang="uk-UA" dirty="0" smtClean="0"/>
              <a:t>масштабування спільнот практиків</a:t>
            </a:r>
            <a:endParaRPr lang="uk-UA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1199" y="1443198"/>
            <a:ext cx="6438316" cy="534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179388" indent="-179388"/>
            <a:r>
              <a:rPr lang="uk-UA" dirty="0"/>
              <a:t>Створення інформаційно-навчальної платформи для фінансових/кредитних дорадників здійснено кафедрою інформаційних системи і технологій Національного університету біоресурсів і природокористування України за сприяння програми міжнародної технічної допомоги «Технічна допомога на підтримку впровадження операції «Основний кредит для аграрної галузі – Україна», що фінансується Європейським інвестиційним банком (</a:t>
            </a:r>
            <a:r>
              <a:rPr lang="en-US" dirty="0"/>
              <a:t>UAFATA), </a:t>
            </a:r>
            <a:r>
              <a:rPr lang="uk-UA" dirty="0"/>
              <a:t>у партнерстві з Національною асоціацією сільськогосподарських дорадчих служб України.</a:t>
            </a:r>
            <a:endParaRPr lang="uk-UA" dirty="0" smtClean="0"/>
          </a:p>
          <a:p>
            <a:pPr marL="179388" indent="-179388"/>
            <a:endParaRPr lang="uk-UA" b="1" dirty="0"/>
          </a:p>
        </p:txBody>
      </p:sp>
      <p:pic>
        <p:nvPicPr>
          <p:cNvPr id="11" name="Місце для вмісту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45" y="612157"/>
            <a:ext cx="3197285" cy="3658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59" y="4671527"/>
            <a:ext cx="4106591" cy="2116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092" y="3344333"/>
            <a:ext cx="3854254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78098"/>
            <a:ext cx="10842172" cy="1400530"/>
          </a:xfrm>
        </p:spPr>
        <p:txBody>
          <a:bodyPr/>
          <a:lstStyle/>
          <a:p>
            <a:r>
              <a:rPr lang="uk-UA" sz="3200" dirty="0" smtClean="0"/>
              <a:t>Електронна платформа для фінансових/кредитних сільськогосподарських </a:t>
            </a:r>
            <a:r>
              <a:rPr lang="ru-RU" sz="3200" dirty="0" err="1" smtClean="0"/>
              <a:t>дорадників</a:t>
            </a:r>
            <a:endParaRPr lang="uk-UA" sz="3200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9" y="1091548"/>
            <a:ext cx="3889063" cy="5372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6404386" y="1885958"/>
            <a:ext cx="5787614" cy="4014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Електронна платформа реалізована </a:t>
            </a:r>
            <a:r>
              <a:rPr lang="uk-UA" dirty="0"/>
              <a:t>у вигляді комплексу ресурсів, який </a:t>
            </a:r>
            <a:r>
              <a:rPr lang="uk-UA" dirty="0" smtClean="0"/>
              <a:t>складається з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Інформаційно-довідкового веб-сайту,  </a:t>
            </a:r>
            <a:r>
              <a:rPr lang="uk-UA" dirty="0"/>
              <a:t>розміщеного за веб-адресою </a:t>
            </a:r>
            <a:r>
              <a:rPr lang="uk-UA" u="sng" dirty="0"/>
              <a:t>http://fk.uafata.org.ua/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/>
              <a:t>Програмно-інформаційного модуля дистанційного навчання,  </a:t>
            </a:r>
            <a:r>
              <a:rPr lang="uk-UA" dirty="0" smtClean="0"/>
              <a:t>розміщеного </a:t>
            </a:r>
            <a:r>
              <a:rPr lang="uk-UA" dirty="0"/>
              <a:t>за веб-адресою </a:t>
            </a:r>
            <a:r>
              <a:rPr lang="en-US" dirty="0"/>
              <a:t>http://elearn.uafata.org.ua</a:t>
            </a:r>
            <a:r>
              <a:rPr lang="en-US" dirty="0" smtClean="0"/>
              <a:t>/</a:t>
            </a:r>
            <a:endParaRPr lang="uk-UA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-1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7957" y="2665436"/>
            <a:ext cx="4711286" cy="4192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707" y="346798"/>
            <a:ext cx="1263078" cy="12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160807" cy="1400530"/>
          </a:xfrm>
        </p:spPr>
        <p:txBody>
          <a:bodyPr/>
          <a:lstStyle/>
          <a:p>
            <a:r>
              <a:rPr lang="uk-UA" dirty="0" smtClean="0"/>
              <a:t>Навчальний</a:t>
            </a:r>
            <a:r>
              <a:rPr lang="ru-RU" dirty="0" smtClean="0"/>
              <a:t> </a:t>
            </a:r>
            <a:r>
              <a:rPr lang="ru-RU" dirty="0"/>
              <a:t>курс "</a:t>
            </a:r>
            <a:r>
              <a:rPr lang="ru-RU" dirty="0" err="1"/>
              <a:t>Фінансово-кредитні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для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" </a:t>
            </a:r>
            <a:endParaRPr lang="uk-UA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7733" y="2621415"/>
            <a:ext cx="5785867" cy="41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marL="179388" lvl="0" indent="-179388"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 smtClean="0">
                <a:solidFill>
                  <a:prstClr val="white"/>
                </a:solidFill>
              </a:rPr>
              <a:t>Курс </a:t>
            </a:r>
            <a:r>
              <a:rPr lang="uk-UA" b="1" dirty="0">
                <a:solidFill>
                  <a:prstClr val="white"/>
                </a:solidFill>
              </a:rPr>
              <a:t>включає наступні теми:</a:t>
            </a:r>
          </a:p>
          <a:p>
            <a:pPr marL="179388" lvl="0" indent="-179388"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>
                <a:solidFill>
                  <a:prstClr val="white"/>
                </a:solidFill>
              </a:rPr>
              <a:t>1.	Сучасні світові тенденції розвитку сільського господарства </a:t>
            </a:r>
          </a:p>
          <a:p>
            <a:pPr marL="179388" lvl="0" indent="-179388"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>
                <a:solidFill>
                  <a:prstClr val="white"/>
                </a:solidFill>
              </a:rPr>
              <a:t>2.	</a:t>
            </a:r>
            <a:r>
              <a:rPr lang="uk-UA" b="1" dirty="0" err="1">
                <a:solidFill>
                  <a:prstClr val="white"/>
                </a:solidFill>
              </a:rPr>
              <a:t>Стратегування</a:t>
            </a:r>
            <a:r>
              <a:rPr lang="uk-UA" b="1" dirty="0">
                <a:solidFill>
                  <a:prstClr val="white"/>
                </a:solidFill>
              </a:rPr>
              <a:t> та бізнес-планування аграрних підприємств </a:t>
            </a:r>
          </a:p>
          <a:p>
            <a:pPr marL="179388" lvl="0" indent="-179388"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>
                <a:solidFill>
                  <a:prstClr val="white"/>
                </a:solidFill>
              </a:rPr>
              <a:t>3.	Основи аудиту/оцінки сільськогосподарських підприємств </a:t>
            </a:r>
          </a:p>
          <a:p>
            <a:pPr marL="179388" lvl="0" indent="-179388"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>
                <a:solidFill>
                  <a:prstClr val="white"/>
                </a:solidFill>
              </a:rPr>
              <a:t>4.	Оподаткування у сільському господарстві. 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 smtClean="0">
                <a:solidFill>
                  <a:prstClr val="white"/>
                </a:solidFill>
              </a:rPr>
              <a:t>5. Управління </a:t>
            </a:r>
            <a:r>
              <a:rPr lang="uk-UA" b="1" dirty="0">
                <a:solidFill>
                  <a:prstClr val="white"/>
                </a:solidFill>
              </a:rPr>
              <a:t>ризиками в сільському господарстві. </a:t>
            </a:r>
            <a:endParaRPr lang="uk-UA" b="1" dirty="0" smtClean="0">
              <a:solidFill>
                <a:prstClr val="white"/>
              </a:solidFill>
            </a:endParaRPr>
          </a:p>
          <a:p>
            <a:pPr lvl="0" algn="just">
              <a:lnSpc>
                <a:spcPct val="107000"/>
              </a:lnSpc>
              <a:spcBef>
                <a:spcPts val="1200"/>
              </a:spcBef>
            </a:pPr>
            <a:r>
              <a:rPr lang="uk-UA" sz="2100" b="1" dirty="0" smtClean="0">
                <a:solidFill>
                  <a:prstClr val="white"/>
                </a:solidFill>
              </a:rPr>
              <a:t>6. Бухгалтерський </a:t>
            </a:r>
            <a:r>
              <a:rPr lang="uk-UA" sz="2100" b="1" dirty="0">
                <a:solidFill>
                  <a:prstClr val="white"/>
                </a:solidFill>
              </a:rPr>
              <a:t>облік та звітність у сільському господарстві </a:t>
            </a:r>
            <a:endParaRPr lang="ru-RU" sz="2100" b="1" dirty="0">
              <a:solidFill>
                <a:prstClr val="white"/>
              </a:solidFill>
            </a:endParaRPr>
          </a:p>
          <a:p>
            <a:pPr lvl="0" algn="just">
              <a:lnSpc>
                <a:spcPct val="107000"/>
              </a:lnSpc>
            </a:pPr>
            <a:r>
              <a:rPr lang="uk-UA" sz="2100" b="1" dirty="0" smtClean="0">
                <a:solidFill>
                  <a:prstClr val="white"/>
                </a:solidFill>
              </a:rPr>
              <a:t>7. Банківське </a:t>
            </a:r>
            <a:r>
              <a:rPr lang="uk-UA" sz="2100" b="1" dirty="0">
                <a:solidFill>
                  <a:prstClr val="white"/>
                </a:solidFill>
              </a:rPr>
              <a:t>кредитування сільського господарства </a:t>
            </a:r>
            <a:endParaRPr lang="ru-RU" sz="2100" b="1" dirty="0">
              <a:solidFill>
                <a:prstClr val="white"/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uk-UA" b="1" dirty="0">
                <a:solidFill>
                  <a:prstClr val="white"/>
                </a:solidFill>
              </a:rPr>
              <a:t>8. Аналіз кредитоспроможності позичальника з позиції банка-кредитора. </a:t>
            </a:r>
            <a:endParaRPr lang="ru-RU" b="1" dirty="0">
              <a:solidFill>
                <a:prstClr val="white"/>
              </a:solidFill>
            </a:endParaRPr>
          </a:p>
          <a:p>
            <a:pPr marL="457200" lvl="0" indent="-457200">
              <a:buClr>
                <a:srgbClr val="1E5155">
                  <a:lumMod val="40000"/>
                  <a:lumOff val="60000"/>
                </a:srgbClr>
              </a:buClr>
              <a:buAutoNum type="arabicPeriod" startAt="5"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943600" y="2549972"/>
            <a:ext cx="6096000" cy="42425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9. Документарні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інструменти як альтернатива кредитуванню.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Гарантія, акредитив, вексель (доцільність використання даних інструментів) 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10. Порівняння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лізингу та банківського кредиту.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Поточні пропозиції лізингових продуктів в Україні. 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11. Страхові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продукти для с/г бізнесу на прикладі конкретних пропозицій від діючих страхових компаній.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Ризики та вартість їх мінімізації за рахунок відповідних страхових продуктів 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12. Основи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сільськогосподарського </a:t>
            </a:r>
            <a:r>
              <a:rPr lang="uk-UA" sz="1600" b="1" dirty="0" err="1">
                <a:solidFill>
                  <a:prstClr val="white"/>
                </a:solidFill>
                <a:latin typeface="+mj-lt"/>
                <a:ea typeface="+mj-ea"/>
                <a:cs typeface="+mj-cs"/>
              </a:rPr>
              <a:t>дорадництва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  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13. Електронне </a:t>
            </a:r>
            <a:r>
              <a:rPr lang="uk-UA" sz="1600" b="1" dirty="0" err="1">
                <a:solidFill>
                  <a:prstClr val="white"/>
                </a:solidFill>
                <a:latin typeface="+mj-lt"/>
                <a:ea typeface="+mj-ea"/>
                <a:cs typeface="+mj-cs"/>
              </a:rPr>
              <a:t>дорадництво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 та його інструменти. 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14. Екологізація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аграрного бізнесу в умовах Європейського зеленого курсу  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15. Оцінка </a:t>
            </a:r>
            <a:r>
              <a:rPr lang="uk-UA" sz="1600" b="1" dirty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бізнесу в аграрному секторі економіки.</a:t>
            </a:r>
            <a:endParaRPr lang="ru-RU" sz="1600" b="1" dirty="0">
              <a:solidFill>
                <a:prstClr val="whit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57733" y="1298770"/>
            <a:ext cx="11077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Підготовлений провідними науково-педагогічними працівниками Національного університету біоресурсів і природокористування України з метою підготовки мережі фінансових/кредитних дорадників в рамках проекту «Основний кредит для аграрної галузі – Україна».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13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57" y="74649"/>
            <a:ext cx="10423405" cy="1400530"/>
          </a:xfrm>
        </p:spPr>
        <p:txBody>
          <a:bodyPr/>
          <a:lstStyle/>
          <a:p>
            <a:r>
              <a:rPr lang="uk-UA" b="1" dirty="0"/>
              <a:t>Реєстрація</a:t>
            </a:r>
            <a:endParaRPr lang="uk-UA" sz="3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200" y="908550"/>
            <a:ext cx="5107022" cy="5071536"/>
          </a:xfrm>
        </p:spPr>
        <p:txBody>
          <a:bodyPr>
            <a:normAutofit/>
          </a:bodyPr>
          <a:lstStyle/>
          <a:p>
            <a:r>
              <a:rPr lang="uk-UA" dirty="0" smtClean="0"/>
              <a:t>Для того щоб зареєструватись у системі інформаційно-навчальної платформи для фінансових/кредитних дорадників, Вам потрібно натиснути на кнопку </a:t>
            </a:r>
            <a:r>
              <a:rPr lang="uk-UA" b="1" dirty="0" smtClean="0"/>
              <a:t>«Вхід» </a:t>
            </a:r>
            <a:r>
              <a:rPr lang="uk-UA" dirty="0" smtClean="0"/>
              <a:t>у правому верхньому куті головної сторінки, та вибрати пункт </a:t>
            </a:r>
            <a:r>
              <a:rPr lang="uk-UA" b="1" dirty="0" smtClean="0"/>
              <a:t>«Реєстрація»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862" y="353418"/>
            <a:ext cx="1320148" cy="131301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62159" y="346892"/>
            <a:ext cx="4820920" cy="338074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Прямокутник 7"/>
          <p:cNvSpPr/>
          <p:nvPr/>
        </p:nvSpPr>
        <p:spPr>
          <a:xfrm>
            <a:off x="414867" y="3727632"/>
            <a:ext cx="1177713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Натиснувши на неї ви опинитесь на сторінці реєстрації (http://fk.uafata.org.ua/register), де буде необхідно ввести інформацію про себе:</a:t>
            </a:r>
          </a:p>
          <a:p>
            <a:r>
              <a:rPr lang="uk-UA" dirty="0" smtClean="0"/>
              <a:t>•</a:t>
            </a:r>
            <a:r>
              <a:rPr lang="uk-UA" sz="1600" dirty="0" smtClean="0"/>
              <a:t>	Псевдо – Ваш псевдонім, який ви будете використовувати для входу у систему;</a:t>
            </a:r>
          </a:p>
          <a:p>
            <a:pPr>
              <a:spcAft>
                <a:spcPts val="600"/>
              </a:spcAft>
            </a:pPr>
            <a:r>
              <a:rPr lang="uk-UA" b="1" dirty="0" smtClean="0"/>
              <a:t>Увага! Для вашого псевдо використовуйте лише прописні латинські символи, цифри, та за потреби знак «_». Використання кирилиці, заголовних літер, пробілів до, після та в середині псевдо не допускається!</a:t>
            </a:r>
          </a:p>
          <a:p>
            <a:r>
              <a:rPr lang="uk-UA" sz="1600" dirty="0" smtClean="0"/>
              <a:t>•	Пароль, що ви обираєте;</a:t>
            </a:r>
          </a:p>
          <a:p>
            <a:r>
              <a:rPr lang="uk-UA" sz="1600" dirty="0" smtClean="0"/>
              <a:t>•	Ім’я;</a:t>
            </a:r>
          </a:p>
          <a:p>
            <a:r>
              <a:rPr lang="uk-UA" sz="1600" dirty="0" smtClean="0"/>
              <a:t>•	Прізвище;</a:t>
            </a:r>
          </a:p>
          <a:p>
            <a:r>
              <a:rPr lang="uk-UA" sz="1600" dirty="0" smtClean="0"/>
              <a:t>•	Адреса електронної пошти – потрібна для завершення реєстрації, відновлення пароля у випадку його втрати, зворотного зв’язку тощо.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433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57" y="74649"/>
            <a:ext cx="10423405" cy="1400530"/>
          </a:xfrm>
        </p:spPr>
        <p:txBody>
          <a:bodyPr/>
          <a:lstStyle/>
          <a:p>
            <a:r>
              <a:rPr lang="uk-UA" b="1" dirty="0"/>
              <a:t>Реєстрація</a:t>
            </a:r>
            <a:endParaRPr lang="uk-UA" sz="3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862" y="353418"/>
            <a:ext cx="1320148" cy="131301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087533" y="2161298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Після введення усіх даних та натискання клавіші </a:t>
            </a:r>
            <a:r>
              <a:rPr lang="uk-UA" b="1" dirty="0"/>
              <a:t>«Зареєструвати»</a:t>
            </a:r>
            <a:r>
              <a:rPr lang="uk-UA" dirty="0"/>
              <a:t>, на вашу електронну адресу надійде лист (не забутьте перевірити папку «Спам») із посиланням для підтвердження реєстрації, перейшовши за ним, ви зможете завершити свою реєстрацію.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69887" y="1155170"/>
            <a:ext cx="5480580" cy="460216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12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38" y="35282"/>
            <a:ext cx="8542867" cy="850035"/>
          </a:xfrm>
        </p:spPr>
        <p:txBody>
          <a:bodyPr/>
          <a:lstStyle/>
          <a:p>
            <a:r>
              <a:rPr lang="uk-UA" b="1" dirty="0" smtClean="0"/>
              <a:t>Вхід користувача в систему</a:t>
            </a:r>
            <a:endParaRPr lang="en-US" sz="39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68484" y="997757"/>
            <a:ext cx="6632449" cy="2240686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Маючи зареєстрований обліковий запис, ви можете увійти до платформи натиснувши «Вхід» у правому верхньому куті головної сторінки, та обравши «Авторизація». У формі що з’явилась необхідно ввести свої «Псевдо» і «Пароль». У разі використання особистого комп’ютера чи смартфону можете зазначити «Запам’ятати» для автоматичного заповнення полів авторизації при наступному входженні.</a:t>
            </a:r>
            <a:endParaRPr lang="uk-UA" sz="1600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207790" y="3775413"/>
            <a:ext cx="6096000" cy="11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latin typeface="+mj-lt"/>
                <a:ea typeface="+mj-ea"/>
                <a:cs typeface="+mj-cs"/>
              </a:rPr>
              <a:t>Виконавши ці дії ви помітите що замість пунктів «Вхід» і «Реєстрація» вже відображається посилання «Кабінет» та іконка виходу, це означає що ви увійшли в систему.</a:t>
            </a:r>
            <a:endParaRPr lang="en-US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096" y="171766"/>
            <a:ext cx="1127858" cy="1121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86" y="859855"/>
            <a:ext cx="4847398" cy="2549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654" y="3062407"/>
            <a:ext cx="4342301" cy="3795593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207790" y="5113146"/>
            <a:ext cx="6096000" cy="119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uk-UA" sz="1600" b="1" dirty="0" smtClean="0">
                <a:latin typeface="+mj-lt"/>
                <a:ea typeface="+mj-ea"/>
                <a:cs typeface="+mj-cs"/>
              </a:rPr>
              <a:t>Натиснувши на пункті «Кабінет», ви опинитесь у власному віртуальному «кабінеті» платформи, у якому зосереджений основний функціонал для вашої діяльності як користувача чи експерта. Натиснувши на іконці виходу, ви вийдете із системи.</a:t>
            </a:r>
            <a:endParaRPr lang="uk-UA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022886" y="3238443"/>
            <a:ext cx="871372" cy="40222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 зі стрілкою 13"/>
          <p:cNvCxnSpPr/>
          <p:nvPr/>
        </p:nvCxnSpPr>
        <p:spPr>
          <a:xfrm flipV="1">
            <a:off x="4085617" y="3560323"/>
            <a:ext cx="5830265" cy="15528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566"/>
            <a:ext cx="10405533" cy="1261145"/>
          </a:xfrm>
        </p:spPr>
        <p:txBody>
          <a:bodyPr/>
          <a:lstStyle/>
          <a:p>
            <a:r>
              <a:rPr lang="uk-UA" sz="2400" b="1" dirty="0" smtClean="0"/>
              <a:t>Довідково щодо використання особистого кабінету інформаційно-навчальної платформи для фінансових/кредитних дорадників</a:t>
            </a: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39163" y="1246932"/>
            <a:ext cx="5496104" cy="162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/>
              <a:t>На сторінці особистого кабінету користувачу наразі доступний такий функціонал:</a:t>
            </a:r>
          </a:p>
          <a:p>
            <a:pPr marL="804863" lvl="1" indent="-404813">
              <a:buNone/>
            </a:pPr>
            <a:r>
              <a:rPr lang="uk-UA" sz="1600" b="1" dirty="0"/>
              <a:t>•	Мій профіль – Інформація про користувача</a:t>
            </a:r>
            <a:r>
              <a:rPr lang="uk-UA" sz="1600" b="1" dirty="0" smtClean="0"/>
              <a:t>;</a:t>
            </a:r>
            <a:endParaRPr lang="uk-UA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00" y="139384"/>
            <a:ext cx="1127858" cy="112176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38753" y="1239579"/>
            <a:ext cx="4987185" cy="229592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75858" y="2819344"/>
            <a:ext cx="4270314" cy="403865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Прямокутник 10"/>
          <p:cNvSpPr/>
          <p:nvPr/>
        </p:nvSpPr>
        <p:spPr>
          <a:xfrm>
            <a:off x="-195102" y="411974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4863" lvl="1" indent="-404813">
              <a:buFont typeface="Arial" panose="020B0604020202020204" pitchFamily="34" charset="0"/>
              <a:buChar char="•"/>
            </a:pPr>
            <a:r>
              <a:rPr lang="uk-UA" sz="1600" b="1" dirty="0"/>
              <a:t>Налаштування профілю – на цій сторінці користувач може доповнити, або змінити інформацію про себе, змінити пароль, додати своє фото, змінити адресу електронної пошти. У вкладці «Про себе» бажано вказати хто ви і чим займаєтесь (анотовано у полі «Короткий опис», і більш розгорнуто у полі «Про себе»);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8382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1122</Words>
  <Application>Microsoft Office PowerPoint</Application>
  <PresentationFormat>Широкий екран</PresentationFormat>
  <Paragraphs>88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Іон</vt:lpstr>
      <vt:lpstr>Технічні особливості використання Інформаційно-навчальної платформи для фінансових/кредитних дорадників</vt:lpstr>
      <vt:lpstr>Розвиток та можливості масштабування спільнот практиків</vt:lpstr>
      <vt:lpstr>Розвиток та можливості масштабування спільнот практиків</vt:lpstr>
      <vt:lpstr>Електронна платформа для фінансових/кредитних сільськогосподарських дорадників</vt:lpstr>
      <vt:lpstr>Навчальний курс "Фінансово-кредитні ресурси для аграрної галузі" </vt:lpstr>
      <vt:lpstr>Реєстрація</vt:lpstr>
      <vt:lpstr>Реєстрація</vt:lpstr>
      <vt:lpstr>Вхід користувача в систему</vt:lpstr>
      <vt:lpstr>Довідково щодо використання особистого кабінету інформаційно-навчальної платформи для фінансових/кредитних дорадників</vt:lpstr>
      <vt:lpstr>Приклад вигляду кабінету користувача</vt:lpstr>
      <vt:lpstr>Функціонал інформаційно-довідкового веб-сайту: Навчальний модуль</vt:lpstr>
      <vt:lpstr>Увага! Важливо!</vt:lpstr>
      <vt:lpstr>До курсу!</vt:lpstr>
      <vt:lpstr>Загальний вигляд курсу</vt:lpstr>
      <vt:lpstr>Структура вікна курсу</vt:lpstr>
      <vt:lpstr>Можливості щодо створення курсів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Cтворення інформаційно-навчальної платформи  для фінансових/кредитних дорадників</dc:title>
  <dc:creator>Сергій</dc:creator>
  <cp:lastModifiedBy>User</cp:lastModifiedBy>
  <cp:revision>87</cp:revision>
  <dcterms:created xsi:type="dcterms:W3CDTF">2022-02-07T20:26:14Z</dcterms:created>
  <dcterms:modified xsi:type="dcterms:W3CDTF">2023-04-19T07:38:56Z</dcterms:modified>
</cp:coreProperties>
</file>