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59"/>
  </p:notesMasterIdLst>
  <p:sldIdLst>
    <p:sldId id="256" r:id="rId2"/>
    <p:sldId id="257" r:id="rId3"/>
    <p:sldId id="285" r:id="rId4"/>
    <p:sldId id="521" r:id="rId5"/>
    <p:sldId id="522" r:id="rId6"/>
    <p:sldId id="411" r:id="rId7"/>
    <p:sldId id="287" r:id="rId8"/>
    <p:sldId id="304" r:id="rId9"/>
    <p:sldId id="302" r:id="rId10"/>
    <p:sldId id="301" r:id="rId11"/>
    <p:sldId id="300" r:id="rId12"/>
    <p:sldId id="299" r:id="rId13"/>
    <p:sldId id="297" r:id="rId14"/>
    <p:sldId id="296" r:id="rId15"/>
    <p:sldId id="294" r:id="rId16"/>
    <p:sldId id="291" r:id="rId17"/>
    <p:sldId id="313" r:id="rId18"/>
    <p:sldId id="312" r:id="rId19"/>
    <p:sldId id="311" r:id="rId20"/>
    <p:sldId id="305" r:id="rId21"/>
    <p:sldId id="310" r:id="rId22"/>
    <p:sldId id="309" r:id="rId23"/>
    <p:sldId id="308" r:id="rId24"/>
    <p:sldId id="307" r:id="rId25"/>
    <p:sldId id="412" r:id="rId26"/>
    <p:sldId id="290" r:id="rId27"/>
    <p:sldId id="442" r:id="rId28"/>
    <p:sldId id="440" r:id="rId29"/>
    <p:sldId id="441" r:id="rId30"/>
    <p:sldId id="445" r:id="rId31"/>
    <p:sldId id="413" r:id="rId32"/>
    <p:sldId id="420" r:id="rId33"/>
    <p:sldId id="459" r:id="rId34"/>
    <p:sldId id="460" r:id="rId35"/>
    <p:sldId id="461" r:id="rId36"/>
    <p:sldId id="462" r:id="rId37"/>
    <p:sldId id="463" r:id="rId38"/>
    <p:sldId id="471" r:id="rId39"/>
    <p:sldId id="464" r:id="rId40"/>
    <p:sldId id="465" r:id="rId41"/>
    <p:sldId id="468" r:id="rId42"/>
    <p:sldId id="469" r:id="rId43"/>
    <p:sldId id="467" r:id="rId44"/>
    <p:sldId id="501" r:id="rId45"/>
    <p:sldId id="422" r:id="rId46"/>
    <p:sldId id="423" r:id="rId47"/>
    <p:sldId id="424" r:id="rId48"/>
    <p:sldId id="482" r:id="rId49"/>
    <p:sldId id="481" r:id="rId50"/>
    <p:sldId id="484" r:id="rId51"/>
    <p:sldId id="483" r:id="rId52"/>
    <p:sldId id="485" r:id="rId53"/>
    <p:sldId id="486" r:id="rId54"/>
    <p:sldId id="487" r:id="rId55"/>
    <p:sldId id="504" r:id="rId56"/>
    <p:sldId id="506" r:id="rId57"/>
    <p:sldId id="505" r:id="rId58"/>
    <p:sldId id="466" r:id="rId59"/>
    <p:sldId id="489" r:id="rId60"/>
    <p:sldId id="507" r:id="rId61"/>
    <p:sldId id="523" r:id="rId62"/>
    <p:sldId id="490" r:id="rId63"/>
    <p:sldId id="491" r:id="rId64"/>
    <p:sldId id="508" r:id="rId65"/>
    <p:sldId id="495" r:id="rId66"/>
    <p:sldId id="496" r:id="rId67"/>
    <p:sldId id="499" r:id="rId68"/>
    <p:sldId id="500" r:id="rId69"/>
    <p:sldId id="425" r:id="rId70"/>
    <p:sldId id="488" r:id="rId71"/>
    <p:sldId id="509" r:id="rId72"/>
    <p:sldId id="510" r:id="rId73"/>
    <p:sldId id="426" r:id="rId74"/>
    <p:sldId id="511" r:id="rId75"/>
    <p:sldId id="512" r:id="rId76"/>
    <p:sldId id="513" r:id="rId77"/>
    <p:sldId id="427" r:id="rId78"/>
    <p:sldId id="319" r:id="rId79"/>
    <p:sldId id="518" r:id="rId80"/>
    <p:sldId id="517" r:id="rId81"/>
    <p:sldId id="418" r:id="rId82"/>
    <p:sldId id="520" r:id="rId83"/>
    <p:sldId id="419" r:id="rId84"/>
    <p:sldId id="451" r:id="rId85"/>
    <p:sldId id="450" r:id="rId86"/>
    <p:sldId id="452" r:id="rId87"/>
    <p:sldId id="453" r:id="rId88"/>
    <p:sldId id="455" r:id="rId89"/>
    <p:sldId id="454" r:id="rId90"/>
    <p:sldId id="456" r:id="rId91"/>
    <p:sldId id="415" r:id="rId92"/>
    <p:sldId id="320" r:id="rId93"/>
    <p:sldId id="317" r:id="rId94"/>
    <p:sldId id="416" r:id="rId95"/>
    <p:sldId id="318" r:id="rId96"/>
    <p:sldId id="293" r:id="rId97"/>
    <p:sldId id="316" r:id="rId98"/>
    <p:sldId id="315" r:id="rId99"/>
    <p:sldId id="322" r:id="rId100"/>
    <p:sldId id="321" r:id="rId101"/>
    <p:sldId id="314" r:id="rId102"/>
    <p:sldId id="331" r:id="rId103"/>
    <p:sldId id="330" r:id="rId104"/>
    <p:sldId id="329" r:id="rId105"/>
    <p:sldId id="328" r:id="rId106"/>
    <p:sldId id="333" r:id="rId107"/>
    <p:sldId id="332" r:id="rId108"/>
    <p:sldId id="327" r:id="rId109"/>
    <p:sldId id="417" r:id="rId110"/>
    <p:sldId id="325" r:id="rId111"/>
    <p:sldId id="324" r:id="rId112"/>
    <p:sldId id="323" r:id="rId113"/>
    <p:sldId id="292" r:id="rId114"/>
    <p:sldId id="286" r:id="rId115"/>
    <p:sldId id="349" r:id="rId116"/>
    <p:sldId id="348" r:id="rId117"/>
    <p:sldId id="347" r:id="rId118"/>
    <p:sldId id="341" r:id="rId119"/>
    <p:sldId id="346" r:id="rId120"/>
    <p:sldId id="345" r:id="rId121"/>
    <p:sldId id="344" r:id="rId122"/>
    <p:sldId id="343" r:id="rId123"/>
    <p:sldId id="342" r:id="rId124"/>
    <p:sldId id="384" r:id="rId125"/>
    <p:sldId id="421" r:id="rId126"/>
    <p:sldId id="383" r:id="rId127"/>
    <p:sldId id="382" r:id="rId128"/>
    <p:sldId id="387" r:id="rId129"/>
    <p:sldId id="386" r:id="rId130"/>
    <p:sldId id="388" r:id="rId131"/>
    <p:sldId id="381" r:id="rId132"/>
    <p:sldId id="380" r:id="rId133"/>
    <p:sldId id="379" r:id="rId134"/>
    <p:sldId id="389" r:id="rId135"/>
    <p:sldId id="395" r:id="rId136"/>
    <p:sldId id="394" r:id="rId137"/>
    <p:sldId id="393" r:id="rId138"/>
    <p:sldId id="392" r:id="rId139"/>
    <p:sldId id="390" r:id="rId140"/>
    <p:sldId id="391" r:id="rId141"/>
    <p:sldId id="398" r:id="rId142"/>
    <p:sldId id="400" r:id="rId143"/>
    <p:sldId id="399" r:id="rId144"/>
    <p:sldId id="402" r:id="rId145"/>
    <p:sldId id="401" r:id="rId146"/>
    <p:sldId id="396" r:id="rId147"/>
    <p:sldId id="397" r:id="rId148"/>
    <p:sldId id="378" r:id="rId149"/>
    <p:sldId id="364" r:id="rId150"/>
    <p:sldId id="410" r:id="rId151"/>
    <p:sldId id="409" r:id="rId152"/>
    <p:sldId id="408" r:id="rId153"/>
    <p:sldId id="407" r:id="rId154"/>
    <p:sldId id="406" r:id="rId155"/>
    <p:sldId id="405" r:id="rId156"/>
    <p:sldId id="404" r:id="rId157"/>
    <p:sldId id="334" r:id="rId15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0" roundtripDataSignature="AMtx7mjK2gGm6HhKUuC916EOpa3crmEq9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7" autoAdjust="0"/>
    <p:restoredTop sz="94374" autoAdjust="0"/>
  </p:normalViewPr>
  <p:slideViewPr>
    <p:cSldViewPr snapToGrid="0">
      <p:cViewPr varScale="1">
        <p:scale>
          <a:sx n="70" d="100"/>
          <a:sy n="70" d="100"/>
        </p:scale>
        <p:origin x="9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customschemas.google.com/relationships/presentationmetadata" Target="meta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ndriy\Desktop\&#1055;&#1088;&#1077;&#1079;&#1077;&#1085;&#1090;&#1072;&#1094;&#1110;&#1103;%20&#1055;&#1086;&#1082;&#1088;&#1086;&#1074;&#107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ln>
              <a:solidFill>
                <a:schemeClr val="tx1">
                  <a:alpha val="39000"/>
                </a:schemeClr>
              </a:solidFill>
            </a:ln>
          </c:spPr>
          <c:dPt>
            <c:idx val="0"/>
            <c:bubble3D val="0"/>
            <c:spPr>
              <a:solidFill>
                <a:schemeClr val="accent1"/>
              </a:solidFill>
              <a:ln w="19050">
                <a:solidFill>
                  <a:schemeClr val="tx1">
                    <a:alpha val="39000"/>
                  </a:schemeClr>
                </a:solidFill>
              </a:ln>
              <a:effectLst/>
            </c:spPr>
            <c:extLst>
              <c:ext xmlns:c16="http://schemas.microsoft.com/office/drawing/2014/chart" uri="{C3380CC4-5D6E-409C-BE32-E72D297353CC}">
                <c16:uniqueId val="{00000001-27DB-40B6-8CC7-C37C9022931F}"/>
              </c:ext>
            </c:extLst>
          </c:dPt>
          <c:dPt>
            <c:idx val="1"/>
            <c:bubble3D val="0"/>
            <c:spPr>
              <a:solidFill>
                <a:schemeClr val="accent2"/>
              </a:solidFill>
              <a:ln w="19050">
                <a:solidFill>
                  <a:schemeClr val="tx1">
                    <a:alpha val="39000"/>
                  </a:schemeClr>
                </a:solidFill>
              </a:ln>
              <a:effectLst/>
            </c:spPr>
            <c:extLst>
              <c:ext xmlns:c16="http://schemas.microsoft.com/office/drawing/2014/chart" uri="{C3380CC4-5D6E-409C-BE32-E72D297353CC}">
                <c16:uniqueId val="{00000003-27DB-40B6-8CC7-C37C9022931F}"/>
              </c:ext>
            </c:extLst>
          </c:dPt>
          <c:dPt>
            <c:idx val="2"/>
            <c:bubble3D val="0"/>
            <c:spPr>
              <a:solidFill>
                <a:schemeClr val="accent3"/>
              </a:solidFill>
              <a:ln w="19050">
                <a:solidFill>
                  <a:schemeClr val="tx1">
                    <a:alpha val="39000"/>
                  </a:schemeClr>
                </a:solidFill>
              </a:ln>
              <a:effectLst/>
            </c:spPr>
            <c:extLst>
              <c:ext xmlns:c16="http://schemas.microsoft.com/office/drawing/2014/chart" uri="{C3380CC4-5D6E-409C-BE32-E72D297353CC}">
                <c16:uniqueId val="{00000005-27DB-40B6-8CC7-C37C9022931F}"/>
              </c:ext>
            </c:extLst>
          </c:dPt>
          <c:dLbls>
            <c:dLbl>
              <c:idx val="0"/>
              <c:layout>
                <c:manualLayout>
                  <c:x val="-9.9344762755719365E-2"/>
                  <c:y val="0.16068945329202272"/>
                </c:manualLayout>
              </c:layout>
              <c:tx>
                <c:rich>
                  <a:bodyPr/>
                  <a:lstStyle/>
                  <a:p>
                    <a:r>
                      <a:rPr lang="en-US" dirty="0"/>
                      <a:t>234</a:t>
                    </a:r>
                  </a:p>
                  <a:p>
                    <a:r>
                      <a:rPr lang="en-US" dirty="0"/>
                      <a:t>22%</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DB-40B6-8CC7-C37C9022931F}"/>
                </c:ext>
              </c:extLst>
            </c:dLbl>
            <c:dLbl>
              <c:idx val="1"/>
              <c:layout>
                <c:manualLayout>
                  <c:x val="-0.10614992274901808"/>
                  <c:y val="-2.1309507364211052E-2"/>
                </c:manualLayout>
              </c:layout>
              <c:tx>
                <c:rich>
                  <a:bodyPr/>
                  <a:lstStyle/>
                  <a:p>
                    <a:r>
                      <a:rPr lang="en-US" dirty="0"/>
                      <a:t>114</a:t>
                    </a:r>
                  </a:p>
                  <a:p>
                    <a:r>
                      <a:rPr lang="en-US" dirty="0"/>
                      <a:t>10%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DB-40B6-8CC7-C37C9022931F}"/>
                </c:ext>
              </c:extLst>
            </c:dLbl>
            <c:dLbl>
              <c:idx val="2"/>
              <c:layout>
                <c:manualLayout>
                  <c:x val="0.11745444053535861"/>
                  <c:y val="-0.18212789190824832"/>
                </c:manualLayout>
              </c:layout>
              <c:tx>
                <c:rich>
                  <a:bodyPr/>
                  <a:lstStyle/>
                  <a:p>
                    <a:r>
                      <a:rPr lang="en-US" dirty="0"/>
                      <a:t>737</a:t>
                    </a:r>
                  </a:p>
                  <a:p>
                    <a:r>
                      <a:rPr lang="en-US" dirty="0"/>
                      <a:t>68%</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7DB-40B6-8CC7-C37C9022931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ru-RU"/>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Аркуш1!$B$31:$B$33</c:f>
              <c:strCache>
                <c:ptCount val="3"/>
                <c:pt idx="0">
                  <c:v>сімейні та рекунстройовані ферми</c:v>
                </c:pt>
                <c:pt idx="1">
                  <c:v>доїння на пасовищі</c:v>
                </c:pt>
                <c:pt idx="2">
                  <c:v>молокозливні пункти</c:v>
                </c:pt>
              </c:strCache>
            </c:strRef>
          </c:cat>
          <c:val>
            <c:numRef>
              <c:f>Аркуш1!$C$31:$C$33</c:f>
              <c:numCache>
                <c:formatCode>#,##0.00</c:formatCode>
                <c:ptCount val="3"/>
                <c:pt idx="0">
                  <c:v>234.32400000000001</c:v>
                </c:pt>
                <c:pt idx="1">
                  <c:v>113.55700000000002</c:v>
                </c:pt>
                <c:pt idx="2">
                  <c:v>736.18799999999999</c:v>
                </c:pt>
              </c:numCache>
            </c:numRef>
          </c:val>
          <c:extLst>
            <c:ext xmlns:c16="http://schemas.microsoft.com/office/drawing/2014/chart" uri="{C3380CC4-5D6E-409C-BE32-E72D297353CC}">
              <c16:uniqueId val="{00000006-27DB-40B6-8CC7-C37C9022931F}"/>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27DB-40B6-8CC7-C37C902293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27DB-40B6-8CC7-C37C902293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27DB-40B6-8CC7-C37C9022931F}"/>
              </c:ext>
            </c:extLst>
          </c:dPt>
          <c:cat>
            <c:strRef>
              <c:f>Аркуш1!$B$31:$B$33</c:f>
              <c:strCache>
                <c:ptCount val="3"/>
                <c:pt idx="0">
                  <c:v>сімейні та рекунстройовані ферми</c:v>
                </c:pt>
                <c:pt idx="1">
                  <c:v>доїння на пасовищі</c:v>
                </c:pt>
                <c:pt idx="2">
                  <c:v>молокозливні пункти</c:v>
                </c:pt>
              </c:strCache>
            </c:strRef>
          </c:cat>
          <c:val>
            <c:numRef>
              <c:f>Аркуш1!$D$31:$D$33</c:f>
              <c:numCache>
                <c:formatCode>#,##0.00</c:formatCode>
                <c:ptCount val="3"/>
                <c:pt idx="0">
                  <c:v>21.615249227908215</c:v>
                </c:pt>
                <c:pt idx="1">
                  <c:v>10.475080898984199</c:v>
                </c:pt>
                <c:pt idx="2">
                  <c:v>67.909762118243506</c:v>
                </c:pt>
              </c:numCache>
            </c:numRef>
          </c:val>
          <c:extLst>
            <c:ext xmlns:c16="http://schemas.microsoft.com/office/drawing/2014/chart" uri="{C3380CC4-5D6E-409C-BE32-E72D297353CC}">
              <c16:uniqueId val="{0000000D-27DB-40B6-8CC7-C37C9022931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7736817081768966"/>
          <c:y val="0.62530329814037167"/>
          <c:w val="0.72263177887482477"/>
          <c:h val="0.3735983940250744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BCB2B2-DAB2-45D1-A220-28DC90C9B3F3}" type="doc">
      <dgm:prSet loTypeId="urn:microsoft.com/office/officeart/2005/8/layout/StepDownProcess" loCatId="process" qsTypeId="urn:microsoft.com/office/officeart/2005/8/quickstyle/simple1" qsCatId="simple" csTypeId="urn:microsoft.com/office/officeart/2005/8/colors/accent0_1" csCatId="mainScheme" phldr="1"/>
      <dgm:spPr/>
      <dgm:t>
        <a:bodyPr/>
        <a:lstStyle/>
        <a:p>
          <a:endParaRPr lang="ru-RU"/>
        </a:p>
      </dgm:t>
    </dgm:pt>
    <dgm:pt modelId="{2D95EAB2-B3CE-481A-B1A2-1C4106A316C7}">
      <dgm:prSet phldrT="[Текст]"/>
      <dgm:spPr>
        <a:xfrm>
          <a:off x="619124" y="26046"/>
          <a:ext cx="4216070" cy="1017958"/>
        </a:xfrm>
        <a:prstGeom prst="roundRect">
          <a:avLst>
            <a:gd name="adj" fmla="val 16670"/>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uk-UA" altLang="fr-FR" dirty="0">
              <a:solidFill>
                <a:sysClr val="windowText" lastClr="000000">
                  <a:hueOff val="0"/>
                  <a:satOff val="0"/>
                  <a:lumOff val="0"/>
                  <a:alphaOff val="0"/>
                </a:sysClr>
              </a:solidFill>
              <a:latin typeface="Calibri" panose="020F0502020204030204"/>
              <a:ea typeface="+mn-ea"/>
              <a:cs typeface="+mn-cs"/>
            </a:rPr>
            <a:t>Створити свою шкалу цінностей</a:t>
          </a:r>
          <a:endParaRPr lang="ru-RU" dirty="0">
            <a:solidFill>
              <a:sysClr val="windowText" lastClr="000000">
                <a:hueOff val="0"/>
                <a:satOff val="0"/>
                <a:lumOff val="0"/>
                <a:alphaOff val="0"/>
              </a:sysClr>
            </a:solidFill>
            <a:latin typeface="Calibri" panose="020F0502020204030204"/>
            <a:ea typeface="+mn-ea"/>
            <a:cs typeface="+mn-cs"/>
          </a:endParaRPr>
        </a:p>
      </dgm:t>
    </dgm:pt>
    <dgm:pt modelId="{7D98994E-6D14-496E-A26B-8C3A73EB762B}" type="parTrans" cxnId="{AFBBBD4D-4EA8-4FB6-926B-E1FCEDE918C8}">
      <dgm:prSet/>
      <dgm:spPr/>
      <dgm:t>
        <a:bodyPr/>
        <a:lstStyle/>
        <a:p>
          <a:endParaRPr lang="ru-RU"/>
        </a:p>
      </dgm:t>
    </dgm:pt>
    <dgm:pt modelId="{4E0DC2E7-83A8-4C43-A5FB-624810F5CD5D}" type="sibTrans" cxnId="{AFBBBD4D-4EA8-4FB6-926B-E1FCEDE918C8}">
      <dgm:prSet/>
      <dgm:spPr/>
      <dgm:t>
        <a:bodyPr/>
        <a:lstStyle/>
        <a:p>
          <a:endParaRPr lang="ru-RU"/>
        </a:p>
      </dgm:t>
    </dgm:pt>
    <dgm:pt modelId="{1AC4D8F1-2D33-42B6-BB07-B33759B3032E}">
      <dgm:prSet phldrT="[Текст]"/>
      <dgm:spPr>
        <a:xfrm>
          <a:off x="3204850" y="1169550"/>
          <a:ext cx="4582392" cy="1017958"/>
        </a:xfrm>
        <a:prstGeom prst="roundRect">
          <a:avLst>
            <a:gd name="adj" fmla="val 16670"/>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uk-UA" altLang="fr-FR" dirty="0">
              <a:solidFill>
                <a:sysClr val="windowText" lastClr="000000">
                  <a:hueOff val="0"/>
                  <a:satOff val="0"/>
                  <a:lumOff val="0"/>
                  <a:alphaOff val="0"/>
                </a:sysClr>
              </a:solidFill>
              <a:latin typeface="Arial" panose="020B0604020202020204" pitchFamily="34" charset="0"/>
              <a:ea typeface="+mn-ea"/>
              <a:cs typeface="+mn-cs"/>
            </a:rPr>
            <a:t>Проводити переговори з підрозділами</a:t>
          </a:r>
          <a:endParaRPr lang="ru-RU" dirty="0">
            <a:solidFill>
              <a:sysClr val="windowText" lastClr="000000">
                <a:hueOff val="0"/>
                <a:satOff val="0"/>
                <a:lumOff val="0"/>
                <a:alphaOff val="0"/>
              </a:sysClr>
            </a:solidFill>
            <a:latin typeface="Calibri" panose="020F0502020204030204"/>
            <a:ea typeface="+mn-ea"/>
            <a:cs typeface="+mn-cs"/>
          </a:endParaRPr>
        </a:p>
      </dgm:t>
    </dgm:pt>
    <dgm:pt modelId="{F23E881A-CE53-470D-9F42-2B9F20F82DF1}" type="parTrans" cxnId="{14AA60F5-7D57-45C9-BFFC-074D8D835B17}">
      <dgm:prSet/>
      <dgm:spPr/>
      <dgm:t>
        <a:bodyPr/>
        <a:lstStyle/>
        <a:p>
          <a:endParaRPr lang="ru-RU"/>
        </a:p>
      </dgm:t>
    </dgm:pt>
    <dgm:pt modelId="{73321A29-1327-4CD3-95B8-CB5CD28F88EC}" type="sibTrans" cxnId="{14AA60F5-7D57-45C9-BFFC-074D8D835B17}">
      <dgm:prSet/>
      <dgm:spPr/>
      <dgm:t>
        <a:bodyPr/>
        <a:lstStyle/>
        <a:p>
          <a:endParaRPr lang="ru-RU"/>
        </a:p>
      </dgm:t>
    </dgm:pt>
    <dgm:pt modelId="{1B891B90-031A-4438-9942-5789305B9227}">
      <dgm:prSet phldrT="[Текст]"/>
      <dgm:spPr>
        <a:xfrm>
          <a:off x="5409551" y="2313053"/>
          <a:ext cx="4376115" cy="1017958"/>
        </a:xfrm>
        <a:prstGeom prst="roundRect">
          <a:avLst>
            <a:gd name="adj" fmla="val 16670"/>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uk-UA" altLang="fr-FR" dirty="0">
              <a:solidFill>
                <a:sysClr val="windowText" lastClr="000000">
                  <a:hueOff val="0"/>
                  <a:satOff val="0"/>
                  <a:lumOff val="0"/>
                  <a:alphaOff val="0"/>
                </a:sysClr>
              </a:solidFill>
              <a:latin typeface="Arial" panose="020B0604020202020204" pitchFamily="34" charset="0"/>
              <a:ea typeface="+mn-ea"/>
              <a:cs typeface="+mn-cs"/>
            </a:rPr>
            <a:t>Проводити переговори з постачальниками</a:t>
          </a:r>
        </a:p>
      </dgm:t>
    </dgm:pt>
    <dgm:pt modelId="{63EDA2E5-01C4-47A3-A727-E8D9C41497DB}" type="parTrans" cxnId="{C46D9080-76FA-45FE-A336-F6DC61870136}">
      <dgm:prSet/>
      <dgm:spPr/>
      <dgm:t>
        <a:bodyPr/>
        <a:lstStyle/>
        <a:p>
          <a:endParaRPr lang="ru-RU"/>
        </a:p>
      </dgm:t>
    </dgm:pt>
    <dgm:pt modelId="{573ECCF6-9BEE-43A3-A535-2466F1BD6A50}" type="sibTrans" cxnId="{C46D9080-76FA-45FE-A336-F6DC61870136}">
      <dgm:prSet/>
      <dgm:spPr/>
      <dgm:t>
        <a:bodyPr/>
        <a:lstStyle/>
        <a:p>
          <a:endParaRPr lang="ru-RU"/>
        </a:p>
      </dgm:t>
    </dgm:pt>
    <dgm:pt modelId="{93CA17F1-6E68-4501-8816-B1627CE7B722}">
      <dgm:prSet phldrT="[Текст]"/>
      <dgm:spPr>
        <a:xfrm>
          <a:off x="7237953" y="3456556"/>
          <a:ext cx="4698460" cy="1017958"/>
        </a:xfrm>
        <a:prstGeom prst="roundRect">
          <a:avLst>
            <a:gd name="adj" fmla="val 16670"/>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uk-UA" altLang="fr-FR" dirty="0">
              <a:solidFill>
                <a:sysClr val="windowText" lastClr="000000">
                  <a:hueOff val="0"/>
                  <a:satOff val="0"/>
                  <a:lumOff val="0"/>
                  <a:alphaOff val="0"/>
                </a:sysClr>
              </a:solidFill>
              <a:latin typeface="Arial" panose="020B0604020202020204" pitchFamily="34" charset="0"/>
              <a:ea typeface="+mn-ea"/>
              <a:cs typeface="+mn-cs"/>
            </a:rPr>
            <a:t>Створити рівновагу між підрозділами, рівнями і затратами</a:t>
          </a:r>
          <a:endParaRPr lang="ru-RU" dirty="0">
            <a:solidFill>
              <a:sysClr val="windowText" lastClr="000000">
                <a:hueOff val="0"/>
                <a:satOff val="0"/>
                <a:lumOff val="0"/>
                <a:alphaOff val="0"/>
              </a:sysClr>
            </a:solidFill>
            <a:latin typeface="Calibri" panose="020F0502020204030204"/>
            <a:ea typeface="+mn-ea"/>
            <a:cs typeface="+mn-cs"/>
          </a:endParaRPr>
        </a:p>
      </dgm:t>
    </dgm:pt>
    <dgm:pt modelId="{3E28D5DB-7F12-4AF8-BAD4-01D2D1A2DDD2}" type="parTrans" cxnId="{F6D7BE8B-CF6D-4E38-A6C7-4378B3545A66}">
      <dgm:prSet/>
      <dgm:spPr/>
      <dgm:t>
        <a:bodyPr/>
        <a:lstStyle/>
        <a:p>
          <a:endParaRPr lang="ru-RU"/>
        </a:p>
      </dgm:t>
    </dgm:pt>
    <dgm:pt modelId="{6611E003-82AE-4044-AF80-060A643F1270}" type="sibTrans" cxnId="{F6D7BE8B-CF6D-4E38-A6C7-4378B3545A66}">
      <dgm:prSet/>
      <dgm:spPr/>
      <dgm:t>
        <a:bodyPr/>
        <a:lstStyle/>
        <a:p>
          <a:endParaRPr lang="ru-RU"/>
        </a:p>
      </dgm:t>
    </dgm:pt>
    <dgm:pt modelId="{B8C2ED92-AC54-433C-B0C8-3C32FEA44DAA}" type="pres">
      <dgm:prSet presAssocID="{C7BCB2B2-DAB2-45D1-A220-28DC90C9B3F3}" presName="rootnode" presStyleCnt="0">
        <dgm:presLayoutVars>
          <dgm:chMax/>
          <dgm:chPref/>
          <dgm:dir/>
          <dgm:animLvl val="lvl"/>
        </dgm:presLayoutVars>
      </dgm:prSet>
      <dgm:spPr/>
      <dgm:t>
        <a:bodyPr/>
        <a:lstStyle/>
        <a:p>
          <a:endParaRPr lang="uk-UA"/>
        </a:p>
      </dgm:t>
    </dgm:pt>
    <dgm:pt modelId="{4AE6836C-733D-4A95-B14E-947A5ABFE053}" type="pres">
      <dgm:prSet presAssocID="{2D95EAB2-B3CE-481A-B1A2-1C4106A316C7}" presName="composite" presStyleCnt="0"/>
      <dgm:spPr/>
    </dgm:pt>
    <dgm:pt modelId="{5B6F38E4-FD10-45A0-ABD1-BE5BDF629D9D}" type="pres">
      <dgm:prSet presAssocID="{2D95EAB2-B3CE-481A-B1A2-1C4106A316C7}" presName="bentUpArrow1" presStyleLbl="alignImgPlace1" presStyleIdx="0" presStyleCnt="3" custLinFactNeighborX="97669" custLinFactNeighborY="7172"/>
      <dgm:spPr>
        <a:xfrm rot="5400000">
          <a:off x="2228893" y="983693"/>
          <a:ext cx="863896" cy="983516"/>
        </a:xfrm>
        <a:prstGeom prst="bentUpArrow">
          <a:avLst>
            <a:gd name="adj1" fmla="val 32840"/>
            <a:gd name="adj2" fmla="val 25000"/>
            <a:gd name="adj3" fmla="val 35780"/>
          </a:avLst>
        </a:prstGeom>
        <a:solidFill>
          <a:sysClr val="windowText" lastClr="000000">
            <a:tint val="40000"/>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pt>
    <dgm:pt modelId="{C2BAA4EF-40CB-4DF5-8F56-0CAD4745D7CD}" type="pres">
      <dgm:prSet presAssocID="{2D95EAB2-B3CE-481A-B1A2-1C4106A316C7}" presName="ParentText" presStyleLbl="node1" presStyleIdx="0" presStyleCnt="4" custScaleX="238649" custScaleY="77972" custLinFactX="17418" custLinFactNeighborX="100000" custLinFactNeighborY="37305">
        <dgm:presLayoutVars>
          <dgm:chMax val="1"/>
          <dgm:chPref val="1"/>
          <dgm:bulletEnabled val="1"/>
        </dgm:presLayoutVars>
      </dgm:prSet>
      <dgm:spPr/>
      <dgm:t>
        <a:bodyPr/>
        <a:lstStyle/>
        <a:p>
          <a:endParaRPr lang="uk-UA"/>
        </a:p>
      </dgm:t>
    </dgm:pt>
    <dgm:pt modelId="{5DE77F68-22D8-4BE8-8662-26EA9E929305}" type="pres">
      <dgm:prSet presAssocID="{2D95EAB2-B3CE-481A-B1A2-1C4106A316C7}" presName="ChildText" presStyleLbl="revTx" presStyleIdx="0" presStyleCnt="3">
        <dgm:presLayoutVars>
          <dgm:chMax val="0"/>
          <dgm:chPref val="0"/>
          <dgm:bulletEnabled val="1"/>
        </dgm:presLayoutVars>
      </dgm:prSet>
      <dgm:spPr>
        <a:xfrm>
          <a:off x="3454306" y="123132"/>
          <a:ext cx="1057714" cy="822758"/>
        </a:xfrm>
        <a:prstGeom prst="rect">
          <a:avLst/>
        </a:prstGeom>
        <a:noFill/>
        <a:ln>
          <a:noFill/>
        </a:ln>
        <a:effectLst/>
      </dgm:spPr>
    </dgm:pt>
    <dgm:pt modelId="{E9F73170-41EF-412E-BFE2-628FC80AF34E}" type="pres">
      <dgm:prSet presAssocID="{4E0DC2E7-83A8-4C43-A5FB-624810F5CD5D}" presName="sibTrans" presStyleCnt="0"/>
      <dgm:spPr/>
    </dgm:pt>
    <dgm:pt modelId="{012F2F37-8B08-4FBD-8C66-8E805EE2AA42}" type="pres">
      <dgm:prSet presAssocID="{1AC4D8F1-2D33-42B6-BB07-B33759B3032E}" presName="composite" presStyleCnt="0"/>
      <dgm:spPr/>
    </dgm:pt>
    <dgm:pt modelId="{9039A33D-B4C5-4E9C-9B52-FBC6E771452E}" type="pres">
      <dgm:prSet presAssocID="{1AC4D8F1-2D33-42B6-BB07-B33759B3032E}" presName="bentUpArrow1" presStyleLbl="alignImgPlace1" presStyleIdx="1" presStyleCnt="3" custLinFactNeighborX="23531" custLinFactNeighborY="14349"/>
      <dgm:spPr>
        <a:xfrm rot="5400000">
          <a:off x="4435768" y="2127197"/>
          <a:ext cx="863896" cy="983516"/>
        </a:xfrm>
        <a:prstGeom prst="bentUpArrow">
          <a:avLst>
            <a:gd name="adj1" fmla="val 32840"/>
            <a:gd name="adj2" fmla="val 25000"/>
            <a:gd name="adj3" fmla="val 35780"/>
          </a:avLst>
        </a:prstGeom>
        <a:solidFill>
          <a:sysClr val="windowText" lastClr="000000">
            <a:tint val="40000"/>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pt>
    <dgm:pt modelId="{9A7E0A04-DD27-4828-A913-171010817933}" type="pres">
      <dgm:prSet presAssocID="{1AC4D8F1-2D33-42B6-BB07-B33759B3032E}" presName="ParentText" presStyleLbl="node1" presStyleIdx="1" presStyleCnt="4" custScaleX="288979" custScaleY="73598" custLinFactX="348" custLinFactNeighborX="100000" custLinFactNeighborY="26210">
        <dgm:presLayoutVars>
          <dgm:chMax val="1"/>
          <dgm:chPref val="1"/>
          <dgm:bulletEnabled val="1"/>
        </dgm:presLayoutVars>
      </dgm:prSet>
      <dgm:spPr/>
      <dgm:t>
        <a:bodyPr/>
        <a:lstStyle/>
        <a:p>
          <a:endParaRPr lang="uk-UA"/>
        </a:p>
      </dgm:t>
    </dgm:pt>
    <dgm:pt modelId="{D115CAB8-4518-41BC-9191-692F28F1A7EE}" type="pres">
      <dgm:prSet presAssocID="{1AC4D8F1-2D33-42B6-BB07-B33759B3032E}" presName="ChildText" presStyleLbl="revTx" presStyleIdx="1" presStyleCnt="3">
        <dgm:presLayoutVars>
          <dgm:chMax val="0"/>
          <dgm:chPref val="0"/>
          <dgm:bulletEnabled val="1"/>
        </dgm:presLayoutVars>
      </dgm:prSet>
      <dgm:spPr>
        <a:xfrm>
          <a:off x="5661181" y="1266635"/>
          <a:ext cx="1057714" cy="822758"/>
        </a:xfrm>
        <a:prstGeom prst="rect">
          <a:avLst/>
        </a:prstGeom>
        <a:noFill/>
        <a:ln>
          <a:noFill/>
        </a:ln>
        <a:effectLst/>
      </dgm:spPr>
    </dgm:pt>
    <dgm:pt modelId="{1B528FB2-45D3-40E4-98BD-9F3D44DAE572}" type="pres">
      <dgm:prSet presAssocID="{73321A29-1327-4CD3-95B8-CB5CD28F88EC}" presName="sibTrans" presStyleCnt="0"/>
      <dgm:spPr/>
    </dgm:pt>
    <dgm:pt modelId="{5942FA0A-73BF-4EBA-B6D3-9870B71A2251}" type="pres">
      <dgm:prSet presAssocID="{1B891B90-031A-4438-9942-5789305B9227}" presName="composite" presStyleCnt="0"/>
      <dgm:spPr/>
    </dgm:pt>
    <dgm:pt modelId="{B3E81D80-550A-4D04-AEB6-01AB906C272E}" type="pres">
      <dgm:prSet presAssocID="{1B891B90-031A-4438-9942-5789305B9227}" presName="bentUpArrow1" presStyleLbl="alignImgPlace1" presStyleIdx="2" presStyleCnt="3" custScaleX="81545" custScaleY="94285" custLinFactNeighborX="-16320" custLinFactNeighborY="-25"/>
      <dgm:spPr>
        <a:xfrm rot="5400000">
          <a:off x="6356343" y="3270700"/>
          <a:ext cx="863896" cy="983516"/>
        </a:xfrm>
        <a:prstGeom prst="bentUpArrow">
          <a:avLst>
            <a:gd name="adj1" fmla="val 32840"/>
            <a:gd name="adj2" fmla="val 25000"/>
            <a:gd name="adj3" fmla="val 35780"/>
          </a:avLst>
        </a:prstGeom>
        <a:solidFill>
          <a:sysClr val="windowText" lastClr="000000">
            <a:tint val="40000"/>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pt>
    <dgm:pt modelId="{FF387952-4A82-42C3-8D82-94FFE964B11B}" type="pres">
      <dgm:prSet presAssocID="{1B891B90-031A-4438-9942-5789305B9227}" presName="ParentText" presStyleLbl="node1" presStyleIdx="2" presStyleCnt="4" custScaleX="283086" custScaleY="79839" custLinFactNeighborX="71503" custLinFactNeighborY="11848">
        <dgm:presLayoutVars>
          <dgm:chMax val="1"/>
          <dgm:chPref val="1"/>
          <dgm:bulletEnabled val="1"/>
        </dgm:presLayoutVars>
      </dgm:prSet>
      <dgm:spPr/>
      <dgm:t>
        <a:bodyPr/>
        <a:lstStyle/>
        <a:p>
          <a:endParaRPr lang="uk-UA"/>
        </a:p>
      </dgm:t>
    </dgm:pt>
    <dgm:pt modelId="{B6F74619-E39D-4C25-AF6A-2ECD1B8E1346}" type="pres">
      <dgm:prSet presAssocID="{1B891B90-031A-4438-9942-5789305B9227}" presName="ChildText" presStyleLbl="revTx" presStyleIdx="2" presStyleCnt="3">
        <dgm:presLayoutVars>
          <dgm:chMax val="0"/>
          <dgm:chPref val="0"/>
          <dgm:bulletEnabled val="1"/>
        </dgm:presLayoutVars>
      </dgm:prSet>
      <dgm:spPr>
        <a:xfrm>
          <a:off x="7581757" y="2410138"/>
          <a:ext cx="1057714" cy="822758"/>
        </a:xfrm>
        <a:prstGeom prst="rect">
          <a:avLst/>
        </a:prstGeom>
        <a:noFill/>
        <a:ln>
          <a:noFill/>
        </a:ln>
        <a:effectLst/>
      </dgm:spPr>
    </dgm:pt>
    <dgm:pt modelId="{70BF063B-FFFA-4852-A07B-7E87F2D88D5C}" type="pres">
      <dgm:prSet presAssocID="{573ECCF6-9BEE-43A3-A535-2466F1BD6A50}" presName="sibTrans" presStyleCnt="0"/>
      <dgm:spPr/>
    </dgm:pt>
    <dgm:pt modelId="{16AB766F-BDCB-4405-B2E8-81A2AC568D65}" type="pres">
      <dgm:prSet presAssocID="{93CA17F1-6E68-4501-8816-B1627CE7B722}" presName="composite" presStyleCnt="0"/>
      <dgm:spPr/>
    </dgm:pt>
    <dgm:pt modelId="{A728111F-D9F2-4D83-819C-F7FE6A3414FE}" type="pres">
      <dgm:prSet presAssocID="{93CA17F1-6E68-4501-8816-B1627CE7B722}" presName="ParentText" presStyleLbl="node1" presStyleIdx="3" presStyleCnt="4" custScaleX="280768" custScaleY="85130" custLinFactNeighborX="37660">
        <dgm:presLayoutVars>
          <dgm:chMax val="1"/>
          <dgm:chPref val="1"/>
          <dgm:bulletEnabled val="1"/>
        </dgm:presLayoutVars>
      </dgm:prSet>
      <dgm:spPr/>
      <dgm:t>
        <a:bodyPr/>
        <a:lstStyle/>
        <a:p>
          <a:endParaRPr lang="uk-UA"/>
        </a:p>
      </dgm:t>
    </dgm:pt>
  </dgm:ptLst>
  <dgm:cxnLst>
    <dgm:cxn modelId="{9681F13A-2A71-4EB7-9E44-9BE78D50D41C}" type="presOf" srcId="{1AC4D8F1-2D33-42B6-BB07-B33759B3032E}" destId="{9A7E0A04-DD27-4828-A913-171010817933}" srcOrd="0" destOrd="0" presId="urn:microsoft.com/office/officeart/2005/8/layout/StepDownProcess"/>
    <dgm:cxn modelId="{B6573697-A1B7-4B2A-9BC6-51BECA4A1CB8}" type="presOf" srcId="{2D95EAB2-B3CE-481A-B1A2-1C4106A316C7}" destId="{C2BAA4EF-40CB-4DF5-8F56-0CAD4745D7CD}" srcOrd="0" destOrd="0" presId="urn:microsoft.com/office/officeart/2005/8/layout/StepDownProcess"/>
    <dgm:cxn modelId="{14AA60F5-7D57-45C9-BFFC-074D8D835B17}" srcId="{C7BCB2B2-DAB2-45D1-A220-28DC90C9B3F3}" destId="{1AC4D8F1-2D33-42B6-BB07-B33759B3032E}" srcOrd="1" destOrd="0" parTransId="{F23E881A-CE53-470D-9F42-2B9F20F82DF1}" sibTransId="{73321A29-1327-4CD3-95B8-CB5CD28F88EC}"/>
    <dgm:cxn modelId="{F6D7BE8B-CF6D-4E38-A6C7-4378B3545A66}" srcId="{C7BCB2B2-DAB2-45D1-A220-28DC90C9B3F3}" destId="{93CA17F1-6E68-4501-8816-B1627CE7B722}" srcOrd="3" destOrd="0" parTransId="{3E28D5DB-7F12-4AF8-BAD4-01D2D1A2DDD2}" sibTransId="{6611E003-82AE-4044-AF80-060A643F1270}"/>
    <dgm:cxn modelId="{AFBBBD4D-4EA8-4FB6-926B-E1FCEDE918C8}" srcId="{C7BCB2B2-DAB2-45D1-A220-28DC90C9B3F3}" destId="{2D95EAB2-B3CE-481A-B1A2-1C4106A316C7}" srcOrd="0" destOrd="0" parTransId="{7D98994E-6D14-496E-A26B-8C3A73EB762B}" sibTransId="{4E0DC2E7-83A8-4C43-A5FB-624810F5CD5D}"/>
    <dgm:cxn modelId="{661F651E-5395-44EE-9AFB-DC8596CA8BF5}" type="presOf" srcId="{1B891B90-031A-4438-9942-5789305B9227}" destId="{FF387952-4A82-42C3-8D82-94FFE964B11B}" srcOrd="0" destOrd="0" presId="urn:microsoft.com/office/officeart/2005/8/layout/StepDownProcess"/>
    <dgm:cxn modelId="{C46D9080-76FA-45FE-A336-F6DC61870136}" srcId="{C7BCB2B2-DAB2-45D1-A220-28DC90C9B3F3}" destId="{1B891B90-031A-4438-9942-5789305B9227}" srcOrd="2" destOrd="0" parTransId="{63EDA2E5-01C4-47A3-A727-E8D9C41497DB}" sibTransId="{573ECCF6-9BEE-43A3-A535-2466F1BD6A50}"/>
    <dgm:cxn modelId="{1F44EF42-7170-4382-BE5D-650F03021209}" type="presOf" srcId="{93CA17F1-6E68-4501-8816-B1627CE7B722}" destId="{A728111F-D9F2-4D83-819C-F7FE6A3414FE}" srcOrd="0" destOrd="0" presId="urn:microsoft.com/office/officeart/2005/8/layout/StepDownProcess"/>
    <dgm:cxn modelId="{F030E5CF-7E6E-434A-AC0A-6B6090241F52}" type="presOf" srcId="{C7BCB2B2-DAB2-45D1-A220-28DC90C9B3F3}" destId="{B8C2ED92-AC54-433C-B0C8-3C32FEA44DAA}" srcOrd="0" destOrd="0" presId="urn:microsoft.com/office/officeart/2005/8/layout/StepDownProcess"/>
    <dgm:cxn modelId="{A47D7713-BF05-445D-A006-206234D0557A}" type="presParOf" srcId="{B8C2ED92-AC54-433C-B0C8-3C32FEA44DAA}" destId="{4AE6836C-733D-4A95-B14E-947A5ABFE053}" srcOrd="0" destOrd="0" presId="urn:microsoft.com/office/officeart/2005/8/layout/StepDownProcess"/>
    <dgm:cxn modelId="{F464FF38-EFD4-4D46-AEEA-A1B203D144EE}" type="presParOf" srcId="{4AE6836C-733D-4A95-B14E-947A5ABFE053}" destId="{5B6F38E4-FD10-45A0-ABD1-BE5BDF629D9D}" srcOrd="0" destOrd="0" presId="urn:microsoft.com/office/officeart/2005/8/layout/StepDownProcess"/>
    <dgm:cxn modelId="{A114D01A-A763-441B-85DB-AA7E191CBEC7}" type="presParOf" srcId="{4AE6836C-733D-4A95-B14E-947A5ABFE053}" destId="{C2BAA4EF-40CB-4DF5-8F56-0CAD4745D7CD}" srcOrd="1" destOrd="0" presId="urn:microsoft.com/office/officeart/2005/8/layout/StepDownProcess"/>
    <dgm:cxn modelId="{954B8930-45E1-40FE-801F-57C997BD4512}" type="presParOf" srcId="{4AE6836C-733D-4A95-B14E-947A5ABFE053}" destId="{5DE77F68-22D8-4BE8-8662-26EA9E929305}" srcOrd="2" destOrd="0" presId="urn:microsoft.com/office/officeart/2005/8/layout/StepDownProcess"/>
    <dgm:cxn modelId="{008AF460-F97A-4653-A5BE-5329258255DB}" type="presParOf" srcId="{B8C2ED92-AC54-433C-B0C8-3C32FEA44DAA}" destId="{E9F73170-41EF-412E-BFE2-628FC80AF34E}" srcOrd="1" destOrd="0" presId="urn:microsoft.com/office/officeart/2005/8/layout/StepDownProcess"/>
    <dgm:cxn modelId="{4C993065-9205-45E3-B673-6B61267FAB49}" type="presParOf" srcId="{B8C2ED92-AC54-433C-B0C8-3C32FEA44DAA}" destId="{012F2F37-8B08-4FBD-8C66-8E805EE2AA42}" srcOrd="2" destOrd="0" presId="urn:microsoft.com/office/officeart/2005/8/layout/StepDownProcess"/>
    <dgm:cxn modelId="{DBBC8570-BA05-4B93-ABF4-6CF27C8548DD}" type="presParOf" srcId="{012F2F37-8B08-4FBD-8C66-8E805EE2AA42}" destId="{9039A33D-B4C5-4E9C-9B52-FBC6E771452E}" srcOrd="0" destOrd="0" presId="urn:microsoft.com/office/officeart/2005/8/layout/StepDownProcess"/>
    <dgm:cxn modelId="{C81E540B-777A-48EC-B3D3-6345F20BA5BC}" type="presParOf" srcId="{012F2F37-8B08-4FBD-8C66-8E805EE2AA42}" destId="{9A7E0A04-DD27-4828-A913-171010817933}" srcOrd="1" destOrd="0" presId="urn:microsoft.com/office/officeart/2005/8/layout/StepDownProcess"/>
    <dgm:cxn modelId="{8A3AB7B0-BB49-492B-B2E7-843CF2B63E4E}" type="presParOf" srcId="{012F2F37-8B08-4FBD-8C66-8E805EE2AA42}" destId="{D115CAB8-4518-41BC-9191-692F28F1A7EE}" srcOrd="2" destOrd="0" presId="urn:microsoft.com/office/officeart/2005/8/layout/StepDownProcess"/>
    <dgm:cxn modelId="{166E0E11-C993-4BDC-A815-070F52006983}" type="presParOf" srcId="{B8C2ED92-AC54-433C-B0C8-3C32FEA44DAA}" destId="{1B528FB2-45D3-40E4-98BD-9F3D44DAE572}" srcOrd="3" destOrd="0" presId="urn:microsoft.com/office/officeart/2005/8/layout/StepDownProcess"/>
    <dgm:cxn modelId="{6EF39A06-69C6-4F51-B328-D89A853F4654}" type="presParOf" srcId="{B8C2ED92-AC54-433C-B0C8-3C32FEA44DAA}" destId="{5942FA0A-73BF-4EBA-B6D3-9870B71A2251}" srcOrd="4" destOrd="0" presId="urn:microsoft.com/office/officeart/2005/8/layout/StepDownProcess"/>
    <dgm:cxn modelId="{57723D9B-1E8A-4878-8752-F37CF6C88DBB}" type="presParOf" srcId="{5942FA0A-73BF-4EBA-B6D3-9870B71A2251}" destId="{B3E81D80-550A-4D04-AEB6-01AB906C272E}" srcOrd="0" destOrd="0" presId="urn:microsoft.com/office/officeart/2005/8/layout/StepDownProcess"/>
    <dgm:cxn modelId="{11C80D91-66B8-4A48-8D44-B9BDDB5454ED}" type="presParOf" srcId="{5942FA0A-73BF-4EBA-B6D3-9870B71A2251}" destId="{FF387952-4A82-42C3-8D82-94FFE964B11B}" srcOrd="1" destOrd="0" presId="urn:microsoft.com/office/officeart/2005/8/layout/StepDownProcess"/>
    <dgm:cxn modelId="{4452F617-F4AA-4438-A58D-42D0A1F91773}" type="presParOf" srcId="{5942FA0A-73BF-4EBA-B6D3-9870B71A2251}" destId="{B6F74619-E39D-4C25-AF6A-2ECD1B8E1346}" srcOrd="2" destOrd="0" presId="urn:microsoft.com/office/officeart/2005/8/layout/StepDownProcess"/>
    <dgm:cxn modelId="{87F4B487-E837-41E4-ACD4-80B127AFBB3E}" type="presParOf" srcId="{B8C2ED92-AC54-433C-B0C8-3C32FEA44DAA}" destId="{70BF063B-FFFA-4852-A07B-7E87F2D88D5C}" srcOrd="5" destOrd="0" presId="urn:microsoft.com/office/officeart/2005/8/layout/StepDownProcess"/>
    <dgm:cxn modelId="{D9B0EC9A-0BA7-463F-9973-7E92ADC8A6E1}" type="presParOf" srcId="{B8C2ED92-AC54-433C-B0C8-3C32FEA44DAA}" destId="{16AB766F-BDCB-4405-B2E8-81A2AC568D65}" srcOrd="6" destOrd="0" presId="urn:microsoft.com/office/officeart/2005/8/layout/StepDownProcess"/>
    <dgm:cxn modelId="{E7DF8E87-A562-4D45-A2FE-9F0E78E6F2F9}" type="presParOf" srcId="{16AB766F-BDCB-4405-B2E8-81A2AC568D65}" destId="{A728111F-D9F2-4D83-819C-F7FE6A3414FE}" srcOrd="0"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F38E4-FD10-45A0-ABD1-BE5BDF629D9D}">
      <dsp:nvSpPr>
        <dsp:cNvPr id="0" name=""/>
        <dsp:cNvSpPr/>
      </dsp:nvSpPr>
      <dsp:spPr>
        <a:xfrm rot="5400000">
          <a:off x="3340840" y="1054421"/>
          <a:ext cx="967269" cy="1101201"/>
        </a:xfrm>
        <a:prstGeom prst="bentUpArrow">
          <a:avLst>
            <a:gd name="adj1" fmla="val 32840"/>
            <a:gd name="adj2" fmla="val 25000"/>
            <a:gd name="adj3" fmla="val 35780"/>
          </a:avLst>
        </a:prstGeom>
        <a:solidFill>
          <a:sysClr val="windowText" lastClr="000000">
            <a:tint val="40000"/>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2BAA4EF-40CB-4DF5-8F56-0CAD4745D7CD}">
      <dsp:nvSpPr>
        <dsp:cNvPr id="0" name=""/>
        <dsp:cNvSpPr/>
      </dsp:nvSpPr>
      <dsp:spPr>
        <a:xfrm>
          <a:off x="2792152" y="463535"/>
          <a:ext cx="3885950" cy="888698"/>
        </a:xfrm>
        <a:prstGeom prst="roundRect">
          <a:avLst>
            <a:gd name="adj" fmla="val 16670"/>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buNone/>
          </a:pPr>
          <a:r>
            <a:rPr lang="uk-UA" altLang="fr-FR" sz="2100" kern="1200" dirty="0">
              <a:solidFill>
                <a:sysClr val="windowText" lastClr="000000">
                  <a:hueOff val="0"/>
                  <a:satOff val="0"/>
                  <a:lumOff val="0"/>
                  <a:alphaOff val="0"/>
                </a:sysClr>
              </a:solidFill>
              <a:latin typeface="Calibri" panose="020F0502020204030204"/>
              <a:ea typeface="+mn-ea"/>
              <a:cs typeface="+mn-cs"/>
            </a:rPr>
            <a:t>Створити свою шкалу цінностей</a:t>
          </a:r>
          <a:endParaRPr lang="ru-RU" sz="2100" kern="1200" dirty="0">
            <a:solidFill>
              <a:sysClr val="windowText" lastClr="000000">
                <a:hueOff val="0"/>
                <a:satOff val="0"/>
                <a:lumOff val="0"/>
                <a:alphaOff val="0"/>
              </a:sysClr>
            </a:solidFill>
            <a:latin typeface="Calibri" panose="020F0502020204030204"/>
            <a:ea typeface="+mn-ea"/>
            <a:cs typeface="+mn-cs"/>
          </a:endParaRPr>
        </a:p>
      </dsp:txBody>
      <dsp:txXfrm>
        <a:off x="2835542" y="506925"/>
        <a:ext cx="3799170" cy="801918"/>
      </dsp:txXfrm>
    </dsp:sp>
    <dsp:sp modelId="{5DE77F68-22D8-4BE8-8662-26EA9E929305}">
      <dsp:nvSpPr>
        <dsp:cNvPr id="0" name=""/>
        <dsp:cNvSpPr/>
      </dsp:nvSpPr>
      <dsp:spPr>
        <a:xfrm>
          <a:off x="3637351" y="21514"/>
          <a:ext cx="1184278" cy="921208"/>
        </a:xfrm>
        <a:prstGeom prst="rect">
          <a:avLst/>
        </a:prstGeom>
        <a:noFill/>
        <a:ln>
          <a:noFill/>
        </a:ln>
        <a:effectLst/>
      </dsp:spPr>
      <dsp:style>
        <a:lnRef idx="0">
          <a:scrgbClr r="0" g="0" b="0"/>
        </a:lnRef>
        <a:fillRef idx="0">
          <a:scrgbClr r="0" g="0" b="0"/>
        </a:fillRef>
        <a:effectRef idx="0">
          <a:scrgbClr r="0" g="0" b="0"/>
        </a:effectRef>
        <a:fontRef idx="minor"/>
      </dsp:style>
    </dsp:sp>
    <dsp:sp modelId="{9039A33D-B4C5-4E9C-9B52-FBC6E771452E}">
      <dsp:nvSpPr>
        <dsp:cNvPr id="0" name=""/>
        <dsp:cNvSpPr/>
      </dsp:nvSpPr>
      <dsp:spPr>
        <a:xfrm rot="5400000">
          <a:off x="4826072" y="2295472"/>
          <a:ext cx="967269" cy="1101201"/>
        </a:xfrm>
        <a:prstGeom prst="bentUpArrow">
          <a:avLst>
            <a:gd name="adj1" fmla="val 32840"/>
            <a:gd name="adj2" fmla="val 25000"/>
            <a:gd name="adj3" fmla="val 35780"/>
          </a:avLst>
        </a:prstGeom>
        <a:solidFill>
          <a:sysClr val="windowText" lastClr="000000">
            <a:tint val="40000"/>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A7E0A04-DD27-4828-A913-171010817933}">
      <dsp:nvSpPr>
        <dsp:cNvPr id="0" name=""/>
        <dsp:cNvSpPr/>
      </dsp:nvSpPr>
      <dsp:spPr>
        <a:xfrm>
          <a:off x="4406076" y="1533634"/>
          <a:ext cx="4705479" cy="838844"/>
        </a:xfrm>
        <a:prstGeom prst="roundRect">
          <a:avLst>
            <a:gd name="adj" fmla="val 16670"/>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buNone/>
          </a:pPr>
          <a:r>
            <a:rPr lang="uk-UA" altLang="fr-FR" sz="2100" kern="1200" dirty="0">
              <a:solidFill>
                <a:sysClr val="windowText" lastClr="000000">
                  <a:hueOff val="0"/>
                  <a:satOff val="0"/>
                  <a:lumOff val="0"/>
                  <a:alphaOff val="0"/>
                </a:sysClr>
              </a:solidFill>
              <a:latin typeface="Arial" panose="020B0604020202020204" pitchFamily="34" charset="0"/>
              <a:ea typeface="+mn-ea"/>
              <a:cs typeface="+mn-cs"/>
            </a:rPr>
            <a:t>Проводити переговори з підрозділами</a:t>
          </a:r>
          <a:endParaRPr lang="ru-RU" sz="2100" kern="1200" dirty="0">
            <a:solidFill>
              <a:sysClr val="windowText" lastClr="000000">
                <a:hueOff val="0"/>
                <a:satOff val="0"/>
                <a:lumOff val="0"/>
                <a:alphaOff val="0"/>
              </a:sysClr>
            </a:solidFill>
            <a:latin typeface="Calibri" panose="020F0502020204030204"/>
            <a:ea typeface="+mn-ea"/>
            <a:cs typeface="+mn-cs"/>
          </a:endParaRPr>
        </a:p>
      </dsp:txBody>
      <dsp:txXfrm>
        <a:off x="4447032" y="1574590"/>
        <a:ext cx="4623567" cy="756932"/>
      </dsp:txXfrm>
    </dsp:sp>
    <dsp:sp modelId="{D115CAB8-4518-41BC-9191-692F28F1A7EE}">
      <dsp:nvSpPr>
        <dsp:cNvPr id="0" name=""/>
        <dsp:cNvSpPr/>
      </dsp:nvSpPr>
      <dsp:spPr>
        <a:xfrm>
          <a:off x="5938993" y="1193144"/>
          <a:ext cx="1184278" cy="921208"/>
        </a:xfrm>
        <a:prstGeom prst="rect">
          <a:avLst/>
        </a:prstGeom>
        <a:noFill/>
        <a:ln>
          <a:noFill/>
        </a:ln>
        <a:effectLst/>
      </dsp:spPr>
      <dsp:style>
        <a:lnRef idx="0">
          <a:scrgbClr r="0" g="0" b="0"/>
        </a:lnRef>
        <a:fillRef idx="0">
          <a:scrgbClr r="0" g="0" b="0"/>
        </a:fillRef>
        <a:effectRef idx="0">
          <a:scrgbClr r="0" g="0" b="0"/>
        </a:effectRef>
        <a:fontRef idx="minor"/>
      </dsp:style>
    </dsp:sp>
    <dsp:sp modelId="{B3E81D80-550A-4D04-AEB6-01AB906C272E}">
      <dsp:nvSpPr>
        <dsp:cNvPr id="0" name=""/>
        <dsp:cNvSpPr/>
      </dsp:nvSpPr>
      <dsp:spPr>
        <a:xfrm rot="5400000">
          <a:off x="6258771" y="3429681"/>
          <a:ext cx="911989" cy="897975"/>
        </a:xfrm>
        <a:prstGeom prst="bentUpArrow">
          <a:avLst>
            <a:gd name="adj1" fmla="val 32840"/>
            <a:gd name="adj2" fmla="val 25000"/>
            <a:gd name="adj3" fmla="val 35780"/>
          </a:avLst>
        </a:prstGeom>
        <a:solidFill>
          <a:sysClr val="windowText" lastClr="000000">
            <a:tint val="40000"/>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F387952-4A82-42C3-8D82-94FFE964B11B}">
      <dsp:nvSpPr>
        <dsp:cNvPr id="0" name=""/>
        <dsp:cNvSpPr/>
      </dsp:nvSpPr>
      <dsp:spPr>
        <a:xfrm>
          <a:off x="5828266" y="2506005"/>
          <a:ext cx="4609523" cy="909977"/>
        </a:xfrm>
        <a:prstGeom prst="roundRect">
          <a:avLst>
            <a:gd name="adj" fmla="val 16670"/>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buNone/>
          </a:pPr>
          <a:r>
            <a:rPr lang="uk-UA" altLang="fr-FR" sz="2100" kern="1200" dirty="0">
              <a:solidFill>
                <a:sysClr val="windowText" lastClr="000000">
                  <a:hueOff val="0"/>
                  <a:satOff val="0"/>
                  <a:lumOff val="0"/>
                  <a:alphaOff val="0"/>
                </a:sysClr>
              </a:solidFill>
              <a:latin typeface="Arial" panose="020B0604020202020204" pitchFamily="34" charset="0"/>
              <a:ea typeface="+mn-ea"/>
              <a:cs typeface="+mn-cs"/>
            </a:rPr>
            <a:t>Проводити переговори з постачальниками</a:t>
          </a:r>
        </a:p>
      </dsp:txBody>
      <dsp:txXfrm>
        <a:off x="5872695" y="2550434"/>
        <a:ext cx="4520665" cy="821119"/>
      </dsp:txXfrm>
    </dsp:sp>
    <dsp:sp modelId="{B6F74619-E39D-4C25-AF6A-2ECD1B8E1346}">
      <dsp:nvSpPr>
        <dsp:cNvPr id="0" name=""/>
        <dsp:cNvSpPr/>
      </dsp:nvSpPr>
      <dsp:spPr>
        <a:xfrm>
          <a:off x="7782892" y="2364774"/>
          <a:ext cx="1184278" cy="921208"/>
        </a:xfrm>
        <a:prstGeom prst="rect">
          <a:avLst/>
        </a:prstGeom>
        <a:noFill/>
        <a:ln>
          <a:noFill/>
        </a:ln>
        <a:effectLst/>
      </dsp:spPr>
      <dsp:style>
        <a:lnRef idx="0">
          <a:scrgbClr r="0" g="0" b="0"/>
        </a:lnRef>
        <a:fillRef idx="0">
          <a:scrgbClr r="0" g="0" b="0"/>
        </a:fillRef>
        <a:effectRef idx="0">
          <a:scrgbClr r="0" g="0" b="0"/>
        </a:effectRef>
        <a:fontRef idx="minor"/>
      </dsp:style>
    </dsp:sp>
    <dsp:sp modelId="{A728111F-D9F2-4D83-819C-F7FE6A3414FE}">
      <dsp:nvSpPr>
        <dsp:cNvPr id="0" name=""/>
        <dsp:cNvSpPr/>
      </dsp:nvSpPr>
      <dsp:spPr>
        <a:xfrm>
          <a:off x="7169073" y="3508765"/>
          <a:ext cx="4571778" cy="970282"/>
        </a:xfrm>
        <a:prstGeom prst="roundRect">
          <a:avLst>
            <a:gd name="adj" fmla="val 16670"/>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buNone/>
          </a:pPr>
          <a:r>
            <a:rPr lang="uk-UA" altLang="fr-FR" sz="2100" kern="1200" dirty="0">
              <a:solidFill>
                <a:sysClr val="windowText" lastClr="000000">
                  <a:hueOff val="0"/>
                  <a:satOff val="0"/>
                  <a:lumOff val="0"/>
                  <a:alphaOff val="0"/>
                </a:sysClr>
              </a:solidFill>
              <a:latin typeface="Arial" panose="020B0604020202020204" pitchFamily="34" charset="0"/>
              <a:ea typeface="+mn-ea"/>
              <a:cs typeface="+mn-cs"/>
            </a:rPr>
            <a:t>Створити рівновагу між підрозділами, рівнями і затратами</a:t>
          </a:r>
          <a:endParaRPr lang="ru-RU" sz="2100" kern="1200" dirty="0">
            <a:solidFill>
              <a:sysClr val="windowText" lastClr="000000">
                <a:hueOff val="0"/>
                <a:satOff val="0"/>
                <a:lumOff val="0"/>
                <a:alphaOff val="0"/>
              </a:sysClr>
            </a:solidFill>
            <a:latin typeface="Calibri" panose="020F0502020204030204"/>
            <a:ea typeface="+mn-ea"/>
            <a:cs typeface="+mn-cs"/>
          </a:endParaRPr>
        </a:p>
      </dsp:txBody>
      <dsp:txXfrm>
        <a:off x="7216447" y="3556139"/>
        <a:ext cx="4477030" cy="87553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76196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1097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50161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1283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12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9351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6212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7835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244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551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2</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6369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9160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2904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77722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47625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8845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8419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114</a:t>
            </a:fld>
            <a:endParaRPr>
              <a:solidFill>
                <a:srgbClr val="000000"/>
              </a:solidFill>
            </a:endParaRPr>
          </a:p>
        </p:txBody>
      </p:sp>
    </p:spTree>
    <p:extLst>
      <p:ext uri="{BB962C8B-B14F-4D97-AF65-F5344CB8AC3E}">
        <p14:creationId xmlns:p14="http://schemas.microsoft.com/office/powerpoint/2010/main" val="3600125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115</a:t>
            </a:fld>
            <a:endParaRPr>
              <a:solidFill>
                <a:srgbClr val="000000"/>
              </a:solidFill>
            </a:endParaRPr>
          </a:p>
        </p:txBody>
      </p:sp>
    </p:spTree>
    <p:extLst>
      <p:ext uri="{BB962C8B-B14F-4D97-AF65-F5344CB8AC3E}">
        <p14:creationId xmlns:p14="http://schemas.microsoft.com/office/powerpoint/2010/main" val="4092600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116</a:t>
            </a:fld>
            <a:endParaRPr>
              <a:solidFill>
                <a:srgbClr val="000000"/>
              </a:solidFill>
            </a:endParaRPr>
          </a:p>
        </p:txBody>
      </p:sp>
    </p:spTree>
    <p:extLst>
      <p:ext uri="{BB962C8B-B14F-4D97-AF65-F5344CB8AC3E}">
        <p14:creationId xmlns:p14="http://schemas.microsoft.com/office/powerpoint/2010/main" val="4020343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3</a:t>
            </a:fld>
            <a:endParaRPr>
              <a:solidFill>
                <a:srgbClr val="000000"/>
              </a:solidFill>
            </a:endParaRPr>
          </a:p>
        </p:txBody>
      </p:sp>
    </p:spTree>
    <p:extLst>
      <p:ext uri="{BB962C8B-B14F-4D97-AF65-F5344CB8AC3E}">
        <p14:creationId xmlns:p14="http://schemas.microsoft.com/office/powerpoint/2010/main" val="3005842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117</a:t>
            </a:fld>
            <a:endParaRPr>
              <a:solidFill>
                <a:srgbClr val="000000"/>
              </a:solidFill>
            </a:endParaRPr>
          </a:p>
        </p:txBody>
      </p:sp>
    </p:spTree>
    <p:extLst>
      <p:ext uri="{BB962C8B-B14F-4D97-AF65-F5344CB8AC3E}">
        <p14:creationId xmlns:p14="http://schemas.microsoft.com/office/powerpoint/2010/main" val="60951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118</a:t>
            </a:fld>
            <a:endParaRPr>
              <a:solidFill>
                <a:srgbClr val="000000"/>
              </a:solidFill>
            </a:endParaRPr>
          </a:p>
        </p:txBody>
      </p:sp>
    </p:spTree>
    <p:extLst>
      <p:ext uri="{BB962C8B-B14F-4D97-AF65-F5344CB8AC3E}">
        <p14:creationId xmlns:p14="http://schemas.microsoft.com/office/powerpoint/2010/main" val="1913743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119</a:t>
            </a:fld>
            <a:endParaRPr>
              <a:solidFill>
                <a:srgbClr val="000000"/>
              </a:solidFill>
            </a:endParaRPr>
          </a:p>
        </p:txBody>
      </p:sp>
    </p:spTree>
    <p:extLst>
      <p:ext uri="{BB962C8B-B14F-4D97-AF65-F5344CB8AC3E}">
        <p14:creationId xmlns:p14="http://schemas.microsoft.com/office/powerpoint/2010/main" val="2732321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120</a:t>
            </a:fld>
            <a:endParaRPr>
              <a:solidFill>
                <a:srgbClr val="000000"/>
              </a:solidFill>
            </a:endParaRPr>
          </a:p>
        </p:txBody>
      </p:sp>
    </p:spTree>
    <p:extLst>
      <p:ext uri="{BB962C8B-B14F-4D97-AF65-F5344CB8AC3E}">
        <p14:creationId xmlns:p14="http://schemas.microsoft.com/office/powerpoint/2010/main" val="682284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121</a:t>
            </a:fld>
            <a:endParaRPr>
              <a:solidFill>
                <a:srgbClr val="000000"/>
              </a:solidFill>
            </a:endParaRPr>
          </a:p>
        </p:txBody>
      </p:sp>
    </p:spTree>
    <p:extLst>
      <p:ext uri="{BB962C8B-B14F-4D97-AF65-F5344CB8AC3E}">
        <p14:creationId xmlns:p14="http://schemas.microsoft.com/office/powerpoint/2010/main" val="510644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122</a:t>
            </a:fld>
            <a:endParaRPr>
              <a:solidFill>
                <a:srgbClr val="000000"/>
              </a:solidFill>
            </a:endParaRPr>
          </a:p>
        </p:txBody>
      </p:sp>
    </p:spTree>
    <p:extLst>
      <p:ext uri="{BB962C8B-B14F-4D97-AF65-F5344CB8AC3E}">
        <p14:creationId xmlns:p14="http://schemas.microsoft.com/office/powerpoint/2010/main" val="1857071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123</a:t>
            </a:fld>
            <a:endParaRPr>
              <a:solidFill>
                <a:srgbClr val="000000"/>
              </a:solidFill>
            </a:endParaRPr>
          </a:p>
        </p:txBody>
      </p:sp>
    </p:spTree>
    <p:extLst>
      <p:ext uri="{BB962C8B-B14F-4D97-AF65-F5344CB8AC3E}">
        <p14:creationId xmlns:p14="http://schemas.microsoft.com/office/powerpoint/2010/main" val="1869618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124</a:t>
            </a:fld>
            <a:endParaRPr>
              <a:solidFill>
                <a:srgbClr val="000000"/>
              </a:solidFill>
            </a:endParaRPr>
          </a:p>
        </p:txBody>
      </p:sp>
    </p:spTree>
    <p:extLst>
      <p:ext uri="{BB962C8B-B14F-4D97-AF65-F5344CB8AC3E}">
        <p14:creationId xmlns:p14="http://schemas.microsoft.com/office/powerpoint/2010/main" val="1112827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125</a:t>
            </a:fld>
            <a:endParaRPr>
              <a:solidFill>
                <a:srgbClr val="000000"/>
              </a:solidFill>
            </a:endParaRPr>
          </a:p>
        </p:txBody>
      </p:sp>
    </p:spTree>
    <p:extLst>
      <p:ext uri="{BB962C8B-B14F-4D97-AF65-F5344CB8AC3E}">
        <p14:creationId xmlns:p14="http://schemas.microsoft.com/office/powerpoint/2010/main" val="1870085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126</a:t>
            </a:fld>
            <a:endParaRPr>
              <a:solidFill>
                <a:srgbClr val="000000"/>
              </a:solidFill>
            </a:endParaRPr>
          </a:p>
        </p:txBody>
      </p:sp>
    </p:spTree>
    <p:extLst>
      <p:ext uri="{BB962C8B-B14F-4D97-AF65-F5344CB8AC3E}">
        <p14:creationId xmlns:p14="http://schemas.microsoft.com/office/powerpoint/2010/main" val="1555028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58503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127</a:t>
            </a:fld>
            <a:endParaRPr>
              <a:solidFill>
                <a:srgbClr val="000000"/>
              </a:solidFill>
            </a:endParaRPr>
          </a:p>
        </p:txBody>
      </p:sp>
    </p:spTree>
    <p:extLst>
      <p:ext uri="{BB962C8B-B14F-4D97-AF65-F5344CB8AC3E}">
        <p14:creationId xmlns:p14="http://schemas.microsoft.com/office/powerpoint/2010/main" val="177882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128</a:t>
            </a:fld>
            <a:endParaRPr>
              <a:solidFill>
                <a:srgbClr val="000000"/>
              </a:solidFill>
            </a:endParaRPr>
          </a:p>
        </p:txBody>
      </p:sp>
    </p:spTree>
    <p:extLst>
      <p:ext uri="{BB962C8B-B14F-4D97-AF65-F5344CB8AC3E}">
        <p14:creationId xmlns:p14="http://schemas.microsoft.com/office/powerpoint/2010/main" val="1908643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129</a:t>
            </a:fld>
            <a:endParaRPr>
              <a:solidFill>
                <a:srgbClr val="000000"/>
              </a:solidFill>
            </a:endParaRPr>
          </a:p>
        </p:txBody>
      </p:sp>
    </p:spTree>
    <p:extLst>
      <p:ext uri="{BB962C8B-B14F-4D97-AF65-F5344CB8AC3E}">
        <p14:creationId xmlns:p14="http://schemas.microsoft.com/office/powerpoint/2010/main" val="3096866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130</a:t>
            </a:fld>
            <a:endParaRPr>
              <a:solidFill>
                <a:srgbClr val="000000"/>
              </a:solidFill>
            </a:endParaRPr>
          </a:p>
        </p:txBody>
      </p:sp>
    </p:spTree>
    <p:extLst>
      <p:ext uri="{BB962C8B-B14F-4D97-AF65-F5344CB8AC3E}">
        <p14:creationId xmlns:p14="http://schemas.microsoft.com/office/powerpoint/2010/main" val="1087234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131</a:t>
            </a:fld>
            <a:endParaRPr>
              <a:solidFill>
                <a:srgbClr val="000000"/>
              </a:solidFill>
            </a:endParaRPr>
          </a:p>
        </p:txBody>
      </p:sp>
    </p:spTree>
    <p:extLst>
      <p:ext uri="{BB962C8B-B14F-4D97-AF65-F5344CB8AC3E}">
        <p14:creationId xmlns:p14="http://schemas.microsoft.com/office/powerpoint/2010/main" val="1169054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132</a:t>
            </a:fld>
            <a:endParaRPr>
              <a:solidFill>
                <a:srgbClr val="000000"/>
              </a:solidFill>
            </a:endParaRPr>
          </a:p>
        </p:txBody>
      </p:sp>
    </p:spTree>
    <p:extLst>
      <p:ext uri="{BB962C8B-B14F-4D97-AF65-F5344CB8AC3E}">
        <p14:creationId xmlns:p14="http://schemas.microsoft.com/office/powerpoint/2010/main" val="926742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133</a:t>
            </a:fld>
            <a:endParaRPr>
              <a:solidFill>
                <a:srgbClr val="000000"/>
              </a:solidFill>
            </a:endParaRPr>
          </a:p>
        </p:txBody>
      </p:sp>
    </p:spTree>
    <p:extLst>
      <p:ext uri="{BB962C8B-B14F-4D97-AF65-F5344CB8AC3E}">
        <p14:creationId xmlns:p14="http://schemas.microsoft.com/office/powerpoint/2010/main" val="1250221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134</a:t>
            </a:fld>
            <a:endParaRPr>
              <a:solidFill>
                <a:srgbClr val="000000"/>
              </a:solidFill>
            </a:endParaRPr>
          </a:p>
        </p:txBody>
      </p:sp>
    </p:spTree>
    <p:extLst>
      <p:ext uri="{BB962C8B-B14F-4D97-AF65-F5344CB8AC3E}">
        <p14:creationId xmlns:p14="http://schemas.microsoft.com/office/powerpoint/2010/main" val="2224666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135</a:t>
            </a:fld>
            <a:endParaRPr>
              <a:solidFill>
                <a:srgbClr val="000000"/>
              </a:solidFill>
            </a:endParaRPr>
          </a:p>
        </p:txBody>
      </p:sp>
    </p:spTree>
    <p:extLst>
      <p:ext uri="{BB962C8B-B14F-4D97-AF65-F5344CB8AC3E}">
        <p14:creationId xmlns:p14="http://schemas.microsoft.com/office/powerpoint/2010/main" val="2512920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136</a:t>
            </a:fld>
            <a:endParaRPr>
              <a:solidFill>
                <a:srgbClr val="000000"/>
              </a:solidFill>
            </a:endParaRPr>
          </a:p>
        </p:txBody>
      </p:sp>
    </p:spTree>
    <p:extLst>
      <p:ext uri="{BB962C8B-B14F-4D97-AF65-F5344CB8AC3E}">
        <p14:creationId xmlns:p14="http://schemas.microsoft.com/office/powerpoint/2010/main" val="1850043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245984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137</a:t>
            </a:fld>
            <a:endParaRPr>
              <a:solidFill>
                <a:srgbClr val="000000"/>
              </a:solidFill>
            </a:endParaRPr>
          </a:p>
        </p:txBody>
      </p:sp>
    </p:spTree>
    <p:extLst>
      <p:ext uri="{BB962C8B-B14F-4D97-AF65-F5344CB8AC3E}">
        <p14:creationId xmlns:p14="http://schemas.microsoft.com/office/powerpoint/2010/main" val="1999702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138</a:t>
            </a:fld>
            <a:endParaRPr>
              <a:solidFill>
                <a:srgbClr val="000000"/>
              </a:solidFill>
            </a:endParaRPr>
          </a:p>
        </p:txBody>
      </p:sp>
    </p:spTree>
    <p:extLst>
      <p:ext uri="{BB962C8B-B14F-4D97-AF65-F5344CB8AC3E}">
        <p14:creationId xmlns:p14="http://schemas.microsoft.com/office/powerpoint/2010/main" val="1779588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139</a:t>
            </a:fld>
            <a:endParaRPr>
              <a:solidFill>
                <a:srgbClr val="000000"/>
              </a:solidFill>
            </a:endParaRPr>
          </a:p>
        </p:txBody>
      </p:sp>
    </p:spTree>
    <p:extLst>
      <p:ext uri="{BB962C8B-B14F-4D97-AF65-F5344CB8AC3E}">
        <p14:creationId xmlns:p14="http://schemas.microsoft.com/office/powerpoint/2010/main" val="3543725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140</a:t>
            </a:fld>
            <a:endParaRPr>
              <a:solidFill>
                <a:srgbClr val="000000"/>
              </a:solidFill>
            </a:endParaRPr>
          </a:p>
        </p:txBody>
      </p:sp>
    </p:spTree>
    <p:extLst>
      <p:ext uri="{BB962C8B-B14F-4D97-AF65-F5344CB8AC3E}">
        <p14:creationId xmlns:p14="http://schemas.microsoft.com/office/powerpoint/2010/main" val="1949636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141</a:t>
            </a:fld>
            <a:endParaRPr>
              <a:solidFill>
                <a:srgbClr val="000000"/>
              </a:solidFill>
            </a:endParaRPr>
          </a:p>
        </p:txBody>
      </p:sp>
    </p:spTree>
    <p:extLst>
      <p:ext uri="{BB962C8B-B14F-4D97-AF65-F5344CB8AC3E}">
        <p14:creationId xmlns:p14="http://schemas.microsoft.com/office/powerpoint/2010/main" val="21344914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142</a:t>
            </a:fld>
            <a:endParaRPr>
              <a:solidFill>
                <a:srgbClr val="000000"/>
              </a:solidFill>
            </a:endParaRPr>
          </a:p>
        </p:txBody>
      </p:sp>
    </p:spTree>
    <p:extLst>
      <p:ext uri="{BB962C8B-B14F-4D97-AF65-F5344CB8AC3E}">
        <p14:creationId xmlns:p14="http://schemas.microsoft.com/office/powerpoint/2010/main" val="1477757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143</a:t>
            </a:fld>
            <a:endParaRPr>
              <a:solidFill>
                <a:srgbClr val="000000"/>
              </a:solidFill>
            </a:endParaRPr>
          </a:p>
        </p:txBody>
      </p:sp>
    </p:spTree>
    <p:extLst>
      <p:ext uri="{BB962C8B-B14F-4D97-AF65-F5344CB8AC3E}">
        <p14:creationId xmlns:p14="http://schemas.microsoft.com/office/powerpoint/2010/main" val="1521456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144</a:t>
            </a:fld>
            <a:endParaRPr>
              <a:solidFill>
                <a:srgbClr val="000000"/>
              </a:solidFill>
            </a:endParaRPr>
          </a:p>
        </p:txBody>
      </p:sp>
    </p:spTree>
    <p:extLst>
      <p:ext uri="{BB962C8B-B14F-4D97-AF65-F5344CB8AC3E}">
        <p14:creationId xmlns:p14="http://schemas.microsoft.com/office/powerpoint/2010/main" val="37760298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145</a:t>
            </a:fld>
            <a:endParaRPr>
              <a:solidFill>
                <a:srgbClr val="000000"/>
              </a:solidFill>
            </a:endParaRPr>
          </a:p>
        </p:txBody>
      </p:sp>
    </p:spTree>
    <p:extLst>
      <p:ext uri="{BB962C8B-B14F-4D97-AF65-F5344CB8AC3E}">
        <p14:creationId xmlns:p14="http://schemas.microsoft.com/office/powerpoint/2010/main" val="5530715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146</a:t>
            </a:fld>
            <a:endParaRPr>
              <a:solidFill>
                <a:srgbClr val="000000"/>
              </a:solidFill>
            </a:endParaRPr>
          </a:p>
        </p:txBody>
      </p:sp>
    </p:spTree>
    <p:extLst>
      <p:ext uri="{BB962C8B-B14F-4D97-AF65-F5344CB8AC3E}">
        <p14:creationId xmlns:p14="http://schemas.microsoft.com/office/powerpoint/2010/main" val="120996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86786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147</a:t>
            </a:fld>
            <a:endParaRPr>
              <a:solidFill>
                <a:srgbClr val="000000"/>
              </a:solidFill>
            </a:endParaRPr>
          </a:p>
        </p:txBody>
      </p:sp>
    </p:spTree>
    <p:extLst>
      <p:ext uri="{BB962C8B-B14F-4D97-AF65-F5344CB8AC3E}">
        <p14:creationId xmlns:p14="http://schemas.microsoft.com/office/powerpoint/2010/main" val="2594114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148</a:t>
            </a:fld>
            <a:endParaRPr>
              <a:solidFill>
                <a:srgbClr val="000000"/>
              </a:solidFill>
            </a:endParaRPr>
          </a:p>
        </p:txBody>
      </p:sp>
    </p:spTree>
    <p:extLst>
      <p:ext uri="{BB962C8B-B14F-4D97-AF65-F5344CB8AC3E}">
        <p14:creationId xmlns:p14="http://schemas.microsoft.com/office/powerpoint/2010/main" val="1469409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149</a:t>
            </a:fld>
            <a:endParaRPr>
              <a:solidFill>
                <a:srgbClr val="000000"/>
              </a:solidFill>
            </a:endParaRPr>
          </a:p>
        </p:txBody>
      </p:sp>
    </p:spTree>
    <p:extLst>
      <p:ext uri="{BB962C8B-B14F-4D97-AF65-F5344CB8AC3E}">
        <p14:creationId xmlns:p14="http://schemas.microsoft.com/office/powerpoint/2010/main" val="2636585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150</a:t>
            </a:fld>
            <a:endParaRPr>
              <a:solidFill>
                <a:srgbClr val="000000"/>
              </a:solidFill>
            </a:endParaRPr>
          </a:p>
        </p:txBody>
      </p:sp>
    </p:spTree>
    <p:extLst>
      <p:ext uri="{BB962C8B-B14F-4D97-AF65-F5344CB8AC3E}">
        <p14:creationId xmlns:p14="http://schemas.microsoft.com/office/powerpoint/2010/main" val="38122473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151</a:t>
            </a:fld>
            <a:endParaRPr>
              <a:solidFill>
                <a:srgbClr val="000000"/>
              </a:solidFill>
            </a:endParaRPr>
          </a:p>
        </p:txBody>
      </p:sp>
    </p:spTree>
    <p:extLst>
      <p:ext uri="{BB962C8B-B14F-4D97-AF65-F5344CB8AC3E}">
        <p14:creationId xmlns:p14="http://schemas.microsoft.com/office/powerpoint/2010/main" val="20483495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152</a:t>
            </a:fld>
            <a:endParaRPr>
              <a:solidFill>
                <a:srgbClr val="000000"/>
              </a:solidFill>
            </a:endParaRPr>
          </a:p>
        </p:txBody>
      </p:sp>
    </p:spTree>
    <p:extLst>
      <p:ext uri="{BB962C8B-B14F-4D97-AF65-F5344CB8AC3E}">
        <p14:creationId xmlns:p14="http://schemas.microsoft.com/office/powerpoint/2010/main" val="1806305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153</a:t>
            </a:fld>
            <a:endParaRPr>
              <a:solidFill>
                <a:srgbClr val="000000"/>
              </a:solidFill>
            </a:endParaRPr>
          </a:p>
        </p:txBody>
      </p:sp>
    </p:spTree>
    <p:extLst>
      <p:ext uri="{BB962C8B-B14F-4D97-AF65-F5344CB8AC3E}">
        <p14:creationId xmlns:p14="http://schemas.microsoft.com/office/powerpoint/2010/main" val="24800940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154</a:t>
            </a:fld>
            <a:endParaRPr>
              <a:solidFill>
                <a:srgbClr val="000000"/>
              </a:solidFill>
            </a:endParaRPr>
          </a:p>
        </p:txBody>
      </p:sp>
    </p:spTree>
    <p:extLst>
      <p:ext uri="{BB962C8B-B14F-4D97-AF65-F5344CB8AC3E}">
        <p14:creationId xmlns:p14="http://schemas.microsoft.com/office/powerpoint/2010/main" val="36248488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155</a:t>
            </a:fld>
            <a:endParaRPr>
              <a:solidFill>
                <a:srgbClr val="000000"/>
              </a:solidFill>
            </a:endParaRPr>
          </a:p>
        </p:txBody>
      </p:sp>
    </p:spTree>
    <p:extLst>
      <p:ext uri="{BB962C8B-B14F-4D97-AF65-F5344CB8AC3E}">
        <p14:creationId xmlns:p14="http://schemas.microsoft.com/office/powerpoint/2010/main" val="25982256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156</a:t>
            </a:fld>
            <a:endParaRPr>
              <a:solidFill>
                <a:srgbClr val="000000"/>
              </a:solidFill>
            </a:endParaRPr>
          </a:p>
        </p:txBody>
      </p:sp>
    </p:spTree>
    <p:extLst>
      <p:ext uri="{BB962C8B-B14F-4D97-AF65-F5344CB8AC3E}">
        <p14:creationId xmlns:p14="http://schemas.microsoft.com/office/powerpoint/2010/main" val="2792838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7683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157</a:t>
            </a:fld>
            <a:endParaRPr>
              <a:solidFill>
                <a:srgbClr val="000000"/>
              </a:solidFill>
            </a:endParaRPr>
          </a:p>
        </p:txBody>
      </p:sp>
    </p:spTree>
    <p:extLst>
      <p:ext uri="{BB962C8B-B14F-4D97-AF65-F5344CB8AC3E}">
        <p14:creationId xmlns:p14="http://schemas.microsoft.com/office/powerpoint/2010/main" val="349754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3342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987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73"/>
        <p:cNvGrpSpPr/>
        <p:nvPr/>
      </p:nvGrpSpPr>
      <p:grpSpPr>
        <a:xfrm>
          <a:off x="0" y="0"/>
          <a:ext cx="0" cy="0"/>
          <a:chOff x="0" y="0"/>
          <a:chExt cx="0" cy="0"/>
        </a:xfrm>
      </p:grpSpPr>
      <p:sp>
        <p:nvSpPr>
          <p:cNvPr id="74" name="Google Shape;7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9"/>
        <p:cNvGrpSpPr/>
        <p:nvPr/>
      </p:nvGrpSpPr>
      <p:grpSpPr>
        <a:xfrm>
          <a:off x="0" y="0"/>
          <a:ext cx="0" cy="0"/>
          <a:chOff x="0" y="0"/>
          <a:chExt cx="0" cy="0"/>
        </a:xfrm>
      </p:grpSpPr>
      <p:sp>
        <p:nvSpPr>
          <p:cNvPr id="80" name="Google Shape;80;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21"/>
        <p:cNvGrpSpPr/>
        <p:nvPr/>
      </p:nvGrpSpPr>
      <p:grpSpPr>
        <a:xfrm>
          <a:off x="0" y="0"/>
          <a:ext cx="0" cy="0"/>
          <a:chOff x="0" y="0"/>
          <a:chExt cx="0" cy="0"/>
        </a:xfrm>
      </p:grpSpPr>
      <p:sp>
        <p:nvSpPr>
          <p:cNvPr id="22" name="Google Shape;2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6"/>
        <p:cNvGrpSpPr/>
        <p:nvPr/>
      </p:nvGrpSpPr>
      <p:grpSpPr>
        <a:xfrm>
          <a:off x="0" y="0"/>
          <a:ext cx="0" cy="0"/>
          <a:chOff x="0" y="0"/>
          <a:chExt cx="0" cy="0"/>
        </a:xfrm>
      </p:grpSpPr>
      <p:sp>
        <p:nvSpPr>
          <p:cNvPr id="27" name="Google Shape;27;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32"/>
        <p:cNvGrpSpPr/>
        <p:nvPr/>
      </p:nvGrpSpPr>
      <p:grpSpPr>
        <a:xfrm>
          <a:off x="0" y="0"/>
          <a:ext cx="0" cy="0"/>
          <a:chOff x="0" y="0"/>
          <a:chExt cx="0" cy="0"/>
        </a:xfrm>
      </p:grpSpPr>
      <p:sp>
        <p:nvSpPr>
          <p:cNvPr id="33" name="Google Shape;33;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5"/>
        <p:cNvGrpSpPr/>
        <p:nvPr/>
      </p:nvGrpSpPr>
      <p:grpSpPr>
        <a:xfrm>
          <a:off x="0" y="0"/>
          <a:ext cx="0" cy="0"/>
          <a:chOff x="0" y="0"/>
          <a:chExt cx="0" cy="0"/>
        </a:xfrm>
      </p:grpSpPr>
      <p:sp>
        <p:nvSpPr>
          <p:cNvPr id="46" name="Google Shape;46;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9"/>
        <p:cNvGrpSpPr/>
        <p:nvPr/>
      </p:nvGrpSpPr>
      <p:grpSpPr>
        <a:xfrm>
          <a:off x="0" y="0"/>
          <a:ext cx="0" cy="0"/>
          <a:chOff x="0" y="0"/>
          <a:chExt cx="0" cy="0"/>
        </a:xfrm>
      </p:grpSpPr>
      <p:sp>
        <p:nvSpPr>
          <p:cNvPr id="60" name="Google Shape;60;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6"/>
        <p:cNvGrpSpPr/>
        <p:nvPr/>
      </p:nvGrpSpPr>
      <p:grpSpPr>
        <a:xfrm>
          <a:off x="0" y="0"/>
          <a:ext cx="0" cy="0"/>
          <a:chOff x="0" y="0"/>
          <a:chExt cx="0" cy="0"/>
        </a:xfrm>
      </p:grpSpPr>
      <p:sp>
        <p:nvSpPr>
          <p:cNvPr id="67" name="Google Shape;67;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4"/>
          <p:cNvSpPr>
            <a:spLocks noGrp="1"/>
          </p:cNvSpPr>
          <p:nvPr>
            <p:ph type="pic" idx="2"/>
          </p:nvPr>
        </p:nvSpPr>
        <p:spPr>
          <a:xfrm>
            <a:off x="5183188" y="987425"/>
            <a:ext cx="6172200" cy="4873625"/>
          </a:xfrm>
          <a:prstGeom prst="rect">
            <a:avLst/>
          </a:prstGeom>
          <a:noFill/>
          <a:ln>
            <a:noFill/>
          </a:ln>
        </p:spPr>
      </p:sp>
      <p:sp>
        <p:nvSpPr>
          <p:cNvPr id="69" name="Google Shape;69;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4.png"/><Relationship Id="rId7" Type="http://schemas.openxmlformats.org/officeDocument/2006/relationships/image" Target="../media/image64.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png"/><Relationship Id="rId10" Type="http://schemas.openxmlformats.org/officeDocument/2006/relationships/image" Target="../media/image67.jpeg"/><Relationship Id="rId4" Type="http://schemas.openxmlformats.org/officeDocument/2006/relationships/image" Target="../media/image5.png"/><Relationship Id="rId9" Type="http://schemas.openxmlformats.org/officeDocument/2006/relationships/image" Target="../media/image66.jpeg"/></Relationships>
</file>

<file path=ppt/slides/_rels/slide10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jp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jpg"/><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chart" Target="../charts/char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png"/><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6.png"/><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4.png"/><Relationship Id="rId7" Type="http://schemas.openxmlformats.org/officeDocument/2006/relationships/image" Target="../media/image74.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6.png"/><Relationship Id="rId10" Type="http://schemas.openxmlformats.org/officeDocument/2006/relationships/image" Target="../media/image76.png"/><Relationship Id="rId4" Type="http://schemas.openxmlformats.org/officeDocument/2006/relationships/image" Target="../media/image5.png"/><Relationship Id="rId9" Type="http://schemas.openxmlformats.org/officeDocument/2006/relationships/image" Target="../media/image72.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png"/><Relationship Id="rId7"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10" Type="http://schemas.openxmlformats.org/officeDocument/2006/relationships/image" Target="../media/image81.png"/><Relationship Id="rId4" Type="http://schemas.openxmlformats.org/officeDocument/2006/relationships/image" Target="../media/image5.png"/><Relationship Id="rId9" Type="http://schemas.openxmlformats.org/officeDocument/2006/relationships/image" Target="../media/image80.png"/></Relationships>
</file>

<file path=ppt/slides/_rels/slide117.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70.jpg"/><Relationship Id="rId5" Type="http://schemas.openxmlformats.org/officeDocument/2006/relationships/image" Target="../media/image6.png"/><Relationship Id="rId10" Type="http://schemas.openxmlformats.org/officeDocument/2006/relationships/image" Target="../media/image85.jpg"/><Relationship Id="rId4" Type="http://schemas.openxmlformats.org/officeDocument/2006/relationships/image" Target="../media/image5.png"/><Relationship Id="rId9" Type="http://schemas.openxmlformats.org/officeDocument/2006/relationships/image" Target="../media/image84.jpg"/></Relationships>
</file>

<file path=ppt/slides/_rels/slide118.xml.rels><?xml version="1.0" encoding="UTF-8" standalone="yes"?>
<Relationships xmlns="http://schemas.openxmlformats.org/package/2006/relationships"><Relationship Id="rId8" Type="http://schemas.openxmlformats.org/officeDocument/2006/relationships/image" Target="../media/image83.jpg"/><Relationship Id="rId13" Type="http://schemas.openxmlformats.org/officeDocument/2006/relationships/image" Target="../media/image89.jpg"/><Relationship Id="rId3" Type="http://schemas.openxmlformats.org/officeDocument/2006/relationships/image" Target="../media/image4.png"/><Relationship Id="rId7" Type="http://schemas.openxmlformats.org/officeDocument/2006/relationships/image" Target="../media/image82.png"/><Relationship Id="rId12" Type="http://schemas.openxmlformats.org/officeDocument/2006/relationships/image" Target="../media/image88.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87.jpg"/><Relationship Id="rId5" Type="http://schemas.openxmlformats.org/officeDocument/2006/relationships/image" Target="../media/image6.png"/><Relationship Id="rId10" Type="http://schemas.openxmlformats.org/officeDocument/2006/relationships/image" Target="../media/image86.jpg"/><Relationship Id="rId4" Type="http://schemas.openxmlformats.org/officeDocument/2006/relationships/image" Target="../media/image5.png"/><Relationship Id="rId9" Type="http://schemas.openxmlformats.org/officeDocument/2006/relationships/image" Target="../media/image70.jpg"/></Relationships>
</file>

<file path=ppt/slides/_rels/slide119.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4.png"/><Relationship Id="rId7" Type="http://schemas.openxmlformats.org/officeDocument/2006/relationships/image" Target="../media/image82.png"/><Relationship Id="rId12" Type="http://schemas.openxmlformats.org/officeDocument/2006/relationships/image" Target="../media/image92.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91.jpg"/><Relationship Id="rId5" Type="http://schemas.openxmlformats.org/officeDocument/2006/relationships/image" Target="../media/image6.png"/><Relationship Id="rId10" Type="http://schemas.openxmlformats.org/officeDocument/2006/relationships/image" Target="../media/image90.jpg"/><Relationship Id="rId4" Type="http://schemas.openxmlformats.org/officeDocument/2006/relationships/image" Target="../media/image5.png"/><Relationship Id="rId9" Type="http://schemas.openxmlformats.org/officeDocument/2006/relationships/image" Target="../media/image70.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8" Type="http://schemas.openxmlformats.org/officeDocument/2006/relationships/image" Target="../media/image83.jpg"/><Relationship Id="rId13" Type="http://schemas.openxmlformats.org/officeDocument/2006/relationships/image" Target="../media/image96.jpg"/><Relationship Id="rId3" Type="http://schemas.openxmlformats.org/officeDocument/2006/relationships/image" Target="../media/image4.png"/><Relationship Id="rId7" Type="http://schemas.openxmlformats.org/officeDocument/2006/relationships/image" Target="../media/image82.png"/><Relationship Id="rId12" Type="http://schemas.openxmlformats.org/officeDocument/2006/relationships/image" Target="../media/image95.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94.jpg"/><Relationship Id="rId5" Type="http://schemas.openxmlformats.org/officeDocument/2006/relationships/image" Target="../media/image6.png"/><Relationship Id="rId10" Type="http://schemas.openxmlformats.org/officeDocument/2006/relationships/image" Target="../media/image93.jpg"/><Relationship Id="rId4" Type="http://schemas.openxmlformats.org/officeDocument/2006/relationships/image" Target="../media/image5.png"/><Relationship Id="rId9" Type="http://schemas.openxmlformats.org/officeDocument/2006/relationships/image" Target="../media/image70.jpg"/><Relationship Id="rId14" Type="http://schemas.openxmlformats.org/officeDocument/2006/relationships/image" Target="../media/image97.jpg"/></Relationships>
</file>

<file path=ppt/slides/_rels/slide121.xml.rels><?xml version="1.0" encoding="UTF-8" standalone="yes"?>
<Relationships xmlns="http://schemas.openxmlformats.org/package/2006/relationships"><Relationship Id="rId8" Type="http://schemas.openxmlformats.org/officeDocument/2006/relationships/image" Target="../media/image83.jpg"/><Relationship Id="rId13" Type="http://schemas.openxmlformats.org/officeDocument/2006/relationships/image" Target="../media/image101.jpg"/><Relationship Id="rId3" Type="http://schemas.openxmlformats.org/officeDocument/2006/relationships/image" Target="../media/image4.png"/><Relationship Id="rId7" Type="http://schemas.openxmlformats.org/officeDocument/2006/relationships/image" Target="../media/image82.png"/><Relationship Id="rId12" Type="http://schemas.openxmlformats.org/officeDocument/2006/relationships/image" Target="../media/image100.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99.jpg"/><Relationship Id="rId5" Type="http://schemas.openxmlformats.org/officeDocument/2006/relationships/image" Target="../media/image6.png"/><Relationship Id="rId10" Type="http://schemas.openxmlformats.org/officeDocument/2006/relationships/image" Target="../media/image98.jpg"/><Relationship Id="rId4" Type="http://schemas.openxmlformats.org/officeDocument/2006/relationships/image" Target="../media/image5.png"/><Relationship Id="rId9" Type="http://schemas.openxmlformats.org/officeDocument/2006/relationships/image" Target="../media/image70.jpg"/></Relationships>
</file>

<file path=ppt/slides/_rels/slide122.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4.png"/><Relationship Id="rId7" Type="http://schemas.openxmlformats.org/officeDocument/2006/relationships/image" Target="../media/image82.png"/><Relationship Id="rId12" Type="http://schemas.openxmlformats.org/officeDocument/2006/relationships/image" Target="../media/image104.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03.jpg"/><Relationship Id="rId5" Type="http://schemas.openxmlformats.org/officeDocument/2006/relationships/image" Target="../media/image6.png"/><Relationship Id="rId10" Type="http://schemas.openxmlformats.org/officeDocument/2006/relationships/image" Target="../media/image102.jpg"/><Relationship Id="rId4" Type="http://schemas.openxmlformats.org/officeDocument/2006/relationships/image" Target="../media/image5.png"/><Relationship Id="rId9" Type="http://schemas.openxmlformats.org/officeDocument/2006/relationships/image" Target="../media/image70.jpg"/></Relationships>
</file>

<file path=ppt/slides/_rels/slide123.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06.jpg"/><Relationship Id="rId5" Type="http://schemas.openxmlformats.org/officeDocument/2006/relationships/image" Target="../media/image6.png"/><Relationship Id="rId10" Type="http://schemas.openxmlformats.org/officeDocument/2006/relationships/image" Target="../media/image105.jpg"/><Relationship Id="rId4" Type="http://schemas.openxmlformats.org/officeDocument/2006/relationships/image" Target="../media/image5.png"/><Relationship Id="rId9" Type="http://schemas.openxmlformats.org/officeDocument/2006/relationships/image" Target="../media/image70.jp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6.png"/><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jp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image" Target="../media/image5.png"/><Relationship Id="rId9" Type="http://schemas.openxmlformats.org/officeDocument/2006/relationships/diagramQuickStyle" Target="../diagrams/quickStyle1.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www.cim.co.uk/"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57.xml.rels><?xml version="1.0" encoding="UTF-8" standalone="yes"?>
<Relationships xmlns="http://schemas.openxmlformats.org/package/2006/relationships"><Relationship Id="rId8" Type="http://schemas.openxmlformats.org/officeDocument/2006/relationships/hyperlink" Target="mailto:rkorinets@gmail.com" TargetMode="External"/><Relationship Id="rId3" Type="http://schemas.openxmlformats.org/officeDocument/2006/relationships/image" Target="../media/image4.png"/><Relationship Id="rId7" Type="http://schemas.openxmlformats.org/officeDocument/2006/relationships/hyperlink" Target="mailto:Lads_vyshnevsky@ukr.net"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hyperlink" Target="https://zakon.rada.gov.ua/laws/show/575-17#n10"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hyperlink" Target="https://zakon.rada.gov.ua/laws/show/2755-17#n1253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zakon.rada.gov.ua/laws/show/175-2021-%D0%BF#Text"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zakon.rada.gov.ua/rada/show/v0703915-21#Text"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hyperlink" Target="http://kved.ukrstat.gov.ua/"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hyperlink" Target="https://ukrstat.gov.ua/edrpoy/ukr/EDRPU_2022/ks_opfg/arh_ks_opfg_22.htm"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7.jpg"/><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6.png"/><Relationship Id="rId15" Type="http://schemas.openxmlformats.org/officeDocument/2006/relationships/image" Target="../media/image48.jpe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png"/><Relationship Id="rId14" Type="http://schemas.openxmlformats.org/officeDocument/2006/relationships/image" Target="../media/image47.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pn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8" Type="http://schemas.openxmlformats.org/officeDocument/2006/relationships/hyperlink" Target="https://kurkul.com/news/29137-uchasniki-ato-stvorili-silgospkooperativ-perlina-odeschini" TargetMode="External"/><Relationship Id="rId3" Type="http://schemas.openxmlformats.org/officeDocument/2006/relationships/image" Target="../media/image4.png"/><Relationship Id="rId7" Type="http://schemas.openxmlformats.org/officeDocument/2006/relationships/hyperlink" Target="https://armyinform.com.ua/2021/12/29/na-odeshhyni-veterany-stvoryly-silskogospodarskyj-kooperatyv-ta-otrymaly-grant-na-budivnycztvo-teplycz/"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6.png"/><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zemliak.com/news/biznes-u-seli/188-veterani-ato-na-mikolajivshchini-stvorili-silgospkooperativ"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hyperlink" Target="https://frontmed.com.ua/pro-nas/"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6.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jp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png"/><Relationship Id="rId7" Type="http://schemas.openxmlformats.org/officeDocument/2006/relationships/image" Target="../media/image60.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62.jpe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2159649" y="314856"/>
            <a:ext cx="2487384" cy="999831"/>
          </a:xfrm>
          <a:prstGeom prst="rect">
            <a:avLst/>
          </a:prstGeom>
          <a:noFill/>
          <a:ln>
            <a:noFill/>
          </a:ln>
        </p:spPr>
      </p:pic>
      <p:pic>
        <p:nvPicPr>
          <p:cNvPr id="93" name="Google Shape;93;p1"/>
          <p:cNvPicPr preferRelativeResize="0"/>
          <p:nvPr/>
        </p:nvPicPr>
        <p:blipFill rotWithShape="1">
          <a:blip r:embed="rId4">
            <a:alphaModFix/>
          </a:blip>
          <a:srcRect/>
          <a:stretch/>
        </p:blipFill>
        <p:spPr>
          <a:xfrm>
            <a:off x="4810128" y="172149"/>
            <a:ext cx="2571750" cy="1285240"/>
          </a:xfrm>
          <a:prstGeom prst="rect">
            <a:avLst/>
          </a:prstGeom>
          <a:noFill/>
          <a:ln>
            <a:noFill/>
          </a:ln>
        </p:spPr>
      </p:pic>
      <p:pic>
        <p:nvPicPr>
          <p:cNvPr id="94" name="Google Shape;94;p1"/>
          <p:cNvPicPr preferRelativeResize="0"/>
          <p:nvPr/>
        </p:nvPicPr>
        <p:blipFill rotWithShape="1">
          <a:blip r:embed="rId5">
            <a:alphaModFix/>
          </a:blip>
          <a:srcRect/>
          <a:stretch/>
        </p:blipFill>
        <p:spPr>
          <a:xfrm>
            <a:off x="7718951" y="448531"/>
            <a:ext cx="2000250" cy="570689"/>
          </a:xfrm>
          <a:prstGeom prst="rect">
            <a:avLst/>
          </a:prstGeom>
          <a:noFill/>
          <a:ln>
            <a:noFill/>
          </a:ln>
        </p:spPr>
      </p:pic>
      <p:sp>
        <p:nvSpPr>
          <p:cNvPr id="95" name="Google Shape;95;p1"/>
          <p:cNvSpPr txBox="1"/>
          <p:nvPr/>
        </p:nvSpPr>
        <p:spPr>
          <a:xfrm>
            <a:off x="1465535" y="1457397"/>
            <a:ext cx="916633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1800" b="0" i="0" u="none" strike="noStrike" cap="none" dirty="0" err="1">
                <a:solidFill>
                  <a:srgbClr val="004846"/>
                </a:solidFill>
                <a:latin typeface="Montserrat"/>
                <a:ea typeface="Montserrat"/>
                <a:cs typeface="Montserrat"/>
                <a:sym typeface="Montserrat"/>
              </a:rPr>
              <a:t>Проєкт</a:t>
            </a:r>
            <a:r>
              <a:rPr lang="ru-RU" sz="1800" b="0" i="0" u="none" strike="noStrike" cap="none" dirty="0">
                <a:solidFill>
                  <a:srgbClr val="004846"/>
                </a:solidFill>
                <a:latin typeface="Montserrat"/>
                <a:ea typeface="Montserrat"/>
                <a:cs typeface="Montserrat"/>
                <a:sym typeface="Montserrat"/>
              </a:rPr>
              <a:t> «Школа </a:t>
            </a:r>
            <a:r>
              <a:rPr lang="ru-RU" sz="1800" b="0" i="0" u="none" strike="noStrike" cap="none" dirty="0" err="1">
                <a:solidFill>
                  <a:srgbClr val="004846"/>
                </a:solidFill>
                <a:latin typeface="Montserrat"/>
                <a:ea typeface="Montserrat"/>
                <a:cs typeface="Montserrat"/>
                <a:sym typeface="Montserrat"/>
              </a:rPr>
              <a:t>сімейного</a:t>
            </a:r>
            <a:r>
              <a:rPr lang="ru-RU" sz="1800" b="0" i="0" u="none" strike="noStrike" cap="none" dirty="0">
                <a:solidFill>
                  <a:srgbClr val="004846"/>
                </a:solidFill>
                <a:latin typeface="Montserrat"/>
                <a:ea typeface="Montserrat"/>
                <a:cs typeface="Montserrat"/>
                <a:sym typeface="Montserrat"/>
              </a:rPr>
              <a:t> фермерства для </a:t>
            </a:r>
            <a:r>
              <a:rPr lang="ru-RU" sz="1800" b="0" i="0" u="none" strike="noStrike" cap="none" dirty="0" err="1">
                <a:solidFill>
                  <a:srgbClr val="004846"/>
                </a:solidFill>
                <a:latin typeface="Montserrat"/>
                <a:ea typeface="Montserrat"/>
                <a:cs typeface="Montserrat"/>
                <a:sym typeface="Montserrat"/>
              </a:rPr>
              <a:t>ветеранів</a:t>
            </a:r>
            <a:r>
              <a:rPr lang="ru-RU" sz="1800" b="0" i="0" u="none" strike="noStrike" cap="none" dirty="0">
                <a:solidFill>
                  <a:srgbClr val="004846"/>
                </a:solidFill>
                <a:latin typeface="Montserrat"/>
                <a:ea typeface="Montserrat"/>
                <a:cs typeface="Montserrat"/>
                <a:sym typeface="Montserrat"/>
              </a:rPr>
              <a:t> та ветеранок»</a:t>
            </a:r>
            <a:endParaRPr dirty="0"/>
          </a:p>
        </p:txBody>
      </p:sp>
      <p:sp>
        <p:nvSpPr>
          <p:cNvPr id="6" name="Заголовок 1">
            <a:extLst>
              <a:ext uri="{FF2B5EF4-FFF2-40B4-BE49-F238E27FC236}">
                <a16:creationId xmlns:a16="http://schemas.microsoft.com/office/drawing/2014/main" id="{F4B43633-318C-26F6-4F66-16E85C8FCD07}"/>
              </a:ext>
            </a:extLst>
          </p:cNvPr>
          <p:cNvSpPr>
            <a:spLocks noGrp="1"/>
          </p:cNvSpPr>
          <p:nvPr>
            <p:ph type="ctrTitle"/>
          </p:nvPr>
        </p:nvSpPr>
        <p:spPr>
          <a:xfrm>
            <a:off x="106680" y="2202577"/>
            <a:ext cx="11887200" cy="2893913"/>
          </a:xfrm>
        </p:spPr>
        <p:txBody>
          <a:bodyPr>
            <a:normAutofit/>
          </a:bodyPr>
          <a:lstStyle/>
          <a:p>
            <a:pPr>
              <a:lnSpc>
                <a:spcPct val="100000"/>
              </a:lnSpc>
            </a:pPr>
            <a:r>
              <a:rPr lang="uk-UA" b="1" dirty="0" smtClean="0">
                <a:solidFill>
                  <a:schemeClr val="accent6">
                    <a:lumMod val="50000"/>
                  </a:schemeClr>
                </a:solidFill>
                <a:latin typeface="Arial" panose="020B0604020202020204" pitchFamily="34" charset="0"/>
                <a:cs typeface="Arial" panose="020B0604020202020204" pitchFamily="34" charset="0"/>
              </a:rPr>
              <a:t>ОСНОВИ</a:t>
            </a:r>
            <a:br>
              <a:rPr lang="uk-UA" b="1" dirty="0" smtClean="0">
                <a:solidFill>
                  <a:schemeClr val="accent6">
                    <a:lumMod val="50000"/>
                  </a:schemeClr>
                </a:solidFill>
                <a:latin typeface="Arial" panose="020B0604020202020204" pitchFamily="34" charset="0"/>
                <a:cs typeface="Arial" panose="020B0604020202020204" pitchFamily="34" charset="0"/>
              </a:rPr>
            </a:br>
            <a:r>
              <a:rPr lang="uk-UA" sz="5400" b="1" dirty="0" smtClean="0">
                <a:solidFill>
                  <a:schemeClr val="accent6">
                    <a:lumMod val="50000"/>
                  </a:schemeClr>
                </a:solidFill>
                <a:latin typeface="Arial" panose="020B0604020202020204" pitchFamily="34" charset="0"/>
                <a:cs typeface="Arial" panose="020B0604020202020204" pitchFamily="34" charset="0"/>
              </a:rPr>
              <a:t>СІЛЬСЬКОГОСПОДАРСЬКОЇ КООПЕРАЦІЇ</a:t>
            </a:r>
            <a:endParaRPr lang="uk-UA" sz="5400" b="1" dirty="0">
              <a:solidFill>
                <a:schemeClr val="accent6">
                  <a:lumMod val="50000"/>
                </a:schemeClr>
              </a:solidFill>
              <a:latin typeface="Arial" panose="020B0604020202020204" pitchFamily="34" charset="0"/>
              <a:cs typeface="Arial" panose="020B0604020202020204" pitchFamily="34" charset="0"/>
            </a:endParaRPr>
          </a:p>
        </p:txBody>
      </p:sp>
      <p:sp>
        <p:nvSpPr>
          <p:cNvPr id="7" name="Подзаголовок 2">
            <a:extLst>
              <a:ext uri="{FF2B5EF4-FFF2-40B4-BE49-F238E27FC236}">
                <a16:creationId xmlns:a16="http://schemas.microsoft.com/office/drawing/2014/main" id="{5C31945B-3C96-8028-0D29-9E5CAD0AD679}"/>
              </a:ext>
            </a:extLst>
          </p:cNvPr>
          <p:cNvSpPr>
            <a:spLocks noGrp="1"/>
          </p:cNvSpPr>
          <p:nvPr>
            <p:ph type="subTitle" idx="1"/>
          </p:nvPr>
        </p:nvSpPr>
        <p:spPr>
          <a:xfrm>
            <a:off x="1465535" y="5472338"/>
            <a:ext cx="9144000" cy="804042"/>
          </a:xfrm>
        </p:spPr>
        <p:txBody>
          <a:bodyPr>
            <a:normAutofit fontScale="85000" lnSpcReduction="20000"/>
          </a:bodyPr>
          <a:lstStyle/>
          <a:p>
            <a:r>
              <a:rPr lang="uk-UA" dirty="0">
                <a:solidFill>
                  <a:srgbClr val="006666"/>
                </a:solidFill>
                <a:cs typeface="Arial" panose="020B0604020202020204" pitchFamily="34" charset="0"/>
              </a:rPr>
              <a:t>Михайло </a:t>
            </a:r>
            <a:r>
              <a:rPr lang="uk-UA" dirty="0" smtClean="0">
                <a:solidFill>
                  <a:srgbClr val="006666"/>
                </a:solidFill>
                <a:cs typeface="Arial" panose="020B0604020202020204" pitchFamily="34" charset="0"/>
              </a:rPr>
              <a:t>Вишньовський, Роман Корінець</a:t>
            </a:r>
            <a:endParaRPr lang="uk-UA" dirty="0">
              <a:solidFill>
                <a:srgbClr val="006666"/>
              </a:solidFill>
              <a:cs typeface="Arial" panose="020B0604020202020204" pitchFamily="34" charset="0"/>
            </a:endParaRPr>
          </a:p>
          <a:p>
            <a:r>
              <a:rPr lang="uk-UA" dirty="0">
                <a:solidFill>
                  <a:srgbClr val="006666"/>
                </a:solidFill>
                <a:cs typeface="Arial" panose="020B0604020202020204" pitchFamily="34" charset="0"/>
              </a:rPr>
              <a:t>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5E8369-EA56-7BCB-77EA-2E66783DD3E0}"/>
              </a:ext>
            </a:extLst>
          </p:cNvPr>
          <p:cNvPicPr>
            <a:picLocks noChangeAspect="1"/>
          </p:cNvPicPr>
          <p:nvPr/>
        </p:nvPicPr>
        <p:blipFill>
          <a:blip r:embed="rId3"/>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4A7BF047-E963-C046-36D2-C53A8824E2AE}"/>
              </a:ext>
            </a:extLst>
          </p:cNvPr>
          <p:cNvPicPr preferRelativeResize="0"/>
          <p:nvPr/>
        </p:nvPicPr>
        <p:blipFill rotWithShape="1">
          <a:blip r:embed="rId4">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5CC00D4E-155B-9BCB-2C80-C1A962FED265}"/>
              </a:ext>
            </a:extLst>
          </p:cNvPr>
          <p:cNvPicPr preferRelativeResize="0"/>
          <p:nvPr/>
        </p:nvPicPr>
        <p:blipFill rotWithShape="1">
          <a:blip r:embed="rId5">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344C6C4A-65BF-F40E-C4D4-02CA14494CE6}"/>
              </a:ext>
            </a:extLst>
          </p:cNvPr>
          <p:cNvPicPr preferRelativeResize="0"/>
          <p:nvPr/>
        </p:nvPicPr>
        <p:blipFill rotWithShape="1">
          <a:blip r:embed="rId6">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C5FD290C-27B8-DDC4-0DF6-DBBA33A01A71}"/>
              </a:ext>
            </a:extLst>
          </p:cNvPr>
          <p:cNvSpPr txBox="1">
            <a:spLocks/>
          </p:cNvSpPr>
          <p:nvPr/>
        </p:nvSpPr>
        <p:spPr>
          <a:xfrm>
            <a:off x="1588957" y="958244"/>
            <a:ext cx="10361089" cy="7191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uk-UA" sz="2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ВІДСОТОК ВАЛОВОЇ СІЛЬСЬКОГОСПОДАРСЬКОЇ ПРОДУКЦІЇ,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uk-UA" sz="2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ЩО ВИРОБЛЯЮТЬ ДРІБНІ ТОВАРОВИРОБНИКИ В ДЕРЖАВІ</a:t>
            </a:r>
            <a:endParaRPr kumimoji="0" lang="ru-RU" sz="2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graphicFrame>
        <p:nvGraphicFramePr>
          <p:cNvPr id="7" name="Object 3">
            <a:extLst>
              <a:ext uri="{FF2B5EF4-FFF2-40B4-BE49-F238E27FC236}">
                <a16:creationId xmlns:a16="http://schemas.microsoft.com/office/drawing/2014/main" id="{5B616879-A6EE-2E61-5FD0-D9D93EFA9ED0}"/>
              </a:ext>
            </a:extLst>
          </p:cNvPr>
          <p:cNvGraphicFramePr>
            <a:graphicFrameLocks noChangeAspect="1"/>
          </p:cNvGraphicFramePr>
          <p:nvPr>
            <p:extLst>
              <p:ext uri="{D42A27DB-BD31-4B8C-83A1-F6EECF244321}">
                <p14:modId xmlns:p14="http://schemas.microsoft.com/office/powerpoint/2010/main" val="1945388308"/>
              </p:ext>
            </p:extLst>
          </p:nvPr>
        </p:nvGraphicFramePr>
        <p:xfrm>
          <a:off x="2642475" y="2016647"/>
          <a:ext cx="7486263" cy="4596631"/>
        </p:xfrm>
        <a:graphic>
          <a:graphicData uri="http://schemas.openxmlformats.org/presentationml/2006/ole">
            <mc:AlternateContent xmlns:mc="http://schemas.openxmlformats.org/markup-compatibility/2006">
              <mc:Choice xmlns:v="urn:schemas-microsoft-com:vml" Requires="v">
                <p:oleObj spid="_x0000_s2073" r:id="rId7" imgW="8431499" imgH="5182049" progId="Excel.Chart.8">
                  <p:embed/>
                </p:oleObj>
              </mc:Choice>
              <mc:Fallback>
                <p:oleObj r:id="rId7" imgW="8431499" imgH="5182049" progId="Excel.Chart.8">
                  <p:embed/>
                  <p:pic>
                    <p:nvPicPr>
                      <p:cNvPr id="15363" name="Object 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2475" y="2016647"/>
                        <a:ext cx="7486263" cy="4596631"/>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4316154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00FB2AA5-95C9-7740-838A-8185C3BB07A2}"/>
              </a:ext>
            </a:extLst>
          </p:cNvPr>
          <p:cNvSpPr txBox="1">
            <a:spLocks/>
          </p:cNvSpPr>
          <p:nvPr/>
        </p:nvSpPr>
        <p:spPr>
          <a:xfrm>
            <a:off x="1962150" y="939097"/>
            <a:ext cx="9620250"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ЦІННІСНА ПЕРЕВАГА СОК «ПОКРОВА»</a:t>
            </a:r>
            <a:endParaRPr kumimoji="0" lang="uk-UA" altLang="uk-UA" sz="4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7" name="Объект 2">
            <a:extLst>
              <a:ext uri="{FF2B5EF4-FFF2-40B4-BE49-F238E27FC236}">
                <a16:creationId xmlns:a16="http://schemas.microsoft.com/office/drawing/2014/main" id="{1AFB9ABC-8486-F704-6748-D16CB5CF4A4D}"/>
              </a:ext>
            </a:extLst>
          </p:cNvPr>
          <p:cNvSpPr txBox="1">
            <a:spLocks/>
          </p:cNvSpPr>
          <p:nvPr/>
        </p:nvSpPr>
        <p:spPr>
          <a:xfrm>
            <a:off x="2557923" y="2228607"/>
            <a:ext cx="8229600" cy="4324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Ми продаємо якісне молоко для переробників</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Ми забезпечуємо справедливу ціну за молоко</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uk-UA" sz="27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для цього ми</a:t>
            </a:r>
            <a:r>
              <a:rPr kumimoji="0" lang="en-US" sz="27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a:t>
            </a:r>
            <a:endParaRPr kumimoji="0" lang="uk-UA" sz="27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Навчаємо виробляти якісне молоко</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Якісно його заготовляємо і зберігаємо</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Постійно контролюємо якість молока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Справедливо проводимо розрахунок</a:t>
            </a:r>
          </a:p>
        </p:txBody>
      </p:sp>
    </p:spTree>
    <p:extLst>
      <p:ext uri="{BB962C8B-B14F-4D97-AF65-F5344CB8AC3E}">
        <p14:creationId xmlns:p14="http://schemas.microsoft.com/office/powerpoint/2010/main" val="41205873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977E343B-EC59-4F86-9EC2-5AB90A219015}"/>
              </a:ext>
            </a:extLst>
          </p:cNvPr>
          <p:cNvSpPr txBox="1">
            <a:spLocks/>
          </p:cNvSpPr>
          <p:nvPr/>
        </p:nvSpPr>
        <p:spPr>
          <a:xfrm>
            <a:off x="1866900" y="1475724"/>
            <a:ext cx="9074619" cy="11195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НАВЧАННЯ В СОК «ПОКРОВА»</a:t>
            </a:r>
            <a:endParaRPr kumimoji="0" lang="uk-UA" altLang="uk-UA" sz="4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7" name="Місце для вмісту 2">
            <a:extLst>
              <a:ext uri="{FF2B5EF4-FFF2-40B4-BE49-F238E27FC236}">
                <a16:creationId xmlns:a16="http://schemas.microsoft.com/office/drawing/2014/main" id="{CE63EF65-C15C-C690-BC6D-348E9FF7CB1E}"/>
              </a:ext>
            </a:extLst>
          </p:cNvPr>
          <p:cNvSpPr txBox="1">
            <a:spLocks/>
          </p:cNvSpPr>
          <p:nvPr/>
        </p:nvSpPr>
        <p:spPr>
          <a:xfrm>
            <a:off x="2794820" y="2820321"/>
            <a:ext cx="8020664" cy="27545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Навчання – основа успіху</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Навчання лідерів (правління кооперативу)</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Навчання членів кооперативу</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Навчання працівників кооперативу</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Ми йдемо з кооперативною ідеєю до школи</a:t>
            </a:r>
          </a:p>
        </p:txBody>
      </p:sp>
    </p:spTree>
    <p:extLst>
      <p:ext uri="{BB962C8B-B14F-4D97-AF65-F5344CB8AC3E}">
        <p14:creationId xmlns:p14="http://schemas.microsoft.com/office/powerpoint/2010/main" val="25490543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6" name="Рисунок 3">
            <a:extLst>
              <a:ext uri="{FF2B5EF4-FFF2-40B4-BE49-F238E27FC236}">
                <a16:creationId xmlns:a16="http://schemas.microsoft.com/office/drawing/2014/main" id="{21C99528-F8FB-D286-5B34-45DEA6369CD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59051" y="1307691"/>
            <a:ext cx="32734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5">
            <a:extLst>
              <a:ext uri="{FF2B5EF4-FFF2-40B4-BE49-F238E27FC236}">
                <a16:creationId xmlns:a16="http://schemas.microsoft.com/office/drawing/2014/main" id="{B7652702-4182-3AB4-CCAD-9B24346E0F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87563" y="3838166"/>
            <a:ext cx="3127375"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
            <a:extLst>
              <a:ext uri="{FF2B5EF4-FFF2-40B4-BE49-F238E27FC236}">
                <a16:creationId xmlns:a16="http://schemas.microsoft.com/office/drawing/2014/main" id="{96518153-510F-5E9A-1FD2-2FA99D35CA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95863" y="3801653"/>
            <a:ext cx="3827463"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7">
            <a:extLst>
              <a:ext uri="{FF2B5EF4-FFF2-40B4-BE49-F238E27FC236}">
                <a16:creationId xmlns:a16="http://schemas.microsoft.com/office/drawing/2014/main" id="{DB6F4EE6-E66C-A4E0-9716-B01C7D18252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1738" y="1298165"/>
            <a:ext cx="4449763"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4">
            <a:extLst>
              <a:ext uri="{FF2B5EF4-FFF2-40B4-BE49-F238E27FC236}">
                <a16:creationId xmlns:a16="http://schemas.microsoft.com/office/drawing/2014/main" id="{820969C7-89B7-74BB-1A14-442C52C64C14}"/>
              </a:ext>
            </a:extLst>
          </p:cNvPr>
          <p:cNvPicPr>
            <a:picLocks noChangeAspect="1"/>
          </p:cNvPicPr>
          <p:nvPr/>
        </p:nvPicPr>
        <p:blipFill>
          <a:blip r:embed="rId10">
            <a:extLst>
              <a:ext uri="{28A0092B-C50C-407E-A947-70E740481C1C}">
                <a14:useLocalDpi xmlns:a14="http://schemas.microsoft.com/office/drawing/2010/main" val="0"/>
              </a:ext>
            </a:extLst>
          </a:blip>
          <a:srcRect l="5028"/>
          <a:stretch>
            <a:fillRect/>
          </a:stretch>
        </p:blipFill>
        <p:spPr bwMode="auto">
          <a:xfrm>
            <a:off x="8523238" y="3876266"/>
            <a:ext cx="31083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90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3"/>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4">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5">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6">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F23487AE-0965-0A63-C6BD-1FD0D0CE766C}"/>
              </a:ext>
            </a:extLst>
          </p:cNvPr>
          <p:cNvSpPr txBox="1">
            <a:spLocks/>
          </p:cNvSpPr>
          <p:nvPr/>
        </p:nvSpPr>
        <p:spPr>
          <a:xfrm>
            <a:off x="1794273" y="1202783"/>
            <a:ext cx="10150078" cy="6270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ВАЛОВИЙ ЗБІР МОЛОКА КООПЕРАТИВУ "ПОКРОВА"</a:t>
            </a:r>
            <a:endParaRPr kumimoji="0" lang="uk-UA" sz="36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graphicFrame>
        <p:nvGraphicFramePr>
          <p:cNvPr id="7" name="Диаграмма 3">
            <a:extLst>
              <a:ext uri="{FF2B5EF4-FFF2-40B4-BE49-F238E27FC236}">
                <a16:creationId xmlns:a16="http://schemas.microsoft.com/office/drawing/2014/main" id="{43085A1E-0A07-750B-C098-08E1B57ADA6F}"/>
              </a:ext>
            </a:extLst>
          </p:cNvPr>
          <p:cNvGraphicFramePr>
            <a:graphicFrameLocks/>
          </p:cNvGraphicFramePr>
          <p:nvPr>
            <p:extLst>
              <p:ext uri="{D42A27DB-BD31-4B8C-83A1-F6EECF244321}">
                <p14:modId xmlns:p14="http://schemas.microsoft.com/office/powerpoint/2010/main" val="715064996"/>
              </p:ext>
            </p:extLst>
          </p:nvPr>
        </p:nvGraphicFramePr>
        <p:xfrm>
          <a:off x="3077959" y="1963482"/>
          <a:ext cx="7286625" cy="3898900"/>
        </p:xfrm>
        <a:graphic>
          <a:graphicData uri="http://schemas.openxmlformats.org/presentationml/2006/ole">
            <mc:AlternateContent xmlns:mc="http://schemas.openxmlformats.org/markup-compatibility/2006">
              <mc:Choice xmlns:v="urn:schemas-microsoft-com:vml" Requires="v">
                <p:oleObj spid="_x0000_s4120" name="Диаграмма" r:id="rId7" imgW="7297544" imgH="3907875" progId="Excel.Chart.8">
                  <p:embed/>
                </p:oleObj>
              </mc:Choice>
              <mc:Fallback>
                <p:oleObj name="Диаграмма" r:id="rId7" imgW="7297544" imgH="3907875" progId="Excel.Chart.8">
                  <p:embed/>
                  <p:pic>
                    <p:nvPicPr>
                      <p:cNvPr id="49155" name="Диаграмма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7959" y="1963482"/>
                        <a:ext cx="7286625"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Таблица 7">
            <a:extLst>
              <a:ext uri="{FF2B5EF4-FFF2-40B4-BE49-F238E27FC236}">
                <a16:creationId xmlns:a16="http://schemas.microsoft.com/office/drawing/2014/main" id="{13B5E69D-45A1-5A18-FE34-959ADD0B18DA}"/>
              </a:ext>
            </a:extLst>
          </p:cNvPr>
          <p:cNvGraphicFramePr>
            <a:graphicFrameLocks noGrp="1"/>
          </p:cNvGraphicFramePr>
          <p:nvPr>
            <p:extLst>
              <p:ext uri="{D42A27DB-BD31-4B8C-83A1-F6EECF244321}">
                <p14:modId xmlns:p14="http://schemas.microsoft.com/office/powerpoint/2010/main" val="1765010038"/>
              </p:ext>
            </p:extLst>
          </p:nvPr>
        </p:nvGraphicFramePr>
        <p:xfrm>
          <a:off x="3682795" y="5841745"/>
          <a:ext cx="622300" cy="247650"/>
        </p:xfrm>
        <a:graphic>
          <a:graphicData uri="http://schemas.openxmlformats.org/drawingml/2006/table">
            <a:tbl>
              <a:tblPr/>
              <a:tblGrid>
                <a:gridCol w="622300">
                  <a:extLst>
                    <a:ext uri="{9D8B030D-6E8A-4147-A177-3AD203B41FA5}">
                      <a16:colId xmlns:a16="http://schemas.microsoft.com/office/drawing/2014/main" val="20000"/>
                    </a:ext>
                  </a:extLst>
                </a:gridCol>
              </a:tblGrid>
              <a:tr h="24765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fontAlgn="b"/>
                      <a:r>
                        <a:rPr lang="uk-UA" sz="1200" u="none" strike="noStrike" dirty="0">
                          <a:effectLst/>
                          <a:latin typeface="Times New Roman" panose="02020603050405020304" pitchFamily="18" charset="0"/>
                          <a:cs typeface="Times New Roman" panose="02020603050405020304" pitchFamily="18" charset="0"/>
                        </a:rPr>
                        <a:t>283,8</a:t>
                      </a:r>
                      <a:endParaRPr lang="uk-UA"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0" marR="7140" marT="7173"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0"/>
                  </a:ext>
                </a:extLst>
              </a:tr>
            </a:tbl>
          </a:graphicData>
        </a:graphic>
      </p:graphicFrame>
      <p:graphicFrame>
        <p:nvGraphicFramePr>
          <p:cNvPr id="9" name="Таблица 8">
            <a:extLst>
              <a:ext uri="{FF2B5EF4-FFF2-40B4-BE49-F238E27FC236}">
                <a16:creationId xmlns:a16="http://schemas.microsoft.com/office/drawing/2014/main" id="{D137DE6B-7A8C-3F19-2642-9FFA8D298EFC}"/>
              </a:ext>
            </a:extLst>
          </p:cNvPr>
          <p:cNvGraphicFramePr>
            <a:graphicFrameLocks noGrp="1"/>
          </p:cNvGraphicFramePr>
          <p:nvPr>
            <p:extLst>
              <p:ext uri="{D42A27DB-BD31-4B8C-83A1-F6EECF244321}">
                <p14:modId xmlns:p14="http://schemas.microsoft.com/office/powerpoint/2010/main" val="3552704076"/>
              </p:ext>
            </p:extLst>
          </p:nvPr>
        </p:nvGraphicFramePr>
        <p:xfrm>
          <a:off x="4678158" y="5925882"/>
          <a:ext cx="457200" cy="190500"/>
        </p:xfrm>
        <a:graphic>
          <a:graphicData uri="http://schemas.openxmlformats.org/drawingml/2006/table">
            <a:tbl>
              <a:tblPr/>
              <a:tblGrid>
                <a:gridCol w="457200">
                  <a:extLst>
                    <a:ext uri="{9D8B030D-6E8A-4147-A177-3AD203B41FA5}">
                      <a16:colId xmlns:a16="http://schemas.microsoft.com/office/drawing/2014/main" val="20000"/>
                    </a:ext>
                  </a:extLst>
                </a:gridCol>
              </a:tblGrid>
              <a:tr h="1905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r" fontAlgn="b"/>
                      <a:r>
                        <a:rPr lang="uk-UA" sz="1200" b="0" i="0" u="none" strike="noStrike" dirty="0">
                          <a:solidFill>
                            <a:srgbClr val="000000"/>
                          </a:solidFill>
                          <a:effectLst/>
                          <a:latin typeface="Times New Roman" panose="02020603050405020304" pitchFamily="18" charset="0"/>
                          <a:cs typeface="Times New Roman" panose="02020603050405020304" pitchFamily="18" charset="0"/>
                        </a:rPr>
                        <a:t>297,8</a:t>
                      </a:r>
                    </a:p>
                  </a:txBody>
                  <a:tcPr marL="7144" marR="7144" marT="7162"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0"/>
                  </a:ext>
                </a:extLst>
              </a:tr>
            </a:tbl>
          </a:graphicData>
        </a:graphic>
      </p:graphicFrame>
      <p:graphicFrame>
        <p:nvGraphicFramePr>
          <p:cNvPr id="10" name="Таблица 9">
            <a:extLst>
              <a:ext uri="{FF2B5EF4-FFF2-40B4-BE49-F238E27FC236}">
                <a16:creationId xmlns:a16="http://schemas.microsoft.com/office/drawing/2014/main" id="{46DD479F-70CD-1B37-C4B7-4E9958B71932}"/>
              </a:ext>
            </a:extLst>
          </p:cNvPr>
          <p:cNvGraphicFramePr>
            <a:graphicFrameLocks noGrp="1"/>
          </p:cNvGraphicFramePr>
          <p:nvPr>
            <p:extLst>
              <p:ext uri="{D42A27DB-BD31-4B8C-83A1-F6EECF244321}">
                <p14:modId xmlns:p14="http://schemas.microsoft.com/office/powerpoint/2010/main" val="3833698853"/>
              </p:ext>
            </p:extLst>
          </p:nvPr>
        </p:nvGraphicFramePr>
        <p:xfrm>
          <a:off x="5641770" y="5948107"/>
          <a:ext cx="457200" cy="190500"/>
        </p:xfrm>
        <a:graphic>
          <a:graphicData uri="http://schemas.openxmlformats.org/drawingml/2006/table">
            <a:tbl>
              <a:tblPr/>
              <a:tblGrid>
                <a:gridCol w="457200">
                  <a:extLst>
                    <a:ext uri="{9D8B030D-6E8A-4147-A177-3AD203B41FA5}">
                      <a16:colId xmlns:a16="http://schemas.microsoft.com/office/drawing/2014/main" val="20000"/>
                    </a:ext>
                  </a:extLst>
                </a:gridCol>
              </a:tblGrid>
              <a:tr h="1905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r" fontAlgn="b"/>
                      <a:r>
                        <a:rPr lang="uk-UA" sz="1200" b="0" i="0" u="none" strike="noStrike" dirty="0">
                          <a:solidFill>
                            <a:srgbClr val="000000"/>
                          </a:solidFill>
                          <a:effectLst/>
                          <a:latin typeface="Times New Roman" panose="02020603050405020304" pitchFamily="18" charset="0"/>
                          <a:cs typeface="Times New Roman" panose="02020603050405020304" pitchFamily="18" charset="0"/>
                        </a:rPr>
                        <a:t>405,4</a:t>
                      </a:r>
                    </a:p>
                  </a:txBody>
                  <a:tcPr marL="7144" marR="7144" marT="7162"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0"/>
                  </a:ext>
                </a:extLst>
              </a:tr>
            </a:tbl>
          </a:graphicData>
        </a:graphic>
      </p:graphicFrame>
      <p:graphicFrame>
        <p:nvGraphicFramePr>
          <p:cNvPr id="11" name="Таблица 10">
            <a:extLst>
              <a:ext uri="{FF2B5EF4-FFF2-40B4-BE49-F238E27FC236}">
                <a16:creationId xmlns:a16="http://schemas.microsoft.com/office/drawing/2014/main" id="{5B5FBDCF-74EA-1F19-AC6E-30F39032BE43}"/>
              </a:ext>
            </a:extLst>
          </p:cNvPr>
          <p:cNvGraphicFramePr>
            <a:graphicFrameLocks noGrp="1"/>
          </p:cNvGraphicFramePr>
          <p:nvPr>
            <p:extLst>
              <p:ext uri="{D42A27DB-BD31-4B8C-83A1-F6EECF244321}">
                <p14:modId xmlns:p14="http://schemas.microsoft.com/office/powerpoint/2010/main" val="231117413"/>
              </p:ext>
            </p:extLst>
          </p:nvPr>
        </p:nvGraphicFramePr>
        <p:xfrm>
          <a:off x="6591095" y="5927470"/>
          <a:ext cx="457200" cy="190500"/>
        </p:xfrm>
        <a:graphic>
          <a:graphicData uri="http://schemas.openxmlformats.org/drawingml/2006/table">
            <a:tbl>
              <a:tblPr/>
              <a:tblGrid>
                <a:gridCol w="457200">
                  <a:extLst>
                    <a:ext uri="{9D8B030D-6E8A-4147-A177-3AD203B41FA5}">
                      <a16:colId xmlns:a16="http://schemas.microsoft.com/office/drawing/2014/main" val="20000"/>
                    </a:ext>
                  </a:extLst>
                </a:gridCol>
              </a:tblGrid>
              <a:tr h="1905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r" fontAlgn="b"/>
                      <a:r>
                        <a:rPr lang="uk-UA" sz="1200" u="none" strike="noStrike" dirty="0">
                          <a:effectLst/>
                          <a:latin typeface="Times New Roman" panose="02020603050405020304" pitchFamily="18" charset="0"/>
                          <a:cs typeface="Times New Roman" panose="02020603050405020304" pitchFamily="18" charset="0"/>
                        </a:rPr>
                        <a:t>481,16</a:t>
                      </a:r>
                      <a:endParaRPr lang="uk-UA"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21"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0"/>
                  </a:ext>
                </a:extLst>
              </a:tr>
            </a:tbl>
          </a:graphicData>
        </a:graphic>
      </p:graphicFrame>
      <p:graphicFrame>
        <p:nvGraphicFramePr>
          <p:cNvPr id="12" name="Таблица 11">
            <a:extLst>
              <a:ext uri="{FF2B5EF4-FFF2-40B4-BE49-F238E27FC236}">
                <a16:creationId xmlns:a16="http://schemas.microsoft.com/office/drawing/2014/main" id="{67604234-9B7E-A462-07E7-BB03A7606955}"/>
              </a:ext>
            </a:extLst>
          </p:cNvPr>
          <p:cNvGraphicFramePr>
            <a:graphicFrameLocks noGrp="1"/>
          </p:cNvGraphicFramePr>
          <p:nvPr>
            <p:extLst>
              <p:ext uri="{D42A27DB-BD31-4B8C-83A1-F6EECF244321}">
                <p14:modId xmlns:p14="http://schemas.microsoft.com/office/powerpoint/2010/main" val="1839521328"/>
              </p:ext>
            </p:extLst>
          </p:nvPr>
        </p:nvGraphicFramePr>
        <p:xfrm>
          <a:off x="7564233" y="5927470"/>
          <a:ext cx="457200" cy="190500"/>
        </p:xfrm>
        <a:graphic>
          <a:graphicData uri="http://schemas.openxmlformats.org/drawingml/2006/table">
            <a:tbl>
              <a:tblPr/>
              <a:tblGrid>
                <a:gridCol w="457200">
                  <a:extLst>
                    <a:ext uri="{9D8B030D-6E8A-4147-A177-3AD203B41FA5}">
                      <a16:colId xmlns:a16="http://schemas.microsoft.com/office/drawing/2014/main" val="20000"/>
                    </a:ext>
                  </a:extLst>
                </a:gridCol>
              </a:tblGrid>
              <a:tr h="1905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r" fontAlgn="b"/>
                      <a:r>
                        <a:rPr lang="uk-UA" sz="1200" u="none" strike="noStrike" dirty="0">
                          <a:effectLst/>
                          <a:latin typeface="Times New Roman" panose="02020603050405020304" pitchFamily="18" charset="0"/>
                          <a:cs typeface="Times New Roman" panose="02020603050405020304" pitchFamily="18" charset="0"/>
                        </a:rPr>
                        <a:t>925,05</a:t>
                      </a:r>
                      <a:endParaRPr lang="uk-UA"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21"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0"/>
                  </a:ext>
                </a:extLst>
              </a:tr>
            </a:tbl>
          </a:graphicData>
        </a:graphic>
      </p:graphicFrame>
      <p:graphicFrame>
        <p:nvGraphicFramePr>
          <p:cNvPr id="13" name="Таблица 12">
            <a:extLst>
              <a:ext uri="{FF2B5EF4-FFF2-40B4-BE49-F238E27FC236}">
                <a16:creationId xmlns:a16="http://schemas.microsoft.com/office/drawing/2014/main" id="{B20FF8FD-B45F-EE51-F0D6-BDF2587A30B4}"/>
              </a:ext>
            </a:extLst>
          </p:cNvPr>
          <p:cNvGraphicFramePr>
            <a:graphicFrameLocks noGrp="1"/>
          </p:cNvGraphicFramePr>
          <p:nvPr>
            <p:extLst>
              <p:ext uri="{D42A27DB-BD31-4B8C-83A1-F6EECF244321}">
                <p14:modId xmlns:p14="http://schemas.microsoft.com/office/powerpoint/2010/main" val="847769521"/>
              </p:ext>
            </p:extLst>
          </p:nvPr>
        </p:nvGraphicFramePr>
        <p:xfrm>
          <a:off x="8410371" y="5913182"/>
          <a:ext cx="593725" cy="190500"/>
        </p:xfrm>
        <a:graphic>
          <a:graphicData uri="http://schemas.openxmlformats.org/drawingml/2006/table">
            <a:tbl>
              <a:tblPr/>
              <a:tblGrid>
                <a:gridCol w="593725">
                  <a:extLst>
                    <a:ext uri="{9D8B030D-6E8A-4147-A177-3AD203B41FA5}">
                      <a16:colId xmlns:a16="http://schemas.microsoft.com/office/drawing/2014/main" val="20000"/>
                    </a:ext>
                  </a:extLst>
                </a:gridCol>
              </a:tblGrid>
              <a:tr h="1905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r" fontAlgn="b"/>
                      <a:r>
                        <a:rPr lang="uk-UA" sz="1200" u="none" strike="noStrike" dirty="0">
                          <a:effectLst/>
                          <a:latin typeface="Times New Roman" panose="02020603050405020304" pitchFamily="18" charset="0"/>
                          <a:cs typeface="Times New Roman" panose="02020603050405020304" pitchFamily="18" charset="0"/>
                        </a:rPr>
                        <a:t>1084,07</a:t>
                      </a:r>
                      <a:endParaRPr lang="uk-UA"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5" marR="7145" marT="7162"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0"/>
                  </a:ext>
                </a:extLst>
              </a:tr>
            </a:tbl>
          </a:graphicData>
        </a:graphic>
      </p:graphicFrame>
      <p:graphicFrame>
        <p:nvGraphicFramePr>
          <p:cNvPr id="14" name="Таблица 13">
            <a:extLst>
              <a:ext uri="{FF2B5EF4-FFF2-40B4-BE49-F238E27FC236}">
                <a16:creationId xmlns:a16="http://schemas.microsoft.com/office/drawing/2014/main" id="{707379D5-68E5-8305-D541-D416A1DCCB0D}"/>
              </a:ext>
            </a:extLst>
          </p:cNvPr>
          <p:cNvGraphicFramePr>
            <a:graphicFrameLocks noGrp="1"/>
          </p:cNvGraphicFramePr>
          <p:nvPr>
            <p:extLst>
              <p:ext uri="{D42A27DB-BD31-4B8C-83A1-F6EECF244321}">
                <p14:modId xmlns:p14="http://schemas.microsoft.com/office/powerpoint/2010/main" val="2861162695"/>
              </p:ext>
            </p:extLst>
          </p:nvPr>
        </p:nvGraphicFramePr>
        <p:xfrm>
          <a:off x="9478758" y="5903657"/>
          <a:ext cx="457200" cy="190500"/>
        </p:xfrm>
        <a:graphic>
          <a:graphicData uri="http://schemas.openxmlformats.org/drawingml/2006/table">
            <a:tbl>
              <a:tblPr/>
              <a:tblGrid>
                <a:gridCol w="457200">
                  <a:extLst>
                    <a:ext uri="{9D8B030D-6E8A-4147-A177-3AD203B41FA5}">
                      <a16:colId xmlns:a16="http://schemas.microsoft.com/office/drawing/2014/main" val="20000"/>
                    </a:ext>
                  </a:extLst>
                </a:gridCol>
              </a:tblGrid>
              <a:tr h="1905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r" fontAlgn="b"/>
                      <a:r>
                        <a:rPr lang="uk-UA" sz="1200" u="none" strike="noStrike" dirty="0">
                          <a:effectLst/>
                          <a:latin typeface="Times New Roman" panose="02020603050405020304" pitchFamily="18" charset="0"/>
                          <a:cs typeface="Times New Roman" panose="02020603050405020304" pitchFamily="18" charset="0"/>
                        </a:rPr>
                        <a:t>1135</a:t>
                      </a:r>
                      <a:endParaRPr lang="uk-UA"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62"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689841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3"/>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4">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5">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6">
            <a:alphaModFix/>
          </a:blip>
          <a:srcRect/>
          <a:stretch/>
        </p:blipFill>
        <p:spPr>
          <a:xfrm>
            <a:off x="10128738" y="278949"/>
            <a:ext cx="1627302" cy="340029"/>
          </a:xfrm>
          <a:prstGeom prst="rect">
            <a:avLst/>
          </a:prstGeom>
          <a:noFill/>
          <a:ln>
            <a:noFill/>
          </a:ln>
        </p:spPr>
      </p:pic>
      <p:sp>
        <p:nvSpPr>
          <p:cNvPr id="9" name="Заголовок 1">
            <a:extLst>
              <a:ext uri="{FF2B5EF4-FFF2-40B4-BE49-F238E27FC236}">
                <a16:creationId xmlns:a16="http://schemas.microsoft.com/office/drawing/2014/main" id="{61EF1F17-305F-EAC0-0F58-4B0A2A9D24C9}"/>
              </a:ext>
            </a:extLst>
          </p:cNvPr>
          <p:cNvSpPr txBox="1">
            <a:spLocks/>
          </p:cNvSpPr>
          <p:nvPr/>
        </p:nvSpPr>
        <p:spPr>
          <a:xfrm>
            <a:off x="1545240" y="844062"/>
            <a:ext cx="10210800" cy="95935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30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ДЖЕРЕЛА ОТРИМАННЯ МОЛОКА КООПЕРАТИВУ «ПОКРОВА»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2400" b="1"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uk-UA" sz="24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r>
            <a:br>
              <a:rPr kumimoji="0" lang="uk-UA" sz="24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br>
            <a:r>
              <a:rPr kumimoji="0" lang="uk-UA" sz="24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201</a:t>
            </a:r>
            <a:r>
              <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8</a:t>
            </a:r>
            <a:r>
              <a:rPr kumimoji="0" lang="uk-UA" sz="24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-2019р </a:t>
            </a:r>
          </a:p>
        </p:txBody>
      </p:sp>
      <p:graphicFrame>
        <p:nvGraphicFramePr>
          <p:cNvPr id="10" name="Объект 7">
            <a:extLst>
              <a:ext uri="{FF2B5EF4-FFF2-40B4-BE49-F238E27FC236}">
                <a16:creationId xmlns:a16="http://schemas.microsoft.com/office/drawing/2014/main" id="{25C352EB-62D1-92DF-4327-881A82F3C39B}"/>
              </a:ext>
            </a:extLst>
          </p:cNvPr>
          <p:cNvGraphicFramePr>
            <a:graphicFrameLocks/>
          </p:cNvGraphicFramePr>
          <p:nvPr>
            <p:extLst>
              <p:ext uri="{D42A27DB-BD31-4B8C-83A1-F6EECF244321}">
                <p14:modId xmlns:p14="http://schemas.microsoft.com/office/powerpoint/2010/main" val="3558821200"/>
              </p:ext>
            </p:extLst>
          </p:nvPr>
        </p:nvGraphicFramePr>
        <p:xfrm>
          <a:off x="6904950" y="2037122"/>
          <a:ext cx="4851090" cy="4258597"/>
        </p:xfrm>
        <a:graphic>
          <a:graphicData uri="http://schemas.openxmlformats.org/presentationml/2006/ole">
            <mc:AlternateContent xmlns:mc="http://schemas.openxmlformats.org/markup-compatibility/2006">
              <mc:Choice xmlns:v="urn:schemas-microsoft-com:vml" Requires="v">
                <p:oleObj spid="_x0000_s5145" name="Диаграмма" r:id="rId7" imgW="4145639" imgH="3499407" progId="Excel.Chart.8">
                  <p:embed/>
                </p:oleObj>
              </mc:Choice>
              <mc:Fallback>
                <p:oleObj name="Диаграмма" r:id="rId7" imgW="4145639" imgH="3499407" progId="Excel.Chart.8">
                  <p:embed/>
                  <p:pic>
                    <p:nvPicPr>
                      <p:cNvPr id="50179" name="Объект 7"/>
                      <p:cNvPicPr>
                        <a:picLocks noGrp="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4950" y="2037122"/>
                        <a:ext cx="4851090" cy="4258597"/>
                      </a:xfrm>
                      <a:prstGeom prst="rect">
                        <a:avLst/>
                      </a:prstGeom>
                      <a:noFill/>
                      <a:ln>
                        <a:noFill/>
                      </a:ln>
                      <a:extLst/>
                    </p:spPr>
                  </p:pic>
                </p:oleObj>
              </mc:Fallback>
            </mc:AlternateContent>
          </a:graphicData>
        </a:graphic>
      </p:graphicFrame>
      <p:graphicFrame>
        <p:nvGraphicFramePr>
          <p:cNvPr id="11" name="Діаграма 3">
            <a:extLst>
              <a:ext uri="{FF2B5EF4-FFF2-40B4-BE49-F238E27FC236}">
                <a16:creationId xmlns:a16="http://schemas.microsoft.com/office/drawing/2014/main" id="{5E535452-92F5-1697-A7D5-7E1C3CC707E6}"/>
              </a:ext>
            </a:extLst>
          </p:cNvPr>
          <p:cNvGraphicFramePr>
            <a:graphicFrameLocks/>
          </p:cNvGraphicFramePr>
          <p:nvPr>
            <p:extLst>
              <p:ext uri="{D42A27DB-BD31-4B8C-83A1-F6EECF244321}">
                <p14:modId xmlns:p14="http://schemas.microsoft.com/office/powerpoint/2010/main" val="1240368874"/>
              </p:ext>
            </p:extLst>
          </p:nvPr>
        </p:nvGraphicFramePr>
        <p:xfrm>
          <a:off x="2141928" y="1932042"/>
          <a:ext cx="5001822" cy="436244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711771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F0E05341-4AB4-A541-8E2A-6F8E34B6DDEA}"/>
              </a:ext>
            </a:extLst>
          </p:cNvPr>
          <p:cNvSpPr txBox="1">
            <a:spLocks/>
          </p:cNvSpPr>
          <p:nvPr/>
        </p:nvSpPr>
        <p:spPr>
          <a:xfrm>
            <a:off x="1828800" y="1465570"/>
            <a:ext cx="9927240" cy="80010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РОЗВИТОК СІМЕЙНИХ ФЕРМ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ТА СИСТЕМ ДОЇННЯ КОРІВ НА ПАСОВИЩІ</a:t>
            </a:r>
            <a:endParaRPr kumimoji="0" lang="uk-UA" sz="44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7" name="Місце для вмісту 2">
            <a:extLst>
              <a:ext uri="{FF2B5EF4-FFF2-40B4-BE49-F238E27FC236}">
                <a16:creationId xmlns:a16="http://schemas.microsoft.com/office/drawing/2014/main" id="{0A78F8C8-8282-2089-36FA-C71461EC0A24}"/>
              </a:ext>
            </a:extLst>
          </p:cNvPr>
          <p:cNvSpPr txBox="1">
            <a:spLocks/>
          </p:cNvSpPr>
          <p:nvPr/>
        </p:nvSpPr>
        <p:spPr>
          <a:xfrm>
            <a:off x="2610464" y="2724765"/>
            <a:ext cx="8229600" cy="32448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За період діяльності кооперативу «Покрова» 23 родини взяли участь у програмі молодіжного та сімейного підприємництва і заснували власні молочні ферми чи провели реконструкції тваринницьких приміщень.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У 201</a:t>
            </a:r>
            <a:r>
              <a:rPr kumimoji="0" lang="en-US"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8</a:t>
            </a: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році у громадах чотирьох сіл Бродівського району - Лугове, Заболотці, </a:t>
            </a:r>
            <a:r>
              <a:rPr kumimoji="0" lang="uk-UA" sz="2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Голосковичі</a:t>
            </a: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uk-UA" sz="2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Паликорови</a:t>
            </a: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діяли системи доїння корів на пасовищі. У цій програмі взяло участь 65 членів кооперативу, які є власниками 1</a:t>
            </a:r>
            <a:r>
              <a:rPr kumimoji="0" lang="en-US"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4</a:t>
            </a: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0 корів.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1843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05B52585-78FA-F76C-95AD-F465DDD698C7}"/>
              </a:ext>
            </a:extLst>
          </p:cNvPr>
          <p:cNvSpPr txBox="1">
            <a:spLocks/>
          </p:cNvSpPr>
          <p:nvPr/>
        </p:nvSpPr>
        <p:spPr>
          <a:xfrm>
            <a:off x="1962150" y="1095629"/>
            <a:ext cx="8909294"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УЧАСТЬ В ТОВАРИСТВІ «НАБІЛ»</a:t>
            </a:r>
            <a:endParaRPr kumimoji="0" lang="uk-UA" altLang="uk-UA" sz="44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7" name="Объект 2">
            <a:extLst>
              <a:ext uri="{FF2B5EF4-FFF2-40B4-BE49-F238E27FC236}">
                <a16:creationId xmlns:a16="http://schemas.microsoft.com/office/drawing/2014/main" id="{0CB4D99A-027D-0CB9-18AF-37A76365E7C2}"/>
              </a:ext>
            </a:extLst>
          </p:cNvPr>
          <p:cNvSpPr txBox="1">
            <a:spLocks/>
          </p:cNvSpPr>
          <p:nvPr/>
        </p:nvSpPr>
        <p:spPr>
          <a:xfrm>
            <a:off x="2250090" y="2456842"/>
            <a:ext cx="9505950" cy="38466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З 2014 року ініціювали створення кооперативної переробки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2018 рік КО «Рівноправність» приймає рішення про створення кооперативної переробки</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Лютий 2019 – Загальні збори СОК – рішення про входження в товариство «Набіл»</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Лютий 2019 – затверджена квота продажу молока та пайового внеску</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Травень 2020 -  капіталізовано 203429 грн в товариство</a:t>
            </a:r>
          </a:p>
        </p:txBody>
      </p:sp>
    </p:spTree>
    <p:extLst>
      <p:ext uri="{BB962C8B-B14F-4D97-AF65-F5344CB8AC3E}">
        <p14:creationId xmlns:p14="http://schemas.microsoft.com/office/powerpoint/2010/main" val="27502266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E08C925C-777C-BFB7-551A-AF8818C1E90A}"/>
              </a:ext>
            </a:extLst>
          </p:cNvPr>
          <p:cNvSpPr txBox="1">
            <a:spLocks/>
          </p:cNvSpPr>
          <p:nvPr/>
        </p:nvSpPr>
        <p:spPr>
          <a:xfrm>
            <a:off x="1962150" y="1123437"/>
            <a:ext cx="97938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СПІВПРАЦЯ З ВЛАДОЮ</a:t>
            </a:r>
            <a:endParaRPr kumimoji="0" lang="uk-UA" altLang="uk-UA" sz="4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7" name="Объект 2">
            <a:extLst>
              <a:ext uri="{FF2B5EF4-FFF2-40B4-BE49-F238E27FC236}">
                <a16:creationId xmlns:a16="http://schemas.microsoft.com/office/drawing/2014/main" id="{A291C0BF-2974-0640-FC67-2493884D0B3B}"/>
              </a:ext>
            </a:extLst>
          </p:cNvPr>
          <p:cNvSpPr txBox="1">
            <a:spLocks/>
          </p:cNvSpPr>
          <p:nvPr/>
        </p:nvSpPr>
        <p:spPr>
          <a:xfrm>
            <a:off x="2126226" y="2549011"/>
            <a:ext cx="9298858" cy="3509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Обласний бюджет 100 тисяч гривень(Лугове, </a:t>
            </a:r>
            <a:r>
              <a:rPr kumimoji="0" lang="uk-UA" sz="2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Лучківці</a:t>
            </a: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uk-UA" sz="2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Висоцько</a:t>
            </a: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uk-UA" sz="2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Голосковичі</a:t>
            </a: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Районний бюджет</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48 тисяч гривень на обладнання молоко приймальних пунктів</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60 тисяч на облаштування магазину</a:t>
            </a:r>
          </a:p>
        </p:txBody>
      </p:sp>
    </p:spTree>
    <p:extLst>
      <p:ext uri="{BB962C8B-B14F-4D97-AF65-F5344CB8AC3E}">
        <p14:creationId xmlns:p14="http://schemas.microsoft.com/office/powerpoint/2010/main" val="26292696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5186AB0E-6548-768A-7DB4-D7C09E899959}"/>
              </a:ext>
            </a:extLst>
          </p:cNvPr>
          <p:cNvSpPr txBox="1">
            <a:spLocks/>
          </p:cNvSpPr>
          <p:nvPr/>
        </p:nvSpPr>
        <p:spPr>
          <a:xfrm>
            <a:off x="2033194" y="844062"/>
            <a:ext cx="8679465"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ТУРБОТА ПРО ГРОМАДУ</a:t>
            </a:r>
            <a:endParaRPr kumimoji="0" lang="uk-UA" altLang="uk-UA" sz="4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7" name="Объект 2">
            <a:extLst>
              <a:ext uri="{FF2B5EF4-FFF2-40B4-BE49-F238E27FC236}">
                <a16:creationId xmlns:a16="http://schemas.microsoft.com/office/drawing/2014/main" id="{2D3CC0EA-8E8E-7BAF-7709-2B98A580090E}"/>
              </a:ext>
            </a:extLst>
          </p:cNvPr>
          <p:cNvSpPr txBox="1">
            <a:spLocks/>
          </p:cNvSpPr>
          <p:nvPr/>
        </p:nvSpPr>
        <p:spPr>
          <a:xfrm>
            <a:off x="2033194" y="2436914"/>
            <a:ext cx="9579686" cy="324802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dirty="0" err="1" smtClean="0">
                <a:ln>
                  <a:noFill/>
                </a:ln>
                <a:solidFill>
                  <a:sysClr val="windowText" lastClr="000000"/>
                </a:solidFill>
                <a:effectLst/>
                <a:uLnTx/>
                <a:uFillTx/>
                <a:latin typeface="Calibri" panose="020F0502020204030204" pitchFamily="34" charset="0"/>
                <a:cs typeface="Calibri" panose="020F0502020204030204" pitchFamily="34" charset="0"/>
              </a:rPr>
              <a:t>Голосковичі</a:t>
            </a:r>
            <a:r>
              <a:rPr kumimoji="0" lang="uk-UA" altLang="uk-UA"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 - бойлер 1,1тис. грн, вікна до школи 3,5тис.</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dirty="0" err="1" smtClean="0">
                <a:ln>
                  <a:noFill/>
                </a:ln>
                <a:solidFill>
                  <a:sysClr val="windowText" lastClr="000000"/>
                </a:solidFill>
                <a:effectLst/>
                <a:uLnTx/>
                <a:uFillTx/>
                <a:latin typeface="Calibri" panose="020F0502020204030204" pitchFamily="34" charset="0"/>
                <a:cs typeface="Calibri" panose="020F0502020204030204" pitchFamily="34" charset="0"/>
              </a:rPr>
              <a:t>Паликорови</a:t>
            </a:r>
            <a:r>
              <a:rPr kumimoji="0" lang="uk-UA" altLang="uk-UA"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 –підручники для школи 5 тис. грн.</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Білявці- електропастух 3,6тис. грн., на благоустрій біля церкви-1, 0 тис. грн.</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dirty="0" err="1" smtClean="0">
                <a:ln>
                  <a:noFill/>
                </a:ln>
                <a:solidFill>
                  <a:sysClr val="windowText" lastClr="000000"/>
                </a:solidFill>
                <a:effectLst/>
                <a:uLnTx/>
                <a:uFillTx/>
                <a:latin typeface="Calibri" panose="020F0502020204030204" pitchFamily="34" charset="0"/>
                <a:cs typeface="Calibri" panose="020F0502020204030204" pitchFamily="34" charset="0"/>
              </a:rPr>
              <a:t>Заболотці</a:t>
            </a:r>
            <a:r>
              <a:rPr kumimoji="0" lang="uk-UA" altLang="uk-UA"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 - одяг для дітей , учасників художньої самодіяльності</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Лугове- ремонт клубу, крісла 6,6тис.грн, штори 2,0 тис. грн.</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Висоцьке перекриття церкви 2,5 тис. грн, клуб 500 грн</a:t>
            </a:r>
          </a:p>
          <a:p>
            <a:pPr lvl="0">
              <a:lnSpc>
                <a:spcPct val="100000"/>
              </a:lnSpc>
              <a:buClrTx/>
              <a:defRPr/>
            </a:pPr>
            <a:r>
              <a:rPr lang="uk-UA" altLang="uk-UA" sz="2400" dirty="0" smtClean="0">
                <a:solidFill>
                  <a:sysClr val="windowText" lastClr="000000"/>
                </a:solidFill>
                <a:latin typeface="Calibri" panose="020F0502020204030204" pitchFamily="34" charset="0"/>
                <a:cs typeface="Calibri" panose="020F0502020204030204" pitchFamily="34" charset="0"/>
              </a:rPr>
              <a:t>Щорічно на свято Миколая в усі громади солодощі «Солодкий Миколай»</a:t>
            </a:r>
          </a:p>
          <a:p>
            <a:pPr lvl="0">
              <a:lnSpc>
                <a:spcPct val="100000"/>
              </a:lnSpc>
              <a:buClrTx/>
              <a:defRPr/>
            </a:pPr>
            <a:r>
              <a:rPr lang="uk-UA" altLang="uk-UA" sz="2400" dirty="0" smtClean="0">
                <a:solidFill>
                  <a:sysClr val="windowText" lastClr="000000"/>
                </a:solidFill>
                <a:latin typeface="Calibri" panose="020F0502020204030204" pitchFamily="34" charset="0"/>
                <a:cs typeface="Calibri" panose="020F0502020204030204" pitchFamily="34" charset="0"/>
              </a:rPr>
              <a:t>Постійно підтримка учасників АТО ( коштами та збір продуктів)</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9162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DF3D89F0-4309-E154-2A93-1F12051A29D3}"/>
              </a:ext>
            </a:extLst>
          </p:cNvPr>
          <p:cNvSpPr txBox="1">
            <a:spLocks/>
          </p:cNvSpPr>
          <p:nvPr/>
        </p:nvSpPr>
        <p:spPr>
          <a:xfrm>
            <a:off x="2351937" y="2628900"/>
            <a:ext cx="8229600" cy="1714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altLang="uk-UA" sz="3600" b="1" i="0" u="none" strike="noStrike" kern="1200" cap="none" spc="0" normalizeH="0" baseline="0" noProof="0" dirty="0" smtClean="0">
                <a:ln>
                  <a:noFill/>
                </a:ln>
                <a:solidFill>
                  <a:srgbClr val="70AD47">
                    <a:lumMod val="50000"/>
                  </a:srgbClr>
                </a:solidFill>
                <a:effectLst/>
                <a:uLnTx/>
                <a:uFillTx/>
                <a:latin typeface="Calibri" panose="020F0502020204030204" pitchFamily="34" charset="0"/>
                <a:ea typeface="+mj-ea"/>
                <a:cs typeface="Calibri" panose="020F0502020204030204" pitchFamily="34" charset="0"/>
                <a:sym typeface="Arial"/>
              </a:rPr>
              <a:t>ІСТОРІЯ СІЛЬСЬКОГОСПОДАРСЬКОГО ОБСЛУГОВУЮЧОГО КООПЕРАТИВУ «СТРИЙСЬКИЙ ЯСЬ»</a:t>
            </a:r>
            <a:endParaRPr kumimoji="0" lang="uk-UA" altLang="uk-UA" sz="36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j-ea"/>
              <a:cs typeface="Calibri" panose="020F0502020204030204" pitchFamily="34" charset="0"/>
              <a:sym typeface="Arial"/>
            </a:endParaRPr>
          </a:p>
        </p:txBody>
      </p:sp>
    </p:spTree>
    <p:extLst>
      <p:ext uri="{BB962C8B-B14F-4D97-AF65-F5344CB8AC3E}">
        <p14:creationId xmlns:p14="http://schemas.microsoft.com/office/powerpoint/2010/main" val="4019780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5E8369-EA56-7BCB-77EA-2E66783DD3E0}"/>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1F0124AC-E3C1-D4CD-3789-C47380A6ACBE}"/>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877397C2-A173-1D0D-E5B4-C1AA7D4C94DC}"/>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CA44342-D0C0-DE34-BCD5-4E24EB674363}"/>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8">
            <a:extLst>
              <a:ext uri="{FF2B5EF4-FFF2-40B4-BE49-F238E27FC236}">
                <a16:creationId xmlns:a16="http://schemas.microsoft.com/office/drawing/2014/main" id="{9332A021-773C-E1E7-B9CF-458780246228}"/>
              </a:ext>
            </a:extLst>
          </p:cNvPr>
          <p:cNvSpPr txBox="1">
            <a:spLocks noChangeArrowheads="1"/>
          </p:cNvSpPr>
          <p:nvPr/>
        </p:nvSpPr>
        <p:spPr>
          <a:xfrm>
            <a:off x="1783199" y="1071201"/>
            <a:ext cx="10356027" cy="424732"/>
          </a:xfrm>
          <a:prstGeom prst="rect">
            <a:avLst/>
          </a:prstGeom>
          <a:no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uk-UA" altLang="uk-UA" sz="2400" b="1" dirty="0">
                <a:solidFill>
                  <a:schemeClr val="accent6">
                    <a:lumMod val="50000"/>
                  </a:schemeClr>
                </a:solidFill>
                <a:latin typeface="Arial" panose="020B0604020202020204" pitchFamily="34" charset="0"/>
              </a:rPr>
              <a:t>ЕКОНОМІЧНА СУТЬ КООПЕРАЦІЇ</a:t>
            </a:r>
            <a:endParaRPr lang="ru-RU" altLang="uk-UA" sz="2400" b="1" dirty="0">
              <a:solidFill>
                <a:schemeClr val="accent6">
                  <a:lumMod val="50000"/>
                </a:schemeClr>
              </a:solidFill>
              <a:latin typeface="Arial" panose="020B0604020202020204" pitchFamily="34" charset="0"/>
            </a:endParaRPr>
          </a:p>
        </p:txBody>
      </p:sp>
      <p:sp>
        <p:nvSpPr>
          <p:cNvPr id="7" name="Rectangle 9">
            <a:extLst>
              <a:ext uri="{FF2B5EF4-FFF2-40B4-BE49-F238E27FC236}">
                <a16:creationId xmlns:a16="http://schemas.microsoft.com/office/drawing/2014/main" id="{1960592E-1275-502A-01CC-547250263198}"/>
              </a:ext>
            </a:extLst>
          </p:cNvPr>
          <p:cNvSpPr txBox="1">
            <a:spLocks noChangeArrowheads="1"/>
          </p:cNvSpPr>
          <p:nvPr/>
        </p:nvSpPr>
        <p:spPr>
          <a:xfrm>
            <a:off x="1783199" y="1948156"/>
            <a:ext cx="9972841" cy="3300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протистояння комерційним посередницьким структурам;</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використання переваг великомасштабного підприємства та доступ до інноваційних технологій;</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отримання послуг за мінімальними цінами і участь у прибутках на всіх етапах просування продукції;</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координація дій та розділ ризиків;</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доступ до ринків та економія на трансакційних витратах</a:t>
            </a:r>
            <a:r>
              <a:rPr kumimoji="0" lang="ru-RU"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843958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Google Shape;307;p1">
            <a:extLst>
              <a:ext uri="{FF2B5EF4-FFF2-40B4-BE49-F238E27FC236}">
                <a16:creationId xmlns:a16="http://schemas.microsoft.com/office/drawing/2014/main" id="{845FDB4C-0AE1-B993-9256-9B7726CE96A2}"/>
              </a:ext>
            </a:extLst>
          </p:cNvPr>
          <p:cNvSpPr/>
          <p:nvPr/>
        </p:nvSpPr>
        <p:spPr>
          <a:xfrm flipH="1">
            <a:off x="1588956" y="-1"/>
            <a:ext cx="9324850" cy="6858001"/>
          </a:xfrm>
          <a:custGeom>
            <a:avLst/>
            <a:gdLst/>
            <a:ahLst/>
            <a:cxnLst/>
            <a:rect l="l" t="t" r="r" b="b"/>
            <a:pathLst>
              <a:path w="6417866" h="6876006" extrusionOk="0">
                <a:moveTo>
                  <a:pt x="0" y="6876006"/>
                </a:moveTo>
                <a:lnTo>
                  <a:pt x="2873449" y="7374"/>
                </a:lnTo>
                <a:lnTo>
                  <a:pt x="6416404" y="0"/>
                </a:lnTo>
                <a:cubicBezTo>
                  <a:pt x="6422607" y="2286000"/>
                  <a:pt x="6406687" y="4586747"/>
                  <a:pt x="6412890" y="6872747"/>
                </a:cubicBezTo>
                <a:lnTo>
                  <a:pt x="0" y="6876006"/>
                </a:lnTo>
                <a:close/>
              </a:path>
            </a:pathLst>
          </a:custGeom>
          <a:solidFill>
            <a:srgbClr val="0B4476">
              <a:alpha val="80000"/>
            </a:srgbClr>
          </a:solidFill>
          <a:ln>
            <a:noFill/>
          </a:ln>
        </p:spPr>
        <p:txBody>
          <a:bodyPr spcFirstLastPara="1" wrap="square" lIns="91425" tIns="45700" rIns="91425" bIns="45700" anchor="ctr" anchorCtr="0">
            <a:noAutofit/>
          </a:bodyPr>
          <a:lstStyle/>
          <a:p>
            <a:pPr algn="ctr">
              <a:buClr>
                <a:prstClr val="white"/>
              </a:buClr>
              <a:buSzPts val="2400"/>
              <a:buFont typeface="Calibri"/>
              <a:buNone/>
            </a:pPr>
            <a:endParaRPr sz="2400" kern="1200">
              <a:solidFill>
                <a:srgbClr val="FFFFFF"/>
              </a:solidFill>
              <a:latin typeface="Calibri" panose="020F0502020204030204" pitchFamily="34" charset="0"/>
              <a:ea typeface="Calibri"/>
              <a:cs typeface="Calibri" panose="020F0502020204030204" pitchFamily="34" charset="0"/>
              <a:sym typeface="Calibri"/>
            </a:endParaRPr>
          </a:p>
          <a:p>
            <a:pPr algn="ctr">
              <a:buClr>
                <a:prstClr val="white"/>
              </a:buClr>
              <a:buSzPts val="2400"/>
              <a:buFont typeface="Calibri"/>
              <a:buNone/>
            </a:pPr>
            <a:endParaRPr sz="2400" kern="1200">
              <a:solidFill>
                <a:srgbClr val="FFFFFF"/>
              </a:solidFill>
              <a:latin typeface="Calibri" panose="020F0502020204030204" pitchFamily="34" charset="0"/>
              <a:ea typeface="Calibri"/>
              <a:cs typeface="Calibri" panose="020F0502020204030204" pitchFamily="34" charset="0"/>
              <a:sym typeface="Calibri"/>
            </a:endParaRPr>
          </a:p>
          <a:p>
            <a:pPr algn="ctr">
              <a:buClr>
                <a:prstClr val="white"/>
              </a:buClr>
              <a:buSzPts val="2400"/>
              <a:buFont typeface="Calibri"/>
              <a:buNone/>
            </a:pPr>
            <a:endParaRPr sz="2400" kern="1200">
              <a:solidFill>
                <a:srgbClr val="FFFFFF"/>
              </a:solidFill>
              <a:latin typeface="Calibri" panose="020F0502020204030204" pitchFamily="34" charset="0"/>
              <a:ea typeface="Calibri"/>
              <a:cs typeface="Calibri" panose="020F0502020204030204" pitchFamily="34" charset="0"/>
              <a:sym typeface="Calibri"/>
            </a:endParaRPr>
          </a:p>
        </p:txBody>
      </p:sp>
      <p:sp>
        <p:nvSpPr>
          <p:cNvPr id="7" name="Google Shape;309;p1">
            <a:extLst>
              <a:ext uri="{FF2B5EF4-FFF2-40B4-BE49-F238E27FC236}">
                <a16:creationId xmlns:a16="http://schemas.microsoft.com/office/drawing/2014/main" id="{497C0F06-3AA6-B5BC-2A0C-580B723DED68}"/>
              </a:ext>
            </a:extLst>
          </p:cNvPr>
          <p:cNvSpPr txBox="1"/>
          <p:nvPr/>
        </p:nvSpPr>
        <p:spPr>
          <a:xfrm>
            <a:off x="1441194" y="2904845"/>
            <a:ext cx="7614315" cy="2057400"/>
          </a:xfrm>
          <a:prstGeom prst="rect">
            <a:avLst/>
          </a:prstGeom>
          <a:noFill/>
          <a:ln>
            <a:noFill/>
          </a:ln>
        </p:spPr>
        <p:txBody>
          <a:bodyPr spcFirstLastPara="1" wrap="square" lIns="91425" tIns="45700" rIns="91425" bIns="45700" anchor="t" anchorCtr="0">
            <a:noAutofit/>
          </a:bodyPr>
          <a:lstStyle/>
          <a:p>
            <a:pPr algn="ctr">
              <a:buClr>
                <a:srgbClr val="ABCD3A"/>
              </a:buClr>
              <a:buSzPts val="2520"/>
            </a:pPr>
            <a:r>
              <a:rPr lang="uk-UA" sz="4100" b="1" kern="1200" dirty="0">
                <a:solidFill>
                  <a:srgbClr val="FFFFFF"/>
                </a:solidFill>
                <a:latin typeface="Calibri" panose="020F0502020204030204" pitchFamily="34" charset="0"/>
                <a:ea typeface="Calibri"/>
                <a:cs typeface="Calibri" panose="020F0502020204030204" pitchFamily="34" charset="0"/>
                <a:sym typeface="Calibri"/>
              </a:rPr>
              <a:t>СОК «СТРИЙСЬКИЙ ЯСЬ» – </a:t>
            </a:r>
            <a:endParaRPr sz="4100" b="1" kern="1200" dirty="0">
              <a:solidFill>
                <a:srgbClr val="FFFFFF"/>
              </a:solidFill>
              <a:latin typeface="Calibri" panose="020F0502020204030204" pitchFamily="34" charset="0"/>
              <a:ea typeface="Calibri"/>
              <a:cs typeface="Calibri" panose="020F0502020204030204" pitchFamily="34" charset="0"/>
              <a:sym typeface="Calibri"/>
            </a:endParaRPr>
          </a:p>
          <a:p>
            <a:pPr algn="ctr">
              <a:buClr>
                <a:srgbClr val="ABCD3A"/>
              </a:buClr>
              <a:buSzPts val="2520"/>
            </a:pPr>
            <a:r>
              <a:rPr lang="uk-UA" sz="4100" b="1" kern="1200" dirty="0">
                <a:solidFill>
                  <a:srgbClr val="FFFFFF"/>
                </a:solidFill>
                <a:latin typeface="Calibri" panose="020F0502020204030204" pitchFamily="34" charset="0"/>
                <a:ea typeface="Calibri"/>
                <a:cs typeface="Calibri" panose="020F0502020204030204" pitchFamily="34" charset="0"/>
                <a:sym typeface="Calibri"/>
              </a:rPr>
              <a:t>ЦЕНТР РОЗВИТКУ МЕРЕЖІ МІКРО-ВИРОБНИКІВ С/Г ПРОДУКЦІЇ </a:t>
            </a:r>
            <a:endParaRPr sz="4100" b="1" kern="1200" dirty="0">
              <a:solidFill>
                <a:srgbClr val="FFFFFF"/>
              </a:solidFill>
              <a:latin typeface="Calibri" panose="020F0502020204030204" pitchFamily="34" charset="0"/>
              <a:ea typeface="Calibri"/>
              <a:cs typeface="Calibri" panose="020F0502020204030204" pitchFamily="34" charset="0"/>
              <a:sym typeface="Calibri"/>
            </a:endParaRPr>
          </a:p>
        </p:txBody>
      </p:sp>
      <p:pic>
        <p:nvPicPr>
          <p:cNvPr id="8" name="Google Shape;310;p1">
            <a:extLst>
              <a:ext uri="{FF2B5EF4-FFF2-40B4-BE49-F238E27FC236}">
                <a16:creationId xmlns:a16="http://schemas.microsoft.com/office/drawing/2014/main" id="{F74A919E-26EC-C52B-7C69-03BF0F98C6B7}"/>
              </a:ext>
            </a:extLst>
          </p:cNvPr>
          <p:cNvPicPr preferRelativeResize="0"/>
          <p:nvPr/>
        </p:nvPicPr>
        <p:blipFill>
          <a:blip r:embed="rId6">
            <a:alphaModFix/>
          </a:blip>
          <a:stretch>
            <a:fillRect/>
          </a:stretch>
        </p:blipFill>
        <p:spPr>
          <a:xfrm>
            <a:off x="9416097" y="2343337"/>
            <a:ext cx="1675700" cy="2171325"/>
          </a:xfrm>
          <a:prstGeom prst="rect">
            <a:avLst/>
          </a:prstGeom>
          <a:noFill/>
          <a:ln>
            <a:noFill/>
          </a:ln>
        </p:spPr>
      </p:pic>
    </p:spTree>
    <p:extLst>
      <p:ext uri="{BB962C8B-B14F-4D97-AF65-F5344CB8AC3E}">
        <p14:creationId xmlns:p14="http://schemas.microsoft.com/office/powerpoint/2010/main" val="16705563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6" name="Google Shape;315;g1fc63e0779b_1_323">
            <a:extLst>
              <a:ext uri="{FF2B5EF4-FFF2-40B4-BE49-F238E27FC236}">
                <a16:creationId xmlns:a16="http://schemas.microsoft.com/office/drawing/2014/main" id="{3E8E5094-417F-6A45-6316-C585145C2F40}"/>
              </a:ext>
            </a:extLst>
          </p:cNvPr>
          <p:cNvPicPr preferRelativeResize="0"/>
          <p:nvPr/>
        </p:nvPicPr>
        <p:blipFill rotWithShape="1">
          <a:blip r:embed="rId6">
            <a:alphaModFix/>
          </a:blip>
          <a:srcRect/>
          <a:stretch/>
        </p:blipFill>
        <p:spPr>
          <a:xfrm>
            <a:off x="4139381" y="1847635"/>
            <a:ext cx="7521677" cy="4356519"/>
          </a:xfrm>
          <a:prstGeom prst="rect">
            <a:avLst/>
          </a:prstGeom>
          <a:noFill/>
          <a:ln>
            <a:noFill/>
          </a:ln>
          <a:effectLst>
            <a:outerShdw blurRad="292100" dist="139700" dir="2700000" algn="tl" rotWithShape="0">
              <a:srgbClr val="333333">
                <a:alpha val="64709"/>
              </a:srgbClr>
            </a:outerShdw>
          </a:effectLst>
        </p:spPr>
      </p:pic>
      <p:pic>
        <p:nvPicPr>
          <p:cNvPr id="7" name="Google Shape;316;g1fc63e0779b_1_323">
            <a:extLst>
              <a:ext uri="{FF2B5EF4-FFF2-40B4-BE49-F238E27FC236}">
                <a16:creationId xmlns:a16="http://schemas.microsoft.com/office/drawing/2014/main" id="{451A0EBA-AEE0-1A3A-2966-61389510E5FB}"/>
              </a:ext>
            </a:extLst>
          </p:cNvPr>
          <p:cNvPicPr preferRelativeResize="0"/>
          <p:nvPr/>
        </p:nvPicPr>
        <p:blipFill rotWithShape="1">
          <a:blip r:embed="rId7">
            <a:alphaModFix/>
          </a:blip>
          <a:srcRect/>
          <a:stretch/>
        </p:blipFill>
        <p:spPr>
          <a:xfrm>
            <a:off x="2501368" y="1068435"/>
            <a:ext cx="2852147" cy="2915672"/>
          </a:xfrm>
          <a:prstGeom prst="rect">
            <a:avLst/>
          </a:prstGeom>
          <a:noFill/>
          <a:ln>
            <a:noFill/>
          </a:ln>
          <a:effectLst>
            <a:outerShdw blurRad="292100" dist="139700" dir="2700000" algn="tl" rotWithShape="0">
              <a:srgbClr val="333333">
                <a:alpha val="64709"/>
              </a:srgbClr>
            </a:outerShdw>
          </a:effectLst>
        </p:spPr>
      </p:pic>
    </p:spTree>
    <p:extLst>
      <p:ext uri="{BB962C8B-B14F-4D97-AF65-F5344CB8AC3E}">
        <p14:creationId xmlns:p14="http://schemas.microsoft.com/office/powerpoint/2010/main" val="34170110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grpSp>
        <p:nvGrpSpPr>
          <p:cNvPr id="6" name="Google Shape;322;g1fc63e0779b_1_404">
            <a:extLst>
              <a:ext uri="{FF2B5EF4-FFF2-40B4-BE49-F238E27FC236}">
                <a16:creationId xmlns:a16="http://schemas.microsoft.com/office/drawing/2014/main" id="{795B258B-9EE4-83F7-D342-42B6D0F21042}"/>
              </a:ext>
            </a:extLst>
          </p:cNvPr>
          <p:cNvGrpSpPr/>
          <p:nvPr/>
        </p:nvGrpSpPr>
        <p:grpSpPr>
          <a:xfrm>
            <a:off x="4306529" y="3657599"/>
            <a:ext cx="5008976" cy="3470513"/>
            <a:chOff x="96570" y="128518"/>
            <a:chExt cx="5510400" cy="3856262"/>
          </a:xfrm>
        </p:grpSpPr>
        <p:sp>
          <p:nvSpPr>
            <p:cNvPr id="7" name="Google Shape;323;g1fc63e0779b_1_404">
              <a:extLst>
                <a:ext uri="{FF2B5EF4-FFF2-40B4-BE49-F238E27FC236}">
                  <a16:creationId xmlns:a16="http://schemas.microsoft.com/office/drawing/2014/main" id="{83008F95-5DA8-7C17-7F21-EE8FA24683B3}"/>
                </a:ext>
              </a:extLst>
            </p:cNvPr>
            <p:cNvSpPr/>
            <p:nvPr/>
          </p:nvSpPr>
          <p:spPr>
            <a:xfrm>
              <a:off x="1245202" y="128518"/>
              <a:ext cx="3318900" cy="1152600"/>
            </a:xfrm>
            <a:prstGeom prst="ellipse">
              <a:avLst/>
            </a:prstGeom>
            <a:solidFill>
              <a:srgbClr val="C3D4EB">
                <a:alpha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324;g1fc63e0779b_1_404">
              <a:extLst>
                <a:ext uri="{FF2B5EF4-FFF2-40B4-BE49-F238E27FC236}">
                  <a16:creationId xmlns:a16="http://schemas.microsoft.com/office/drawing/2014/main" id="{E5D5CE5C-73D9-FFEB-2470-8B9B95F5CC9C}"/>
                </a:ext>
              </a:extLst>
            </p:cNvPr>
            <p:cNvSpPr/>
            <p:nvPr/>
          </p:nvSpPr>
          <p:spPr>
            <a:xfrm>
              <a:off x="2588204" y="2950881"/>
              <a:ext cx="643200" cy="411600"/>
            </a:xfrm>
            <a:prstGeom prst="downArrow">
              <a:avLst>
                <a:gd name="adj1" fmla="val 50000"/>
                <a:gd name="adj2" fmla="val 50000"/>
              </a:avLst>
            </a:prstGeom>
            <a:solidFill>
              <a:srgbClr val="B3CAE7"/>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325;g1fc63e0779b_1_404">
              <a:extLst>
                <a:ext uri="{FF2B5EF4-FFF2-40B4-BE49-F238E27FC236}">
                  <a16:creationId xmlns:a16="http://schemas.microsoft.com/office/drawing/2014/main" id="{3116008F-5EBB-AB39-F2E5-B88F35B1738C}"/>
                </a:ext>
              </a:extLst>
            </p:cNvPr>
            <p:cNvSpPr/>
            <p:nvPr/>
          </p:nvSpPr>
          <p:spPr>
            <a:xfrm>
              <a:off x="96570" y="3212880"/>
              <a:ext cx="5510400" cy="7719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326;g1fc63e0779b_1_404">
              <a:extLst>
                <a:ext uri="{FF2B5EF4-FFF2-40B4-BE49-F238E27FC236}">
                  <a16:creationId xmlns:a16="http://schemas.microsoft.com/office/drawing/2014/main" id="{004BB9A4-AAB2-E83E-E4F9-81342A69F884}"/>
                </a:ext>
              </a:extLst>
            </p:cNvPr>
            <p:cNvSpPr txBox="1"/>
            <p:nvPr/>
          </p:nvSpPr>
          <p:spPr>
            <a:xfrm>
              <a:off x="96570" y="3212880"/>
              <a:ext cx="5510400" cy="771900"/>
            </a:xfrm>
            <a:prstGeom prst="rect">
              <a:avLst/>
            </a:prstGeom>
            <a:noFill/>
            <a:ln>
              <a:noFill/>
            </a:ln>
          </p:spPr>
          <p:txBody>
            <a:bodyPr spcFirstLastPara="1" wrap="square" lIns="192000" tIns="192000" rIns="192000" bIns="19200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uk-UA" sz="2700" b="1" i="0" u="none" strike="noStrike" kern="1200" cap="none" spc="0" normalizeH="0" baseline="0" noProof="0">
                  <a:ln>
                    <a:noFill/>
                  </a:ln>
                  <a:solidFill>
                    <a:prstClr val="white"/>
                  </a:solidFill>
                  <a:effectLst/>
                  <a:uLnTx/>
                  <a:uFillTx/>
                  <a:latin typeface="Calibri"/>
                  <a:ea typeface="Calibri"/>
                  <a:cs typeface="Calibri"/>
                  <a:sym typeface="Calibri"/>
                </a:rPr>
                <a:t>ТАК МИ РОЗПОЧИНАЛИ</a:t>
              </a:r>
              <a:endParaRPr kumimoji="0" sz="27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 name="Google Shape;327;g1fc63e0779b_1_404">
              <a:extLst>
                <a:ext uri="{FF2B5EF4-FFF2-40B4-BE49-F238E27FC236}">
                  <a16:creationId xmlns:a16="http://schemas.microsoft.com/office/drawing/2014/main" id="{9661C635-6758-A32D-1220-72D048F92082}"/>
                </a:ext>
              </a:extLst>
            </p:cNvPr>
            <p:cNvSpPr/>
            <p:nvPr/>
          </p:nvSpPr>
          <p:spPr>
            <a:xfrm>
              <a:off x="1379906" y="764366"/>
              <a:ext cx="2944200" cy="2726700"/>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5557" y="30000"/>
                  </a:moveTo>
                  <a:lnTo>
                    <a:pt x="5557" y="30000"/>
                  </a:lnTo>
                  <a:cubicBezTo>
                    <a:pt x="5557" y="43255"/>
                    <a:pt x="29932" y="54000"/>
                    <a:pt x="60000" y="54000"/>
                  </a:cubicBezTo>
                  <a:cubicBezTo>
                    <a:pt x="90068" y="54000"/>
                    <a:pt x="114443" y="43255"/>
                    <a:pt x="114443" y="30000"/>
                  </a:cubicBezTo>
                  <a:cubicBezTo>
                    <a:pt x="114443" y="16745"/>
                    <a:pt x="90068" y="6000"/>
                    <a:pt x="60000" y="6000"/>
                  </a:cubicBezTo>
                  <a:cubicBezTo>
                    <a:pt x="29932" y="6000"/>
                    <a:pt x="5557" y="16745"/>
                    <a:pt x="5557" y="30000"/>
                  </a:cubicBezTo>
                  <a:close/>
                </a:path>
              </a:pathLst>
            </a:custGeom>
            <a:solidFill>
              <a:sysClr val="window" lastClr="FFFFFF">
                <a:alpha val="40000"/>
              </a:sys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2" name="Google Shape;328;g1fc63e0779b_1_404">
            <a:extLst>
              <a:ext uri="{FF2B5EF4-FFF2-40B4-BE49-F238E27FC236}">
                <a16:creationId xmlns:a16="http://schemas.microsoft.com/office/drawing/2014/main" id="{8525EA77-BAD5-1F8A-DA36-612DAFFBF168}"/>
              </a:ext>
            </a:extLst>
          </p:cNvPr>
          <p:cNvPicPr preferRelativeResize="0"/>
          <p:nvPr/>
        </p:nvPicPr>
        <p:blipFill rotWithShape="1">
          <a:blip r:embed="rId6">
            <a:alphaModFix/>
          </a:blip>
          <a:srcRect/>
          <a:stretch/>
        </p:blipFill>
        <p:spPr>
          <a:xfrm>
            <a:off x="5969199" y="4054843"/>
            <a:ext cx="1471487" cy="1483407"/>
          </a:xfrm>
          <a:prstGeom prst="rect">
            <a:avLst/>
          </a:prstGeom>
          <a:noFill/>
          <a:ln>
            <a:noFill/>
          </a:ln>
        </p:spPr>
      </p:pic>
      <p:pic>
        <p:nvPicPr>
          <p:cNvPr id="13" name="Google Shape;329;g1fc63e0779b_1_404">
            <a:extLst>
              <a:ext uri="{FF2B5EF4-FFF2-40B4-BE49-F238E27FC236}">
                <a16:creationId xmlns:a16="http://schemas.microsoft.com/office/drawing/2014/main" id="{AD8F7909-1D2A-1014-2178-CBE9DA150388}"/>
              </a:ext>
            </a:extLst>
          </p:cNvPr>
          <p:cNvPicPr preferRelativeResize="0"/>
          <p:nvPr/>
        </p:nvPicPr>
        <p:blipFill rotWithShape="1">
          <a:blip r:embed="rId7">
            <a:alphaModFix/>
          </a:blip>
          <a:srcRect/>
          <a:stretch/>
        </p:blipFill>
        <p:spPr>
          <a:xfrm>
            <a:off x="1588957" y="3219921"/>
            <a:ext cx="2536293" cy="3508702"/>
          </a:xfrm>
          <a:prstGeom prst="rect">
            <a:avLst/>
          </a:prstGeom>
          <a:noFill/>
          <a:ln>
            <a:noFill/>
          </a:ln>
          <a:effectLst>
            <a:outerShdw blurRad="292100" dist="139700" dir="2700000" algn="tl" rotWithShape="0">
              <a:srgbClr val="333333">
                <a:alpha val="64709"/>
              </a:srgbClr>
            </a:outerShdw>
          </a:effectLst>
        </p:spPr>
      </p:pic>
      <p:pic>
        <p:nvPicPr>
          <p:cNvPr id="14" name="Google Shape;330;g1fc63e0779b_1_404">
            <a:extLst>
              <a:ext uri="{FF2B5EF4-FFF2-40B4-BE49-F238E27FC236}">
                <a16:creationId xmlns:a16="http://schemas.microsoft.com/office/drawing/2014/main" id="{65414475-EDE9-74C0-CAB1-8CAE3F83DDE0}"/>
              </a:ext>
            </a:extLst>
          </p:cNvPr>
          <p:cNvPicPr preferRelativeResize="0"/>
          <p:nvPr/>
        </p:nvPicPr>
        <p:blipFill rotWithShape="1">
          <a:blip r:embed="rId8">
            <a:alphaModFix/>
          </a:blip>
          <a:srcRect/>
          <a:stretch/>
        </p:blipFill>
        <p:spPr>
          <a:xfrm>
            <a:off x="3790948" y="900511"/>
            <a:ext cx="6136277" cy="2146415"/>
          </a:xfrm>
          <a:prstGeom prst="rect">
            <a:avLst/>
          </a:prstGeom>
          <a:noFill/>
          <a:ln>
            <a:noFill/>
          </a:ln>
          <a:effectLst>
            <a:outerShdw blurRad="292100" dist="139700" dir="2700000" algn="tl" rotWithShape="0">
              <a:srgbClr val="333333">
                <a:alpha val="64709"/>
              </a:srgbClr>
            </a:outerShdw>
          </a:effectLst>
        </p:spPr>
      </p:pic>
      <p:pic>
        <p:nvPicPr>
          <p:cNvPr id="15" name="Google Shape;331;g1fc63e0779b_1_404">
            <a:extLst>
              <a:ext uri="{FF2B5EF4-FFF2-40B4-BE49-F238E27FC236}">
                <a16:creationId xmlns:a16="http://schemas.microsoft.com/office/drawing/2014/main" id="{D80C8A96-F667-49F1-4B34-C1033BB3B8E9}"/>
              </a:ext>
            </a:extLst>
          </p:cNvPr>
          <p:cNvPicPr preferRelativeResize="0"/>
          <p:nvPr/>
        </p:nvPicPr>
        <p:blipFill rotWithShape="1">
          <a:blip r:embed="rId9">
            <a:alphaModFix/>
          </a:blip>
          <a:srcRect l="9337" r="7956"/>
          <a:stretch/>
        </p:blipFill>
        <p:spPr>
          <a:xfrm>
            <a:off x="9454140" y="3370577"/>
            <a:ext cx="2488949" cy="3257460"/>
          </a:xfrm>
          <a:prstGeom prst="rect">
            <a:avLst/>
          </a:prstGeom>
          <a:noFill/>
          <a:ln>
            <a:noFill/>
          </a:ln>
          <a:effectLst>
            <a:outerShdw blurRad="292100" dist="139700" dir="2700000" algn="tl" rotWithShape="0">
              <a:srgbClr val="333333">
                <a:alpha val="64709"/>
              </a:srgbClr>
            </a:outerShdw>
          </a:effectLst>
        </p:spPr>
      </p:pic>
      <p:pic>
        <p:nvPicPr>
          <p:cNvPr id="16" name="Google Shape;334;g1fc63e0779b_1_404">
            <a:extLst>
              <a:ext uri="{FF2B5EF4-FFF2-40B4-BE49-F238E27FC236}">
                <a16:creationId xmlns:a16="http://schemas.microsoft.com/office/drawing/2014/main" id="{F1FC0367-CBD1-7724-FC92-036821DCC4F2}"/>
              </a:ext>
            </a:extLst>
          </p:cNvPr>
          <p:cNvPicPr preferRelativeResize="0"/>
          <p:nvPr/>
        </p:nvPicPr>
        <p:blipFill rotWithShape="1">
          <a:blip r:embed="rId10">
            <a:alphaModFix/>
          </a:blip>
          <a:srcRect/>
          <a:stretch/>
        </p:blipFill>
        <p:spPr>
          <a:xfrm>
            <a:off x="7755976" y="4054396"/>
            <a:ext cx="1495993" cy="1479378"/>
          </a:xfrm>
          <a:prstGeom prst="rect">
            <a:avLst/>
          </a:prstGeom>
          <a:noFill/>
          <a:ln>
            <a:noFill/>
          </a:ln>
        </p:spPr>
      </p:pic>
      <p:pic>
        <p:nvPicPr>
          <p:cNvPr id="17" name="Google Shape;335;g1fc63e0779b_1_404">
            <a:extLst>
              <a:ext uri="{FF2B5EF4-FFF2-40B4-BE49-F238E27FC236}">
                <a16:creationId xmlns:a16="http://schemas.microsoft.com/office/drawing/2014/main" id="{B4394F4F-94CB-7A1C-9934-6E3A6256EF9C}"/>
              </a:ext>
            </a:extLst>
          </p:cNvPr>
          <p:cNvPicPr preferRelativeResize="0"/>
          <p:nvPr/>
        </p:nvPicPr>
        <p:blipFill rotWithShape="1">
          <a:blip r:embed="rId11">
            <a:alphaModFix/>
          </a:blip>
          <a:srcRect/>
          <a:stretch/>
        </p:blipFill>
        <p:spPr>
          <a:xfrm>
            <a:off x="4294056" y="3623780"/>
            <a:ext cx="1621957" cy="2312064"/>
          </a:xfrm>
          <a:prstGeom prst="rect">
            <a:avLst/>
          </a:prstGeom>
          <a:noFill/>
          <a:ln>
            <a:noFill/>
          </a:ln>
        </p:spPr>
      </p:pic>
      <p:sp>
        <p:nvSpPr>
          <p:cNvPr id="19" name="Google Shape;332;g1fc63e0779b_1_404">
            <a:extLst>
              <a:ext uri="{FF2B5EF4-FFF2-40B4-BE49-F238E27FC236}">
                <a16:creationId xmlns:a16="http://schemas.microsoft.com/office/drawing/2014/main" id="{3CE0A656-CE0B-92C9-806D-D653A24486B4}"/>
              </a:ext>
            </a:extLst>
          </p:cNvPr>
          <p:cNvSpPr/>
          <p:nvPr/>
        </p:nvSpPr>
        <p:spPr>
          <a:xfrm rot="-2771638">
            <a:off x="1551303" y="1323978"/>
            <a:ext cx="2117537" cy="1133242"/>
          </a:xfrm>
          <a:prstGeom prst="curvedDownArrow">
            <a:avLst>
              <a:gd name="adj1" fmla="val 25000"/>
              <a:gd name="adj2" fmla="val 50000"/>
              <a:gd name="adj3" fmla="val 25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 name="Google Shape;333;g1fc63e0779b_1_404">
            <a:extLst>
              <a:ext uri="{FF2B5EF4-FFF2-40B4-BE49-F238E27FC236}">
                <a16:creationId xmlns:a16="http://schemas.microsoft.com/office/drawing/2014/main" id="{2B7A8CEB-4E69-F3E5-96F7-F6A7075870B8}"/>
              </a:ext>
            </a:extLst>
          </p:cNvPr>
          <p:cNvSpPr/>
          <p:nvPr/>
        </p:nvSpPr>
        <p:spPr>
          <a:xfrm rot="3146211">
            <a:off x="10200458" y="1560702"/>
            <a:ext cx="2117495" cy="1133184"/>
          </a:xfrm>
          <a:prstGeom prst="curvedDownArrow">
            <a:avLst>
              <a:gd name="adj1" fmla="val 25000"/>
              <a:gd name="adj2" fmla="val 50000"/>
              <a:gd name="adj3" fmla="val 25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75353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89" y="0"/>
            <a:ext cx="1371842" cy="6858000"/>
          </a:xfrm>
          <a:prstGeom prst="rect">
            <a:avLst/>
          </a:prstGeom>
        </p:spPr>
      </p:pic>
      <p:pic>
        <p:nvPicPr>
          <p:cNvPr id="3" name="Google Shape;101;p2">
            <a:extLst>
              <a:ext uri="{FF2B5EF4-FFF2-40B4-BE49-F238E27FC236}">
                <a16:creationId xmlns:a16="http://schemas.microsoft.com/office/drawing/2014/main" id="{B4290F85-17C0-10EB-A31B-36803D427F49}"/>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6014C118-3807-802A-50A1-63D0A1E4C227}"/>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76194E6-4A61-14C8-31A7-BABC7B7EC958}"/>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11" name="Google Shape;350;p2">
            <a:extLst>
              <a:ext uri="{FF2B5EF4-FFF2-40B4-BE49-F238E27FC236}">
                <a16:creationId xmlns:a16="http://schemas.microsoft.com/office/drawing/2014/main" id="{4CB39F98-719C-D441-C421-35F2D7C693F6}"/>
              </a:ext>
            </a:extLst>
          </p:cNvPr>
          <p:cNvSpPr txBox="1"/>
          <p:nvPr/>
        </p:nvSpPr>
        <p:spPr>
          <a:xfrm>
            <a:off x="1517690" y="577693"/>
            <a:ext cx="5492035" cy="400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400"/>
              <a:buFont typeface="Calibri"/>
              <a:buNone/>
            </a:pPr>
            <a:r>
              <a:rPr lang="uk-UA" sz="2400" b="1" kern="1200" dirty="0">
                <a:solidFill>
                  <a:srgbClr val="0B4476"/>
                </a:solidFill>
                <a:latin typeface="Calibri" panose="020F0502020204030204" pitchFamily="34" charset="0"/>
                <a:ea typeface="Calibri"/>
                <a:cs typeface="Calibri" panose="020F0502020204030204" pitchFamily="34" charset="0"/>
                <a:sym typeface="Calibri"/>
              </a:rPr>
              <a:t>СОК «СТРИЙСЬКИЙ ЯСЬ»</a:t>
            </a:r>
            <a:endParaRPr sz="2400" b="1" kern="1200" dirty="0">
              <a:solidFill>
                <a:srgbClr val="0B4476"/>
              </a:solidFill>
              <a:latin typeface="Calibri" panose="020F0502020204030204" pitchFamily="34" charset="0"/>
              <a:ea typeface="Calibri"/>
              <a:cs typeface="Calibri" panose="020F0502020204030204" pitchFamily="34" charset="0"/>
              <a:sym typeface="Calibri"/>
            </a:endParaRPr>
          </a:p>
        </p:txBody>
      </p:sp>
      <p:sp>
        <p:nvSpPr>
          <p:cNvPr id="12" name="Google Shape;352;p2">
            <a:extLst>
              <a:ext uri="{FF2B5EF4-FFF2-40B4-BE49-F238E27FC236}">
                <a16:creationId xmlns:a16="http://schemas.microsoft.com/office/drawing/2014/main" id="{85DB6043-90CD-742A-3B75-7C4D68D4890A}"/>
              </a:ext>
            </a:extLst>
          </p:cNvPr>
          <p:cNvSpPr txBox="1"/>
          <p:nvPr/>
        </p:nvSpPr>
        <p:spPr>
          <a:xfrm>
            <a:off x="1483275" y="964062"/>
            <a:ext cx="1626000" cy="400200"/>
          </a:xfrm>
          <a:prstGeom prst="rect">
            <a:avLst/>
          </a:prstGeom>
          <a:noFill/>
          <a:ln>
            <a:noFill/>
          </a:ln>
        </p:spPr>
        <p:txBody>
          <a:bodyPr spcFirstLastPara="1" wrap="square" lIns="91425" tIns="45700" rIns="91425" bIns="45700" anchor="t" anchorCtr="0">
            <a:spAutoFit/>
          </a:bodyPr>
          <a:lstStyle/>
          <a:p>
            <a:pPr>
              <a:buSzPts val="2000"/>
            </a:pPr>
            <a:r>
              <a:rPr lang="uk-UA" sz="2000" b="1" kern="1200" dirty="0">
                <a:solidFill>
                  <a:srgbClr val="0070C0"/>
                </a:solidFill>
                <a:latin typeface="Calibri" panose="020F0502020204030204" pitchFamily="34" charset="0"/>
                <a:ea typeface="Calibri"/>
                <a:cs typeface="Calibri" panose="020F0502020204030204" pitchFamily="34" charset="0"/>
                <a:sym typeface="Calibri"/>
              </a:rPr>
              <a:t>ПРОБЛЕМА</a:t>
            </a:r>
            <a:endParaRPr sz="2000" b="1" kern="1200" dirty="0">
              <a:solidFill>
                <a:srgbClr val="0070C0"/>
              </a:solidFill>
              <a:latin typeface="Calibri" panose="020F0502020204030204" pitchFamily="34" charset="0"/>
              <a:ea typeface="Calibri"/>
              <a:cs typeface="Calibri" panose="020F0502020204030204" pitchFamily="34" charset="0"/>
              <a:sym typeface="Calibri"/>
            </a:endParaRPr>
          </a:p>
        </p:txBody>
      </p:sp>
      <p:sp>
        <p:nvSpPr>
          <p:cNvPr id="13" name="Google Shape;353;p2">
            <a:extLst>
              <a:ext uri="{FF2B5EF4-FFF2-40B4-BE49-F238E27FC236}">
                <a16:creationId xmlns:a16="http://schemas.microsoft.com/office/drawing/2014/main" id="{DCC31775-4BBD-A6DE-4BE3-E6692A66DD1B}"/>
              </a:ext>
            </a:extLst>
          </p:cNvPr>
          <p:cNvSpPr txBox="1"/>
          <p:nvPr/>
        </p:nvSpPr>
        <p:spPr>
          <a:xfrm>
            <a:off x="1483276" y="2054977"/>
            <a:ext cx="10624201" cy="2432100"/>
          </a:xfrm>
          <a:prstGeom prst="rect">
            <a:avLst/>
          </a:prstGeom>
          <a:noFill/>
          <a:ln>
            <a:noFill/>
          </a:ln>
        </p:spPr>
        <p:txBody>
          <a:bodyPr spcFirstLastPara="1" wrap="square" lIns="91425" tIns="45700" rIns="91425" bIns="45700" anchor="t" anchorCtr="0">
            <a:spAutoFit/>
          </a:bodyPr>
          <a:lstStyle/>
          <a:p>
            <a:pPr marL="342900" marR="0" lvl="0" indent="-336550" defTabSz="914400" eaLnBrk="1" fontAlgn="auto" latinLnBrk="0" hangingPunct="1">
              <a:lnSpc>
                <a:spcPct val="100000"/>
              </a:lnSpc>
              <a:spcBef>
                <a:spcPts val="0"/>
              </a:spcBef>
              <a:spcAft>
                <a:spcPts val="0"/>
              </a:spcAft>
              <a:buClr>
                <a:prstClr val="black"/>
              </a:buClr>
              <a:buSzPts val="1900"/>
              <a:buFont typeface="Courier New"/>
              <a:buChar char="o"/>
              <a:tabLst/>
              <a:defRPr/>
            </a:pP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низький рівень залучення до економічної діяльності власників  ОСГ</a:t>
            </a:r>
            <a:endParaRPr kumimoji="0" sz="13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342900" marR="0" lvl="0" indent="-336550" defTabSz="914400" eaLnBrk="1" fontAlgn="auto" latinLnBrk="0" hangingPunct="1">
              <a:lnSpc>
                <a:spcPct val="100000"/>
              </a:lnSpc>
              <a:spcBef>
                <a:spcPts val="0"/>
              </a:spcBef>
              <a:spcAft>
                <a:spcPts val="0"/>
              </a:spcAft>
              <a:buClr>
                <a:prstClr val="black"/>
              </a:buClr>
              <a:buSzPts val="1900"/>
              <a:buFont typeface="Courier New"/>
              <a:buChar char="o"/>
              <a:tabLst/>
              <a:defRPr/>
            </a:pP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паї власники, в основному, передали в оренду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агрохолдингам</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чи фермерам</a:t>
            </a:r>
            <a:endParaRPr kumimoji="0"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342900" marR="0" lvl="0" indent="-336550" defTabSz="914400" eaLnBrk="1" fontAlgn="auto" latinLnBrk="0" hangingPunct="1">
              <a:lnSpc>
                <a:spcPct val="100000"/>
              </a:lnSpc>
              <a:spcBef>
                <a:spcPts val="0"/>
              </a:spcBef>
              <a:spcAft>
                <a:spcPts val="0"/>
              </a:spcAft>
              <a:buClr>
                <a:prstClr val="black"/>
              </a:buClr>
              <a:buSzPts val="1900"/>
              <a:buFont typeface="Courier New"/>
              <a:buChar char="o"/>
              <a:tabLst/>
              <a:defRPr/>
            </a:pP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агродорадництво</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в Україні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зконцетровано</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на великих господарствах, зовсім відсутня практика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дорадництва</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для мікро с/г виробників, власників ОСГ</a:t>
            </a:r>
            <a:endParaRPr kumimoji="0" sz="13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342900" marR="0" lvl="0" indent="-336550" defTabSz="914400" eaLnBrk="1" fontAlgn="auto" latinLnBrk="0" hangingPunct="1">
              <a:lnSpc>
                <a:spcPct val="100000"/>
              </a:lnSpc>
              <a:spcBef>
                <a:spcPts val="0"/>
              </a:spcBef>
              <a:spcAft>
                <a:spcPts val="0"/>
              </a:spcAft>
              <a:buClr>
                <a:prstClr val="black"/>
              </a:buClr>
              <a:buSzPts val="1900"/>
              <a:buFont typeface="Courier New"/>
              <a:buChar char="o"/>
              <a:tabLst/>
              <a:defRPr/>
            </a:pP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українці працюють на фермах у Польщі, на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земальному</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наділі, який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співпрозмірний</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паям своєї родини (8 га) і охочіше відкривають дрібний бізнес у Польщі, а не в Україні.</a:t>
            </a:r>
            <a:endParaRPr kumimoji="0"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342900" marR="0" lvl="0" indent="-336550" defTabSz="914400" eaLnBrk="1" fontAlgn="auto" latinLnBrk="0" hangingPunct="1">
              <a:lnSpc>
                <a:spcPct val="100000"/>
              </a:lnSpc>
              <a:spcBef>
                <a:spcPts val="0"/>
              </a:spcBef>
              <a:spcAft>
                <a:spcPts val="0"/>
              </a:spcAft>
              <a:buClr>
                <a:prstClr val="black"/>
              </a:buClr>
              <a:buSzPts val="1900"/>
              <a:buFont typeface="Courier New"/>
              <a:buChar char="o"/>
              <a:tabLst/>
              <a:defRPr/>
            </a:pP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відсутня інфраструктура для ефективного включення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мікроагровиробників</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у економічне життя, яке б забезпечувало їх входження в ринок і утримання на ньому </a:t>
            </a:r>
            <a:endParaRPr kumimoji="0"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4" name="Google Shape;354;p2">
            <a:extLst>
              <a:ext uri="{FF2B5EF4-FFF2-40B4-BE49-F238E27FC236}">
                <a16:creationId xmlns:a16="http://schemas.microsoft.com/office/drawing/2014/main" id="{B37183C8-6041-9E1E-CEB6-D7F8A9B08D09}"/>
              </a:ext>
            </a:extLst>
          </p:cNvPr>
          <p:cNvSpPr txBox="1"/>
          <p:nvPr/>
        </p:nvSpPr>
        <p:spPr>
          <a:xfrm>
            <a:off x="2031647" y="1364262"/>
            <a:ext cx="9527458" cy="707846"/>
          </a:xfrm>
          <a:prstGeom prst="rect">
            <a:avLst/>
          </a:prstGeom>
          <a:noFill/>
          <a:ln>
            <a:noFill/>
          </a:ln>
        </p:spPr>
        <p:txBody>
          <a:bodyPr spcFirstLastPara="1" wrap="square" lIns="91425" tIns="45700" rIns="91425" bIns="45700" anchor="t" anchorCtr="0">
            <a:spAutoFit/>
          </a:bodyPr>
          <a:lstStyle/>
          <a:p>
            <a:pPr algn="ctr">
              <a:buSzPts val="2000"/>
            </a:pPr>
            <a:r>
              <a:rPr lang="uk-UA" sz="2000" b="1" kern="1200" dirty="0">
                <a:solidFill>
                  <a:prstClr val="black"/>
                </a:solidFill>
                <a:latin typeface="Calibri" panose="020F0502020204030204" pitchFamily="34" charset="0"/>
                <a:ea typeface="Calibri"/>
                <a:cs typeface="Calibri" panose="020F0502020204030204" pitchFamily="34" charset="0"/>
                <a:sym typeface="Calibri"/>
              </a:rPr>
              <a:t>НИЗЬКИЙ РІВЕНЬ ЕКОНОМІЧНОЇ АКТИВНОСТІ  МЕШКАНЦІВ СІЛЬСЬКИХ ТЕРИТОРІЙ,  СЛАБКИЙ РОЗВИТОК ТЕРИТОРІЙ, МІГРАЦІЯ ПРОДУКТИВНОГО НАСЕЛЕННЯ </a:t>
            </a:r>
            <a:endParaRPr sz="2000" b="1" kern="1200" dirty="0">
              <a:solidFill>
                <a:prstClr val="black"/>
              </a:solidFill>
              <a:latin typeface="Calibri" panose="020F0502020204030204" pitchFamily="34" charset="0"/>
              <a:ea typeface="Calibri"/>
              <a:cs typeface="Calibri" panose="020F0502020204030204" pitchFamily="34" charset="0"/>
              <a:sym typeface="Calibri"/>
            </a:endParaRPr>
          </a:p>
        </p:txBody>
      </p:sp>
      <p:sp>
        <p:nvSpPr>
          <p:cNvPr id="15" name="Google Shape;355;p2">
            <a:extLst>
              <a:ext uri="{FF2B5EF4-FFF2-40B4-BE49-F238E27FC236}">
                <a16:creationId xmlns:a16="http://schemas.microsoft.com/office/drawing/2014/main" id="{21E86004-B986-00BC-EE05-18CF5D3F587B}"/>
              </a:ext>
            </a:extLst>
          </p:cNvPr>
          <p:cNvSpPr txBox="1"/>
          <p:nvPr/>
        </p:nvSpPr>
        <p:spPr>
          <a:xfrm>
            <a:off x="1517690" y="4563544"/>
            <a:ext cx="10555375" cy="215490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Pts val="2000"/>
              <a:buFontTx/>
              <a:buNone/>
              <a:tabLst/>
              <a:defRPr/>
            </a:pPr>
            <a:r>
              <a:rPr kumimoji="0" lang="uk-UA" sz="20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РІШЕННЯМ ЦІЄЇ ПРОБЛЕМИ МОЖЕ СТАТИ:</a:t>
            </a:r>
            <a:endParaRPr kumimoji="0" sz="18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342900" marR="0" lvl="0" indent="-336550" defTabSz="914400" eaLnBrk="1" fontAlgn="auto" latinLnBrk="0" hangingPunct="1">
              <a:lnSpc>
                <a:spcPct val="100000"/>
              </a:lnSpc>
              <a:spcBef>
                <a:spcPts val="0"/>
              </a:spcBef>
              <a:spcAft>
                <a:spcPts val="0"/>
              </a:spcAft>
              <a:buClr>
                <a:prstClr val="black"/>
              </a:buClr>
              <a:buSzPts val="1900"/>
              <a:buFont typeface="Courier New"/>
              <a:buChar char="o"/>
              <a:tabLst/>
              <a:defRPr/>
            </a:pP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створити низький поріг входження та “включення у гру” економічної діяльності на своїй земельній ділянці через вирощування квасолі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ясь</a:t>
            </a:r>
            <a:endParaRPr kumimoji="0"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342900" marR="0" lvl="0" indent="-336550" defTabSz="914400" eaLnBrk="1" fontAlgn="auto" latinLnBrk="0" hangingPunct="1">
              <a:lnSpc>
                <a:spcPct val="100000"/>
              </a:lnSpc>
              <a:spcBef>
                <a:spcPts val="0"/>
              </a:spcBef>
              <a:spcAft>
                <a:spcPts val="0"/>
              </a:spcAft>
              <a:buClr>
                <a:prstClr val="black"/>
              </a:buClr>
              <a:buSzPts val="1900"/>
              <a:buFont typeface="Courier New"/>
              <a:buChar char="o"/>
              <a:tabLst/>
              <a:defRPr/>
            </a:pP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системне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дорадництво</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і підтримка - вкладати у знання мешканців сільських територій</a:t>
            </a:r>
            <a:endParaRPr kumimoji="0"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342900" marR="0" lvl="0" indent="-336550" defTabSz="914400" eaLnBrk="1" fontAlgn="auto" latinLnBrk="0" hangingPunct="1">
              <a:lnSpc>
                <a:spcPct val="100000"/>
              </a:lnSpc>
              <a:spcBef>
                <a:spcPts val="0"/>
              </a:spcBef>
              <a:spcAft>
                <a:spcPts val="0"/>
              </a:spcAft>
              <a:buClr>
                <a:prstClr val="black"/>
              </a:buClr>
              <a:buSzPts val="1900"/>
              <a:buFont typeface="Courier New"/>
              <a:buChar char="o"/>
              <a:tabLst/>
              <a:defRPr/>
            </a:pP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інституалізація мережі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мікровиробників</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сільськогосподарської продукції - кооператив</a:t>
            </a:r>
            <a:endParaRPr kumimoji="0" sz="13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342900" marR="0" lvl="0" indent="-336550" defTabSz="914400" eaLnBrk="1" fontAlgn="auto" latinLnBrk="0" hangingPunct="1">
              <a:lnSpc>
                <a:spcPct val="100000"/>
              </a:lnSpc>
              <a:spcBef>
                <a:spcPts val="0"/>
              </a:spcBef>
              <a:spcAft>
                <a:spcPts val="0"/>
              </a:spcAft>
              <a:buClr>
                <a:prstClr val="black"/>
              </a:buClr>
              <a:buSzPts val="1900"/>
              <a:buFont typeface="Courier New"/>
              <a:buChar char="o"/>
              <a:tabLst/>
              <a:defRPr/>
            </a:pP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партнерство зацікавлених сторін - від ОТГ, місцевої громади, церкви, великих </a:t>
            </a:r>
            <a:r>
              <a:rPr kumimoji="0" lang="uk-UA" sz="19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агровиробників</a:t>
            </a:r>
            <a:r>
              <a:rPr kumimoji="0" lang="uk-UA"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до наявних ефективних структур економічної самоорганізації, які вже набули досвід</a:t>
            </a:r>
            <a:endParaRPr kumimoji="0" sz="19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0752447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89" y="0"/>
            <a:ext cx="1253854" cy="6858000"/>
          </a:xfrm>
          <a:prstGeom prst="rect">
            <a:avLst/>
          </a:prstGeom>
        </p:spPr>
      </p:pic>
      <p:sp>
        <p:nvSpPr>
          <p:cNvPr id="2" name="Google Shape;361;p3">
            <a:extLst>
              <a:ext uri="{FF2B5EF4-FFF2-40B4-BE49-F238E27FC236}">
                <a16:creationId xmlns:a16="http://schemas.microsoft.com/office/drawing/2014/main" id="{274111C8-EB57-A0F1-F7AD-4E247CC89568}"/>
              </a:ext>
            </a:extLst>
          </p:cNvPr>
          <p:cNvSpPr txBox="1"/>
          <p:nvPr/>
        </p:nvSpPr>
        <p:spPr>
          <a:xfrm>
            <a:off x="1695549" y="534232"/>
            <a:ext cx="4213841" cy="400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400"/>
              <a:buFont typeface="Calibri"/>
              <a:buNone/>
            </a:pPr>
            <a:r>
              <a:rPr lang="uk-UA" sz="2400" b="1" kern="1200" dirty="0">
                <a:solidFill>
                  <a:srgbClr val="0B4476"/>
                </a:solidFill>
                <a:latin typeface="Calibri" panose="020F0502020204030204" pitchFamily="34" charset="0"/>
                <a:ea typeface="Calibri"/>
                <a:cs typeface="Calibri" panose="020F0502020204030204" pitchFamily="34" charset="0"/>
                <a:sym typeface="Calibri"/>
              </a:rPr>
              <a:t> СОК «СТРИЙСЬКИЙ ЯСЬ»</a:t>
            </a:r>
            <a:endParaRPr sz="2400" b="1" kern="1200" dirty="0">
              <a:solidFill>
                <a:srgbClr val="0B4476"/>
              </a:solidFill>
              <a:latin typeface="Calibri" panose="020F0502020204030204" pitchFamily="34" charset="0"/>
              <a:ea typeface="Calibri"/>
              <a:cs typeface="Calibri" panose="020F0502020204030204" pitchFamily="34" charset="0"/>
              <a:sym typeface="Calibri"/>
            </a:endParaRPr>
          </a:p>
        </p:txBody>
      </p:sp>
      <p:sp>
        <p:nvSpPr>
          <p:cNvPr id="4" name="Google Shape;363;p3">
            <a:extLst>
              <a:ext uri="{FF2B5EF4-FFF2-40B4-BE49-F238E27FC236}">
                <a16:creationId xmlns:a16="http://schemas.microsoft.com/office/drawing/2014/main" id="{07944807-0312-D9D0-4B9B-9B7AA46FCE5D}"/>
              </a:ext>
            </a:extLst>
          </p:cNvPr>
          <p:cNvSpPr txBox="1"/>
          <p:nvPr/>
        </p:nvSpPr>
        <p:spPr>
          <a:xfrm>
            <a:off x="1405182" y="1598602"/>
            <a:ext cx="913500" cy="400200"/>
          </a:xfrm>
          <a:prstGeom prst="rect">
            <a:avLst/>
          </a:prstGeom>
          <a:noFill/>
          <a:ln>
            <a:noFill/>
          </a:ln>
        </p:spPr>
        <p:txBody>
          <a:bodyPr spcFirstLastPara="1" wrap="square" lIns="91425" tIns="45700" rIns="91425" bIns="45700" anchor="t" anchorCtr="0">
            <a:spAutoFit/>
          </a:bodyPr>
          <a:lstStyle/>
          <a:p>
            <a:pPr>
              <a:buSzPts val="2000"/>
            </a:pPr>
            <a:r>
              <a:rPr lang="uk-UA" sz="2000" b="1" kern="1200" dirty="0">
                <a:solidFill>
                  <a:srgbClr val="0070C0"/>
                </a:solidFill>
                <a:latin typeface="Calibri" panose="020F0502020204030204" pitchFamily="34" charset="0"/>
                <a:ea typeface="Calibri"/>
                <a:cs typeface="Calibri" panose="020F0502020204030204" pitchFamily="34" charset="0"/>
                <a:sym typeface="Calibri"/>
              </a:rPr>
              <a:t>МЕТА</a:t>
            </a:r>
            <a:endParaRPr sz="2000" b="1" kern="1200" dirty="0">
              <a:solidFill>
                <a:srgbClr val="0070C0"/>
              </a:solidFill>
              <a:latin typeface="Calibri" panose="020F0502020204030204" pitchFamily="34" charset="0"/>
              <a:ea typeface="Calibri"/>
              <a:cs typeface="Calibri" panose="020F0502020204030204" pitchFamily="34" charset="0"/>
              <a:sym typeface="Calibri"/>
            </a:endParaRPr>
          </a:p>
        </p:txBody>
      </p:sp>
      <p:sp>
        <p:nvSpPr>
          <p:cNvPr id="5" name="Google Shape;364;p3">
            <a:extLst>
              <a:ext uri="{FF2B5EF4-FFF2-40B4-BE49-F238E27FC236}">
                <a16:creationId xmlns:a16="http://schemas.microsoft.com/office/drawing/2014/main" id="{F686EC09-EDFB-4F89-6F00-8601489A4594}"/>
              </a:ext>
            </a:extLst>
          </p:cNvPr>
          <p:cNvSpPr txBox="1"/>
          <p:nvPr/>
        </p:nvSpPr>
        <p:spPr>
          <a:xfrm>
            <a:off x="1413706" y="2445482"/>
            <a:ext cx="9926387" cy="707846"/>
          </a:xfrm>
          <a:prstGeom prst="rect">
            <a:avLst/>
          </a:prstGeom>
          <a:noFill/>
          <a:ln>
            <a:noFill/>
          </a:ln>
        </p:spPr>
        <p:txBody>
          <a:bodyPr spcFirstLastPara="1" wrap="square" lIns="91425" tIns="45700" rIns="91425" bIns="45700" anchor="t" anchorCtr="0">
            <a:spAutoFit/>
          </a:bodyPr>
          <a:lstStyle/>
          <a:p>
            <a:pPr>
              <a:buSzPts val="2000"/>
            </a:pPr>
            <a:r>
              <a:rPr lang="uk-UA" sz="2000" kern="1200" dirty="0">
                <a:solidFill>
                  <a:prstClr val="black"/>
                </a:solidFill>
                <a:latin typeface="Calibri" panose="020F0502020204030204" pitchFamily="34" charset="0"/>
                <a:ea typeface="Calibri"/>
                <a:cs typeface="Calibri" panose="020F0502020204030204" pitchFamily="34" charset="0"/>
                <a:sym typeface="Calibri"/>
              </a:rPr>
              <a:t>1000 власників ОСГ стануть на власних земельних ділянках виробничими точками мережі виробників сільськогосподарської продукції  (“включаються у гру”)</a:t>
            </a:r>
            <a:endParaRPr sz="2000" kern="1200" dirty="0">
              <a:solidFill>
                <a:prstClr val="black"/>
              </a:solidFill>
              <a:latin typeface="Calibri" panose="020F0502020204030204" pitchFamily="34" charset="0"/>
              <a:ea typeface="Calibri"/>
              <a:cs typeface="Calibri" panose="020F0502020204030204" pitchFamily="34" charset="0"/>
              <a:sym typeface="Calibri"/>
            </a:endParaRPr>
          </a:p>
        </p:txBody>
      </p:sp>
      <p:sp>
        <p:nvSpPr>
          <p:cNvPr id="6" name="Google Shape;365;p3">
            <a:extLst>
              <a:ext uri="{FF2B5EF4-FFF2-40B4-BE49-F238E27FC236}">
                <a16:creationId xmlns:a16="http://schemas.microsoft.com/office/drawing/2014/main" id="{E8C7016A-33A1-8ADC-702F-DCB70036AA2C}"/>
              </a:ext>
            </a:extLst>
          </p:cNvPr>
          <p:cNvSpPr txBox="1"/>
          <p:nvPr/>
        </p:nvSpPr>
        <p:spPr>
          <a:xfrm>
            <a:off x="2232838" y="1540371"/>
            <a:ext cx="10683471" cy="646500"/>
          </a:xfrm>
          <a:prstGeom prst="rect">
            <a:avLst/>
          </a:prstGeom>
          <a:noFill/>
          <a:ln>
            <a:noFill/>
          </a:ln>
        </p:spPr>
        <p:txBody>
          <a:bodyPr spcFirstLastPara="1" wrap="square" lIns="91425" tIns="45700" rIns="91425" bIns="45700" anchor="t" anchorCtr="0">
            <a:spAutoFit/>
          </a:bodyPr>
          <a:lstStyle/>
          <a:p>
            <a:pPr>
              <a:buSzPts val="1800"/>
            </a:pPr>
            <a:r>
              <a:rPr lang="uk-UA" sz="1800" b="1" kern="1200" dirty="0">
                <a:solidFill>
                  <a:prstClr val="black"/>
                </a:solidFill>
                <a:latin typeface="Calibri"/>
                <a:ea typeface="Calibri"/>
                <a:cs typeface="Calibri"/>
                <a:sym typeface="Calibri"/>
              </a:rPr>
              <a:t>ВТЯГНУТИ МАКСИМАЛЬНУ КІЛЬКІСТЬ ЛЮДЕЙ ДО ПІДПРИЄМНИЦЬКОЇ АКТИВНОСТІ НА ВЛАСНІЙ ЗЕМЕЛЬНІЙ ДІЛЯНЦІ, СТВОРИТИ МОЖЛИВІСТЬ ВЛАСНИКАМ ОСГ ОТРИМАТИ ДОДАТКОВИЙ ДОХІД</a:t>
            </a:r>
            <a:endParaRPr sz="1800" b="1" kern="1200" dirty="0">
              <a:solidFill>
                <a:prstClr val="black"/>
              </a:solidFill>
              <a:latin typeface="Calibri"/>
              <a:ea typeface="Calibri"/>
              <a:cs typeface="Calibri"/>
              <a:sym typeface="Calibri"/>
            </a:endParaRPr>
          </a:p>
        </p:txBody>
      </p:sp>
      <p:sp>
        <p:nvSpPr>
          <p:cNvPr id="7" name="Google Shape;366;p3">
            <a:extLst>
              <a:ext uri="{FF2B5EF4-FFF2-40B4-BE49-F238E27FC236}">
                <a16:creationId xmlns:a16="http://schemas.microsoft.com/office/drawing/2014/main" id="{47729D0C-BA1E-2790-7938-AC5875C5FC5C}"/>
              </a:ext>
            </a:extLst>
          </p:cNvPr>
          <p:cNvSpPr txBox="1"/>
          <p:nvPr/>
        </p:nvSpPr>
        <p:spPr>
          <a:xfrm>
            <a:off x="1419838" y="2142490"/>
            <a:ext cx="1626000" cy="400200"/>
          </a:xfrm>
          <a:prstGeom prst="rect">
            <a:avLst/>
          </a:prstGeom>
          <a:noFill/>
          <a:ln>
            <a:noFill/>
          </a:ln>
        </p:spPr>
        <p:txBody>
          <a:bodyPr spcFirstLastPara="1" wrap="square" lIns="91425" tIns="45700" rIns="91425" bIns="45700" anchor="t" anchorCtr="0">
            <a:spAutoFit/>
          </a:bodyPr>
          <a:lstStyle/>
          <a:p>
            <a:pPr>
              <a:buSzPts val="2000"/>
            </a:pPr>
            <a:r>
              <a:rPr lang="uk-UA" sz="2000" b="1" kern="1200" dirty="0">
                <a:solidFill>
                  <a:srgbClr val="0070C0"/>
                </a:solidFill>
                <a:latin typeface="Calibri" panose="020F0502020204030204" pitchFamily="34" charset="0"/>
                <a:ea typeface="Calibri"/>
                <a:cs typeface="Calibri" panose="020F0502020204030204" pitchFamily="34" charset="0"/>
                <a:sym typeface="Calibri"/>
              </a:rPr>
              <a:t>ЗАВДАННЯ</a:t>
            </a:r>
            <a:endParaRPr sz="2000" b="1" kern="1200" dirty="0">
              <a:solidFill>
                <a:srgbClr val="0070C0"/>
              </a:solidFill>
              <a:latin typeface="Calibri" panose="020F0502020204030204" pitchFamily="34" charset="0"/>
              <a:ea typeface="Calibri"/>
              <a:cs typeface="Calibri" panose="020F0502020204030204" pitchFamily="34" charset="0"/>
              <a:sym typeface="Calibri"/>
            </a:endParaRPr>
          </a:p>
        </p:txBody>
      </p:sp>
      <p:sp>
        <p:nvSpPr>
          <p:cNvPr id="8" name="Google Shape;367;p3">
            <a:extLst>
              <a:ext uri="{FF2B5EF4-FFF2-40B4-BE49-F238E27FC236}">
                <a16:creationId xmlns:a16="http://schemas.microsoft.com/office/drawing/2014/main" id="{6E22F3F8-6F1D-2907-5F70-579224291BC8}"/>
              </a:ext>
            </a:extLst>
          </p:cNvPr>
          <p:cNvSpPr txBox="1"/>
          <p:nvPr/>
        </p:nvSpPr>
        <p:spPr>
          <a:xfrm>
            <a:off x="1472119" y="3108264"/>
            <a:ext cx="1020600" cy="400200"/>
          </a:xfrm>
          <a:prstGeom prst="rect">
            <a:avLst/>
          </a:prstGeom>
          <a:noFill/>
          <a:ln>
            <a:noFill/>
          </a:ln>
        </p:spPr>
        <p:txBody>
          <a:bodyPr spcFirstLastPara="1" wrap="square" lIns="91425" tIns="45700" rIns="91425" bIns="45700" anchor="t" anchorCtr="0">
            <a:spAutoFit/>
          </a:bodyPr>
          <a:lstStyle/>
          <a:p>
            <a:pPr>
              <a:buSzPts val="2000"/>
            </a:pPr>
            <a:r>
              <a:rPr lang="uk-UA" sz="2000" b="1" kern="1200" dirty="0">
                <a:solidFill>
                  <a:srgbClr val="0070C0"/>
                </a:solidFill>
                <a:latin typeface="Calibri" panose="020F0502020204030204" pitchFamily="34" charset="0"/>
                <a:ea typeface="Calibri"/>
                <a:cs typeface="Calibri" panose="020F0502020204030204" pitchFamily="34" charset="0"/>
                <a:sym typeface="Calibri"/>
              </a:rPr>
              <a:t>КРОКИ</a:t>
            </a:r>
            <a:endParaRPr sz="2000" b="1" kern="1200" dirty="0">
              <a:solidFill>
                <a:srgbClr val="0070C0"/>
              </a:solidFill>
              <a:latin typeface="Calibri" panose="020F0502020204030204" pitchFamily="34" charset="0"/>
              <a:ea typeface="Calibri"/>
              <a:cs typeface="Calibri" panose="020F0502020204030204" pitchFamily="34" charset="0"/>
              <a:sym typeface="Calibri"/>
            </a:endParaRPr>
          </a:p>
        </p:txBody>
      </p:sp>
      <p:sp>
        <p:nvSpPr>
          <p:cNvPr id="10" name="Google Shape;368;p3">
            <a:extLst>
              <a:ext uri="{FF2B5EF4-FFF2-40B4-BE49-F238E27FC236}">
                <a16:creationId xmlns:a16="http://schemas.microsoft.com/office/drawing/2014/main" id="{C60ED04F-7EC9-4B3D-64A3-0F331AD0568D}"/>
              </a:ext>
            </a:extLst>
          </p:cNvPr>
          <p:cNvSpPr txBox="1"/>
          <p:nvPr/>
        </p:nvSpPr>
        <p:spPr>
          <a:xfrm>
            <a:off x="1238865" y="3393302"/>
            <a:ext cx="11034600" cy="3416279"/>
          </a:xfrm>
          <a:prstGeom prst="rect">
            <a:avLst/>
          </a:prstGeom>
          <a:noFill/>
          <a:ln>
            <a:noFill/>
          </a:ln>
        </p:spPr>
        <p:txBody>
          <a:bodyPr spcFirstLastPara="1" wrap="square" lIns="91425" tIns="45700" rIns="91425" bIns="45700" anchor="t" anchorCtr="0">
            <a:spAutoFit/>
          </a:bodyPr>
          <a:lstStyle/>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широке партнерство зацікавлених сторін через підписання меморандуму (громада, влада, церква, інші);</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кампанія широкого інформування про можливості долучення до економічної діяльності на земельній ділянці;</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зустрічі з зацікавленими у створенні виробничих точок на власних земельних ділянках;</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85750" marR="0" lvl="0" indent="-285750" defTabSz="914400" eaLnBrk="1" fontAlgn="auto" latinLnBrk="0" hangingPunct="1">
              <a:lnSpc>
                <a:spcPct val="100000"/>
              </a:lnSpc>
              <a:spcBef>
                <a:spcPts val="0"/>
              </a:spcBef>
              <a:spcAft>
                <a:spcPts val="0"/>
              </a:spcAft>
              <a:buClr>
                <a:prstClr val="black"/>
              </a:buClr>
              <a:buSzPts val="1800"/>
              <a:buFont typeface="Calibri"/>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створення груп активності у кожному селі - виробничих кластерів </a:t>
            </a:r>
            <a:r>
              <a:rPr kumimoji="0" lang="uk-UA" sz="18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мікроагровиробників</a:t>
            </a: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(по 5-10 осіб)</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експертна підтримка процесу вирощування визначеної с/г продукції - квасолі </a:t>
            </a:r>
            <a:r>
              <a:rPr kumimoji="0" lang="uk-UA" sz="18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ясь</a:t>
            </a: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формування каналів збуту вирощеної продукції;</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навчання власників ОСГ різним практикам ефективного господарювання на землі; </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лобіювання перед владою інтересів </a:t>
            </a:r>
            <a:r>
              <a:rPr kumimoji="0" lang="uk-UA" sz="18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мікровиробників</a:t>
            </a: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сільськогосподарської продукції </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підвищення продуктивності роботи на земельній ділянці через спільне використання техніки</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69999" marR="0" lvl="0" indent="-269999" defTabSz="914400" eaLnBrk="1" fontAlgn="auto" latinLnBrk="0" hangingPunct="1">
              <a:lnSpc>
                <a:spcPct val="100000"/>
              </a:lnSpc>
              <a:spcBef>
                <a:spcPts val="0"/>
              </a:spcBef>
              <a:spcAft>
                <a:spcPts val="0"/>
              </a:spcAft>
              <a:buClr>
                <a:prstClr val="black"/>
              </a:buClr>
              <a:buSzPts val="1800"/>
              <a:buFont typeface="Calibri"/>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творення мережі виробників сільськогосподарської продукції - долучення до кооперативу “Стрийський </a:t>
            </a:r>
            <a:r>
              <a:rPr kumimoji="0" lang="uk-UA" sz="18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ясь</a:t>
            </a: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69999" marR="0" lvl="0" indent="-269999" defTabSz="914400" eaLnBrk="1" fontAlgn="auto" latinLnBrk="0" hangingPunct="1">
              <a:lnSpc>
                <a:spcPct val="100000"/>
              </a:lnSpc>
              <a:spcBef>
                <a:spcPts val="0"/>
              </a:spcBef>
              <a:spcAft>
                <a:spcPts val="0"/>
              </a:spcAft>
              <a:buClr>
                <a:prstClr val="black"/>
              </a:buClr>
              <a:buSzPts val="1800"/>
              <a:buFont typeface="Calibri"/>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створення каналів зв’язку мережі виробників через владу, ГО, церкву, соціальні мережі, сайт</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 name="Google Shape;369;p3">
            <a:extLst>
              <a:ext uri="{FF2B5EF4-FFF2-40B4-BE49-F238E27FC236}">
                <a16:creationId xmlns:a16="http://schemas.microsoft.com/office/drawing/2014/main" id="{AB211987-E3E9-58B1-0E92-43D6EFE6DAC3}"/>
              </a:ext>
            </a:extLst>
          </p:cNvPr>
          <p:cNvSpPr txBox="1"/>
          <p:nvPr/>
        </p:nvSpPr>
        <p:spPr>
          <a:xfrm>
            <a:off x="1695549" y="914571"/>
            <a:ext cx="9362700" cy="615600"/>
          </a:xfrm>
          <a:prstGeom prst="rect">
            <a:avLst/>
          </a:prstGeom>
          <a:noFill/>
          <a:ln>
            <a:noFill/>
          </a:ln>
        </p:spPr>
        <p:txBody>
          <a:bodyPr spcFirstLastPara="1" wrap="square" lIns="91425" tIns="91425" rIns="91425" bIns="91425" anchor="t" anchorCtr="0">
            <a:spAutoFit/>
          </a:bodyPr>
          <a:lstStyle/>
          <a:p>
            <a:pPr>
              <a:buSzPts val="1400"/>
            </a:pPr>
            <a:r>
              <a:rPr lang="uk-UA" kern="1200" dirty="0">
                <a:latin typeface="Calibri" panose="020F0502020204030204" pitchFamily="34" charset="0"/>
                <a:ea typeface="Calibri"/>
                <a:cs typeface="Calibri" panose="020F0502020204030204" pitchFamily="34" charset="0"/>
                <a:sym typeface="Calibri"/>
              </a:rPr>
              <a:t>сприяти становленню самоокупних мікро виробників с/г продукції через поширення ефективних </a:t>
            </a:r>
            <a:r>
              <a:rPr lang="uk-UA" kern="1200" dirty="0" err="1">
                <a:latin typeface="Calibri" panose="020F0502020204030204" pitchFamily="34" charset="0"/>
                <a:ea typeface="Calibri"/>
                <a:cs typeface="Calibri" panose="020F0502020204030204" pitchFamily="34" charset="0"/>
                <a:sym typeface="Calibri"/>
              </a:rPr>
              <a:t>агротехнологій</a:t>
            </a:r>
            <a:r>
              <a:rPr lang="uk-UA" kern="1200" dirty="0">
                <a:latin typeface="Calibri" panose="020F0502020204030204" pitchFamily="34" charset="0"/>
                <a:ea typeface="Calibri"/>
                <a:cs typeface="Calibri" panose="020F0502020204030204" pitchFamily="34" charset="0"/>
                <a:sym typeface="Calibri"/>
              </a:rPr>
              <a:t> шляхом створення відповідної мережі таких виробників, комунікативним та організаційним центром яких стане СОК СЯ.</a:t>
            </a:r>
            <a:endParaRPr kern="1200"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179752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Google Shape;375;p4">
            <a:extLst>
              <a:ext uri="{FF2B5EF4-FFF2-40B4-BE49-F238E27FC236}">
                <a16:creationId xmlns:a16="http://schemas.microsoft.com/office/drawing/2014/main" id="{2E3E41DF-4E46-2FC4-C7B2-979EA62F6DE1}"/>
              </a:ext>
            </a:extLst>
          </p:cNvPr>
          <p:cNvSpPr txBox="1"/>
          <p:nvPr/>
        </p:nvSpPr>
        <p:spPr>
          <a:xfrm>
            <a:off x="1748359" y="473642"/>
            <a:ext cx="4278816" cy="512793"/>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400"/>
              <a:buFont typeface="Calibri"/>
              <a:buNone/>
            </a:pPr>
            <a:r>
              <a:rPr lang="uk-UA" sz="2400" b="1" kern="1200" dirty="0">
                <a:solidFill>
                  <a:srgbClr val="0B4476"/>
                </a:solidFill>
                <a:latin typeface="Calibri" panose="020F0502020204030204" pitchFamily="34" charset="0"/>
                <a:ea typeface="Calibri"/>
                <a:cs typeface="Calibri" panose="020F0502020204030204" pitchFamily="34" charset="0"/>
                <a:sym typeface="Calibri"/>
              </a:rPr>
              <a:t> СОК «СТРИЙСЬКИЙ ЯСЬ»</a:t>
            </a:r>
            <a:endParaRPr sz="2400" b="1" kern="1200" dirty="0">
              <a:solidFill>
                <a:srgbClr val="0B4476"/>
              </a:solidFill>
              <a:latin typeface="Calibri" panose="020F0502020204030204" pitchFamily="34" charset="0"/>
              <a:ea typeface="Calibri"/>
              <a:cs typeface="Calibri" panose="020F0502020204030204" pitchFamily="34" charset="0"/>
              <a:sym typeface="Calibri"/>
            </a:endParaRPr>
          </a:p>
        </p:txBody>
      </p:sp>
      <p:sp>
        <p:nvSpPr>
          <p:cNvPr id="4" name="Google Shape;377;p4">
            <a:extLst>
              <a:ext uri="{FF2B5EF4-FFF2-40B4-BE49-F238E27FC236}">
                <a16:creationId xmlns:a16="http://schemas.microsoft.com/office/drawing/2014/main" id="{902E90E3-6CB4-AB2C-218A-3F5340F03FC0}"/>
              </a:ext>
            </a:extLst>
          </p:cNvPr>
          <p:cNvSpPr txBox="1"/>
          <p:nvPr/>
        </p:nvSpPr>
        <p:spPr>
          <a:xfrm>
            <a:off x="1817227" y="986435"/>
            <a:ext cx="1020600" cy="400200"/>
          </a:xfrm>
          <a:prstGeom prst="rect">
            <a:avLst/>
          </a:prstGeom>
          <a:noFill/>
          <a:ln>
            <a:noFill/>
          </a:ln>
        </p:spPr>
        <p:txBody>
          <a:bodyPr spcFirstLastPara="1" wrap="square" lIns="91425" tIns="45700" rIns="91425" bIns="45700" anchor="t" anchorCtr="0">
            <a:spAutoFit/>
          </a:bodyPr>
          <a:lstStyle/>
          <a:p>
            <a:pPr>
              <a:buSzPts val="2000"/>
            </a:pPr>
            <a:r>
              <a:rPr lang="uk-UA" sz="2000" b="1" kern="1200" dirty="0">
                <a:solidFill>
                  <a:srgbClr val="0070C0"/>
                </a:solidFill>
                <a:latin typeface="Calibri" panose="020F0502020204030204" pitchFamily="34" charset="0"/>
                <a:ea typeface="Calibri"/>
                <a:cs typeface="Calibri" panose="020F0502020204030204" pitchFamily="34" charset="0"/>
                <a:sym typeface="Calibri"/>
              </a:rPr>
              <a:t>КРОКИ</a:t>
            </a:r>
            <a:endParaRPr sz="2000" b="1" kern="1200" dirty="0">
              <a:solidFill>
                <a:srgbClr val="0070C0"/>
              </a:solidFill>
              <a:latin typeface="Calibri" panose="020F0502020204030204" pitchFamily="34" charset="0"/>
              <a:ea typeface="Calibri"/>
              <a:cs typeface="Calibri" panose="020F0502020204030204" pitchFamily="34" charset="0"/>
              <a:sym typeface="Calibri"/>
            </a:endParaRPr>
          </a:p>
        </p:txBody>
      </p:sp>
      <p:sp>
        <p:nvSpPr>
          <p:cNvPr id="5" name="Google Shape;378;p4">
            <a:extLst>
              <a:ext uri="{FF2B5EF4-FFF2-40B4-BE49-F238E27FC236}">
                <a16:creationId xmlns:a16="http://schemas.microsoft.com/office/drawing/2014/main" id="{1991A755-EAAA-0D22-6CBD-43EB552DBA1A}"/>
              </a:ext>
            </a:extLst>
          </p:cNvPr>
          <p:cNvSpPr txBox="1"/>
          <p:nvPr/>
        </p:nvSpPr>
        <p:spPr>
          <a:xfrm>
            <a:off x="1476185" y="1247152"/>
            <a:ext cx="10876219" cy="5632271"/>
          </a:xfrm>
          <a:prstGeom prst="rect">
            <a:avLst/>
          </a:prstGeom>
          <a:noFill/>
          <a:ln>
            <a:noFill/>
          </a:ln>
        </p:spPr>
        <p:txBody>
          <a:bodyPr spcFirstLastPara="1" wrap="square" lIns="91425" tIns="45700" rIns="91425" bIns="45700" anchor="t" anchorCtr="0">
            <a:spAutoFit/>
          </a:bodyPr>
          <a:lstStyle/>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збудувати партнерство :</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450000" marR="0" lvl="0" indent="-285750" defTabSz="914400" eaLnBrk="1" fontAlgn="auto" latinLnBrk="0" hangingPunct="1">
              <a:lnSpc>
                <a:spcPct val="100000"/>
              </a:lnSpc>
              <a:spcBef>
                <a:spcPts val="0"/>
              </a:spcBef>
              <a:spcAft>
                <a:spcPts val="0"/>
              </a:spcAft>
              <a:buClr>
                <a:prstClr val="black"/>
              </a:buClr>
              <a:buSzPts val="1800"/>
              <a:buFont typeface="Noto Sans Symbols"/>
              <a:buChar char="▪"/>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представлення керівництву Стрийської, Моршинської, </a:t>
            </a:r>
            <a:r>
              <a:rPr kumimoji="0" lang="uk-UA" sz="18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Дулібської</a:t>
            </a: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ОТГ, депутатам Стрийської районної ради, старостам, священникам УГКЦ  стратегії залучення людей до економічної діяльності, залученість партнерів у процес</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кампанія широкого інформування про можливості долучення до економічної діяльності:</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450000" marR="0" lvl="0" indent="-285750" defTabSz="914400" eaLnBrk="1" fontAlgn="auto" latinLnBrk="0" hangingPunct="1">
              <a:lnSpc>
                <a:spcPct val="100000"/>
              </a:lnSpc>
              <a:spcBef>
                <a:spcPts val="0"/>
              </a:spcBef>
              <a:spcAft>
                <a:spcPts val="0"/>
              </a:spcAft>
              <a:buClr>
                <a:prstClr val="black"/>
              </a:buClr>
              <a:buSzPts val="1800"/>
              <a:buFont typeface="Noto Sans Symbols"/>
              <a:buChar char="▪"/>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розповсюдження інформаційного бюлетеня, короткі презентації в громадах</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зустрічі з зацікавленими у підприємницькій діяльності на земельній ділянці:</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450000" marR="0" lvl="0" indent="-285750" defTabSz="914400" eaLnBrk="1" fontAlgn="auto" latinLnBrk="0" hangingPunct="1">
              <a:lnSpc>
                <a:spcPct val="100000"/>
              </a:lnSpc>
              <a:spcBef>
                <a:spcPts val="0"/>
              </a:spcBef>
              <a:spcAft>
                <a:spcPts val="0"/>
              </a:spcAft>
              <a:buClr>
                <a:prstClr val="black"/>
              </a:buClr>
              <a:buSzPts val="1800"/>
              <a:buFont typeface="Noto Sans Symbols"/>
              <a:buChar char="▪"/>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ознайомлення зацікавлених з технологією вирощування, надання посадкового матеріалу, створення інформаційної бази охочих долучитися до вирощування СГ продукції </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експертна підтримка процесу вирощування:</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450000" marR="0" lvl="0" indent="-285750" defTabSz="914400" eaLnBrk="1" fontAlgn="auto" latinLnBrk="0" hangingPunct="1">
              <a:lnSpc>
                <a:spcPct val="100000"/>
              </a:lnSpc>
              <a:spcBef>
                <a:spcPts val="0"/>
              </a:spcBef>
              <a:spcAft>
                <a:spcPts val="0"/>
              </a:spcAft>
              <a:buClr>
                <a:prstClr val="black"/>
              </a:buClr>
              <a:buSzPts val="1800"/>
              <a:buFont typeface="Noto Sans Symbols"/>
              <a:buChar char="▪"/>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надання технологічної карти використання земельної ділянки для вирощування різних видів С/Г продукції </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гарантована закупка у селянина вирощеної продукції</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a:t>
            </a:r>
            <a:r>
              <a:rPr kumimoji="0" lang="uk-UA"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навчання власників ОСГ різним практикам ефективного господарювання на землі:</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450000" marR="0" lvl="0" indent="-285750" defTabSz="914400" eaLnBrk="1" fontAlgn="auto" latinLnBrk="0" hangingPunct="1">
              <a:lnSpc>
                <a:spcPct val="100000"/>
              </a:lnSpc>
              <a:spcBef>
                <a:spcPts val="0"/>
              </a:spcBef>
              <a:spcAft>
                <a:spcPts val="0"/>
              </a:spcAft>
              <a:buClr>
                <a:prstClr val="black"/>
              </a:buClr>
              <a:buSzPts val="1800"/>
              <a:buFont typeface="Noto Sans Symbols"/>
              <a:buChar char="▪"/>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навчально- практичні семінари для </a:t>
            </a:r>
            <a:r>
              <a:rPr kumimoji="0" lang="uk-UA" sz="18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мікровиробників</a:t>
            </a: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a:t>
            </a:r>
            <a:r>
              <a:rPr kumimoji="0" lang="uk-UA" sz="18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агропродукції</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адвокатування інтересів </a:t>
            </a:r>
            <a:r>
              <a:rPr kumimoji="0" lang="uk-UA" sz="1800" b="1"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мікровиробників</a:t>
            </a:r>
            <a:r>
              <a:rPr kumimoji="0" lang="uk-UA"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 сільськогосподарської продукції:</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450000" marR="0" lvl="0" indent="-285750" defTabSz="914400" eaLnBrk="1" fontAlgn="auto" latinLnBrk="0" hangingPunct="1">
              <a:lnSpc>
                <a:spcPct val="100000"/>
              </a:lnSpc>
              <a:spcBef>
                <a:spcPts val="0"/>
              </a:spcBef>
              <a:spcAft>
                <a:spcPts val="0"/>
              </a:spcAft>
              <a:buClr>
                <a:prstClr val="black"/>
              </a:buClr>
              <a:buSzPts val="1800"/>
              <a:buFont typeface="Noto Sans Symbols"/>
              <a:buChar char="▪"/>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програми компенсації % за кредитами для виробників сільськогосподарської продукції</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450000" marR="0" lvl="0" indent="-285750" defTabSz="914400" eaLnBrk="1" fontAlgn="auto" latinLnBrk="0" hangingPunct="1">
              <a:lnSpc>
                <a:spcPct val="100000"/>
              </a:lnSpc>
              <a:spcBef>
                <a:spcPts val="0"/>
              </a:spcBef>
              <a:spcAft>
                <a:spcPts val="0"/>
              </a:spcAft>
              <a:buClr>
                <a:prstClr val="black"/>
              </a:buClr>
              <a:buSzPts val="1800"/>
              <a:buFont typeface="Noto Sans Symbols"/>
              <a:buChar char="▪"/>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програми компенсації витрат на участь виробників у виставках, конференціях, навчаннях</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85750" marR="0" lvl="0" indent="-285750" defTabSz="914400" eaLnBrk="1" fontAlgn="auto" latinLnBrk="0" hangingPunct="1">
              <a:lnSpc>
                <a:spcPct val="100000"/>
              </a:lnSpc>
              <a:spcBef>
                <a:spcPts val="0"/>
              </a:spcBef>
              <a:spcAft>
                <a:spcPts val="0"/>
              </a:spcAft>
              <a:buClr>
                <a:prstClr val="black"/>
              </a:buClr>
              <a:buSzPts val="1800"/>
              <a:buFont typeface="Courier New"/>
              <a:buChar char="o"/>
              <a:tabLst/>
              <a:defRPr/>
            </a:pPr>
            <a:r>
              <a:rPr kumimoji="0" lang="uk-UA"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полегшити працю землеробів:</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450000" marR="0" lvl="0" indent="-285750" defTabSz="914400" eaLnBrk="1" fontAlgn="auto" latinLnBrk="0" hangingPunct="1">
              <a:lnSpc>
                <a:spcPct val="100000"/>
              </a:lnSpc>
              <a:spcBef>
                <a:spcPts val="0"/>
              </a:spcBef>
              <a:spcAft>
                <a:spcPts val="0"/>
              </a:spcAft>
              <a:buClr>
                <a:prstClr val="black"/>
              </a:buClr>
              <a:buSzPts val="1800"/>
              <a:buFont typeface="Noto Sans Symbols"/>
              <a:buChar char="▪"/>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надання послуг </a:t>
            </a:r>
            <a:r>
              <a:rPr kumimoji="0" lang="uk-UA" sz="1800" b="0" i="0" u="none" strike="noStrike" kern="1200" cap="none" spc="0" normalizeH="0" baseline="0" noProof="0" dirty="0" err="1">
                <a:ln>
                  <a:noFill/>
                </a:ln>
                <a:solidFill>
                  <a:prstClr val="black"/>
                </a:solidFill>
                <a:effectLst/>
                <a:uLnTx/>
                <a:uFillTx/>
                <a:latin typeface="Calibri" panose="020F0502020204030204" pitchFamily="34" charset="0"/>
                <a:ea typeface="Calibri"/>
                <a:cs typeface="Calibri" panose="020F0502020204030204" pitchFamily="34" charset="0"/>
                <a:sym typeface="Calibri"/>
              </a:rPr>
              <a:t>агровиробнику</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9493635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24056" y="0"/>
            <a:ext cx="1440600" cy="6858000"/>
          </a:xfrm>
          <a:prstGeom prst="rect">
            <a:avLst/>
          </a:prstGeom>
        </p:spPr>
      </p:pic>
      <p:sp>
        <p:nvSpPr>
          <p:cNvPr id="2" name="Google Shape;383;gc6f2f2ef8d_0_64">
            <a:extLst>
              <a:ext uri="{FF2B5EF4-FFF2-40B4-BE49-F238E27FC236}">
                <a16:creationId xmlns:a16="http://schemas.microsoft.com/office/drawing/2014/main" id="{73393DBE-9AF9-855E-2F24-2E075AE7CA2F}"/>
              </a:ext>
            </a:extLst>
          </p:cNvPr>
          <p:cNvSpPr/>
          <p:nvPr/>
        </p:nvSpPr>
        <p:spPr>
          <a:xfrm>
            <a:off x="1650935" y="3650993"/>
            <a:ext cx="1961700" cy="1938900"/>
          </a:xfrm>
          <a:prstGeom prst="ellipse">
            <a:avLst/>
          </a:prstGeom>
          <a:solidFill>
            <a:sysClr val="window" lastClr="FFFFF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4" name="Google Shape;384;gc6f2f2ef8d_0_64">
            <a:extLst>
              <a:ext uri="{FF2B5EF4-FFF2-40B4-BE49-F238E27FC236}">
                <a16:creationId xmlns:a16="http://schemas.microsoft.com/office/drawing/2014/main" id="{262AC91D-A534-F9C5-A22E-460FBC3AD479}"/>
              </a:ext>
            </a:extLst>
          </p:cNvPr>
          <p:cNvSpPr/>
          <p:nvPr/>
        </p:nvSpPr>
        <p:spPr>
          <a:xfrm>
            <a:off x="8249801" y="4789075"/>
            <a:ext cx="793800" cy="836700"/>
          </a:xfrm>
          <a:prstGeom prst="ellipse">
            <a:avLst/>
          </a:prstGeom>
          <a:solidFill>
            <a:srgbClr val="70AD47"/>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5" name="Google Shape;385;gc6f2f2ef8d_0_64">
            <a:extLst>
              <a:ext uri="{FF2B5EF4-FFF2-40B4-BE49-F238E27FC236}">
                <a16:creationId xmlns:a16="http://schemas.microsoft.com/office/drawing/2014/main" id="{3A69E2F6-FCDC-DA05-1400-755108FCC51E}"/>
              </a:ext>
            </a:extLst>
          </p:cNvPr>
          <p:cNvSpPr/>
          <p:nvPr/>
        </p:nvSpPr>
        <p:spPr>
          <a:xfrm>
            <a:off x="3386502" y="5792329"/>
            <a:ext cx="782100" cy="801600"/>
          </a:xfrm>
          <a:prstGeom prst="ellipse">
            <a:avLst/>
          </a:prstGeom>
          <a:solidFill>
            <a:srgbClr val="70AD47"/>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6" name="Google Shape;386;gc6f2f2ef8d_0_64">
            <a:extLst>
              <a:ext uri="{FF2B5EF4-FFF2-40B4-BE49-F238E27FC236}">
                <a16:creationId xmlns:a16="http://schemas.microsoft.com/office/drawing/2014/main" id="{2F837D88-7AEE-1CEC-E746-928423EB9296}"/>
              </a:ext>
            </a:extLst>
          </p:cNvPr>
          <p:cNvSpPr/>
          <p:nvPr/>
        </p:nvSpPr>
        <p:spPr>
          <a:xfrm>
            <a:off x="8071449" y="2692911"/>
            <a:ext cx="793800" cy="836700"/>
          </a:xfrm>
          <a:prstGeom prst="ellipse">
            <a:avLst/>
          </a:prstGeom>
          <a:solidFill>
            <a:srgbClr val="70AD47"/>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7" name="Google Shape;387;gc6f2f2ef8d_0_64">
            <a:extLst>
              <a:ext uri="{FF2B5EF4-FFF2-40B4-BE49-F238E27FC236}">
                <a16:creationId xmlns:a16="http://schemas.microsoft.com/office/drawing/2014/main" id="{4768F07D-DC6F-FD48-4382-7E771A51F5D7}"/>
              </a:ext>
            </a:extLst>
          </p:cNvPr>
          <p:cNvSpPr/>
          <p:nvPr/>
        </p:nvSpPr>
        <p:spPr>
          <a:xfrm>
            <a:off x="6030092" y="753470"/>
            <a:ext cx="793800" cy="836700"/>
          </a:xfrm>
          <a:prstGeom prst="ellipse">
            <a:avLst/>
          </a:prstGeom>
          <a:solidFill>
            <a:srgbClr val="70AD47"/>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8" name="Google Shape;388;gc6f2f2ef8d_0_64">
            <a:extLst>
              <a:ext uri="{FF2B5EF4-FFF2-40B4-BE49-F238E27FC236}">
                <a16:creationId xmlns:a16="http://schemas.microsoft.com/office/drawing/2014/main" id="{9415E417-5FA5-C523-25EA-0F7C3FB7FD46}"/>
              </a:ext>
            </a:extLst>
          </p:cNvPr>
          <p:cNvSpPr txBox="1"/>
          <p:nvPr/>
        </p:nvSpPr>
        <p:spPr>
          <a:xfrm>
            <a:off x="1955190" y="4251976"/>
            <a:ext cx="1440600" cy="831000"/>
          </a:xfrm>
          <a:prstGeom prst="rect">
            <a:avLst/>
          </a:prstGeom>
          <a:noFill/>
          <a:ln>
            <a:noFill/>
          </a:ln>
        </p:spPr>
        <p:txBody>
          <a:bodyPr spcFirstLastPara="1" wrap="square" lIns="91425" tIns="45700" rIns="91425" bIns="45700" anchor="t" anchorCtr="0">
            <a:spAutoFit/>
          </a:bodyPr>
          <a:lstStyle/>
          <a:p>
            <a:pPr>
              <a:buSzPts val="4800"/>
            </a:pPr>
            <a:r>
              <a:rPr lang="uk-UA" sz="4800" b="1" kern="1200" dirty="0">
                <a:solidFill>
                  <a:srgbClr val="385623"/>
                </a:solidFill>
                <a:latin typeface="Calibri" panose="020F0502020204030204" pitchFamily="34" charset="0"/>
                <a:ea typeface="Calibri"/>
                <a:cs typeface="Calibri" panose="020F0502020204030204" pitchFamily="34" charset="0"/>
                <a:sym typeface="Calibri"/>
              </a:rPr>
              <a:t>2023</a:t>
            </a:r>
            <a:endParaRPr sz="4800" b="1" kern="1200" dirty="0">
              <a:solidFill>
                <a:srgbClr val="385623"/>
              </a:solidFill>
              <a:latin typeface="Calibri" panose="020F0502020204030204" pitchFamily="34" charset="0"/>
              <a:ea typeface="Calibri"/>
              <a:cs typeface="Calibri" panose="020F0502020204030204" pitchFamily="34" charset="0"/>
              <a:sym typeface="Calibri"/>
            </a:endParaRPr>
          </a:p>
        </p:txBody>
      </p:sp>
      <p:sp>
        <p:nvSpPr>
          <p:cNvPr id="9" name="Google Shape;389;gc6f2f2ef8d_0_64">
            <a:extLst>
              <a:ext uri="{FF2B5EF4-FFF2-40B4-BE49-F238E27FC236}">
                <a16:creationId xmlns:a16="http://schemas.microsoft.com/office/drawing/2014/main" id="{2C727320-8E5E-F072-AE60-94D66C330B29}"/>
              </a:ext>
            </a:extLst>
          </p:cNvPr>
          <p:cNvSpPr txBox="1"/>
          <p:nvPr/>
        </p:nvSpPr>
        <p:spPr>
          <a:xfrm>
            <a:off x="6186114" y="843787"/>
            <a:ext cx="494700" cy="70800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Pts val="4000"/>
              <a:buFontTx/>
              <a:buNone/>
              <a:tabLst/>
              <a:defRPr/>
            </a:pPr>
            <a:r>
              <a:rPr kumimoji="0" lang="uk-UA" sz="4000" b="0" i="0" u="none" strike="noStrike" kern="1200" cap="none" spc="0" normalizeH="0" baseline="0" noProof="0" dirty="0">
                <a:ln>
                  <a:noFill/>
                </a:ln>
                <a:solidFill>
                  <a:prstClr val="white"/>
                </a:solidFill>
                <a:effectLst/>
                <a:uLnTx/>
                <a:uFillTx/>
                <a:latin typeface="Calibri" panose="020F0502020204030204" pitchFamily="34" charset="0"/>
                <a:ea typeface="Quattrocento Sans"/>
                <a:cs typeface="Calibri" panose="020F0502020204030204" pitchFamily="34" charset="0"/>
                <a:sym typeface="Quattrocento Sans"/>
              </a:rPr>
              <a:t>2</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0" name="Google Shape;390;gc6f2f2ef8d_0_64">
            <a:extLst>
              <a:ext uri="{FF2B5EF4-FFF2-40B4-BE49-F238E27FC236}">
                <a16:creationId xmlns:a16="http://schemas.microsoft.com/office/drawing/2014/main" id="{AE226996-6981-A422-96F4-9487F06E3A2E}"/>
              </a:ext>
            </a:extLst>
          </p:cNvPr>
          <p:cNvSpPr txBox="1"/>
          <p:nvPr/>
        </p:nvSpPr>
        <p:spPr>
          <a:xfrm>
            <a:off x="1464292" y="1537318"/>
            <a:ext cx="428100" cy="1015800"/>
          </a:xfrm>
          <a:prstGeom prst="rect">
            <a:avLst/>
          </a:prstGeom>
          <a:noFill/>
          <a:ln>
            <a:noFill/>
          </a:ln>
        </p:spPr>
        <p:txBody>
          <a:bodyPr spcFirstLastPara="1" wrap="square" lIns="91425" tIns="45700" rIns="91425" bIns="45700" anchor="t" anchorCtr="0">
            <a:spAutoFit/>
          </a:bodyPr>
          <a:lstStyle/>
          <a:p>
            <a:pPr>
              <a:buSzPts val="6000"/>
            </a:pPr>
            <a:r>
              <a:rPr lang="uk-UA" sz="6000" kern="1200">
                <a:solidFill>
                  <a:prstClr val="white"/>
                </a:solidFill>
                <a:latin typeface="Calibri" panose="020F0502020204030204" pitchFamily="34" charset="0"/>
                <a:ea typeface="Pacifico"/>
                <a:cs typeface="Calibri" panose="020F0502020204030204" pitchFamily="34" charset="0"/>
                <a:sym typeface="Pacifico"/>
              </a:rPr>
              <a:t>1</a:t>
            </a:r>
            <a:endParaRPr sz="6000" kern="1200">
              <a:solidFill>
                <a:prstClr val="white"/>
              </a:solidFill>
              <a:latin typeface="Calibri" panose="020F0502020204030204" pitchFamily="34" charset="0"/>
              <a:ea typeface="Pacifico"/>
              <a:cs typeface="Calibri" panose="020F0502020204030204" pitchFamily="34" charset="0"/>
              <a:sym typeface="Pacifico"/>
            </a:endParaRPr>
          </a:p>
        </p:txBody>
      </p:sp>
      <p:sp>
        <p:nvSpPr>
          <p:cNvPr id="11" name="Google Shape;391;gc6f2f2ef8d_0_64">
            <a:extLst>
              <a:ext uri="{FF2B5EF4-FFF2-40B4-BE49-F238E27FC236}">
                <a16:creationId xmlns:a16="http://schemas.microsoft.com/office/drawing/2014/main" id="{B3760002-76F4-51CE-05C2-4E0C2289483F}"/>
              </a:ext>
            </a:extLst>
          </p:cNvPr>
          <p:cNvSpPr txBox="1"/>
          <p:nvPr/>
        </p:nvSpPr>
        <p:spPr>
          <a:xfrm>
            <a:off x="3518802" y="5839130"/>
            <a:ext cx="517500" cy="70800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Pts val="4000"/>
              <a:buFontTx/>
              <a:buNone/>
              <a:tabLst/>
              <a:defRPr/>
            </a:pPr>
            <a:r>
              <a:rPr kumimoji="0" lang="uk-UA" sz="4000" b="0" i="0" u="none" strike="noStrike" kern="1200" cap="none" spc="0" normalizeH="0" baseline="0" noProof="0">
                <a:ln>
                  <a:noFill/>
                </a:ln>
                <a:solidFill>
                  <a:prstClr val="white"/>
                </a:solidFill>
                <a:effectLst/>
                <a:uLnTx/>
                <a:uFillTx/>
                <a:latin typeface="Calibri" panose="020F0502020204030204" pitchFamily="34" charset="0"/>
                <a:ea typeface="Caveat"/>
                <a:cs typeface="Calibri" panose="020F0502020204030204" pitchFamily="34" charset="0"/>
                <a:sym typeface="Caveat"/>
              </a:rPr>
              <a:t>5</a:t>
            </a:r>
            <a:endParaRPr kumimoji="0"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2" name="Google Shape;392;gc6f2f2ef8d_0_64">
            <a:extLst>
              <a:ext uri="{FF2B5EF4-FFF2-40B4-BE49-F238E27FC236}">
                <a16:creationId xmlns:a16="http://schemas.microsoft.com/office/drawing/2014/main" id="{CCE91415-BD83-6DF9-EA99-A43F713D84D1}"/>
              </a:ext>
            </a:extLst>
          </p:cNvPr>
          <p:cNvSpPr txBox="1"/>
          <p:nvPr/>
        </p:nvSpPr>
        <p:spPr>
          <a:xfrm>
            <a:off x="8219282" y="2825503"/>
            <a:ext cx="336300" cy="708000"/>
          </a:xfrm>
          <a:prstGeom prst="rect">
            <a:avLst/>
          </a:prstGeom>
          <a:noFill/>
          <a:ln>
            <a:noFill/>
          </a:ln>
        </p:spPr>
        <p:txBody>
          <a:bodyPr spcFirstLastPara="1" wrap="square" lIns="91425" tIns="45700" rIns="91425" bIns="45700" anchor="t" anchorCtr="0">
            <a:spAutoFit/>
          </a:bodyPr>
          <a:lstStyle/>
          <a:p>
            <a:pPr>
              <a:buSzPts val="4000"/>
            </a:pPr>
            <a:r>
              <a:rPr lang="uk-UA" sz="4000" kern="1200">
                <a:solidFill>
                  <a:prstClr val="white"/>
                </a:solidFill>
                <a:latin typeface="Calibri" panose="020F0502020204030204" pitchFamily="34" charset="0"/>
                <a:ea typeface="Caveat"/>
                <a:cs typeface="Calibri" panose="020F0502020204030204" pitchFamily="34" charset="0"/>
                <a:sym typeface="Caveat"/>
              </a:rPr>
              <a:t>3</a:t>
            </a:r>
            <a:endParaRPr sz="4000" kern="1200">
              <a:solidFill>
                <a:prstClr val="white"/>
              </a:solidFill>
              <a:latin typeface="Calibri" panose="020F0502020204030204" pitchFamily="34" charset="0"/>
              <a:ea typeface="Caveat"/>
              <a:cs typeface="Calibri" panose="020F0502020204030204" pitchFamily="34" charset="0"/>
              <a:sym typeface="Caveat"/>
            </a:endParaRPr>
          </a:p>
        </p:txBody>
      </p:sp>
      <p:pic>
        <p:nvPicPr>
          <p:cNvPr id="13" name="Google Shape;393;gc6f2f2ef8d_0_64" descr="Розмальовки малюнок, Сайт раскрасок.">
            <a:extLst>
              <a:ext uri="{FF2B5EF4-FFF2-40B4-BE49-F238E27FC236}">
                <a16:creationId xmlns:a16="http://schemas.microsoft.com/office/drawing/2014/main" id="{BD8A5F92-6852-BD7C-C10E-C381FF133678}"/>
              </a:ext>
            </a:extLst>
          </p:cNvPr>
          <p:cNvPicPr preferRelativeResize="0"/>
          <p:nvPr/>
        </p:nvPicPr>
        <p:blipFill rotWithShape="1">
          <a:blip r:embed="rId7">
            <a:alphaModFix/>
          </a:blip>
          <a:srcRect/>
          <a:stretch/>
        </p:blipFill>
        <p:spPr>
          <a:xfrm>
            <a:off x="9219247" y="3819325"/>
            <a:ext cx="2528476" cy="1939500"/>
          </a:xfrm>
          <a:prstGeom prst="rect">
            <a:avLst/>
          </a:prstGeom>
          <a:noFill/>
          <a:ln>
            <a:noFill/>
          </a:ln>
        </p:spPr>
      </p:pic>
      <p:pic>
        <p:nvPicPr>
          <p:cNvPr id="14" name="Google Shape;394;gc6f2f2ef8d_0_64" descr="Інформаційна взаємодія влади і громади в умовах кризових ситуацій ...">
            <a:extLst>
              <a:ext uri="{FF2B5EF4-FFF2-40B4-BE49-F238E27FC236}">
                <a16:creationId xmlns:a16="http://schemas.microsoft.com/office/drawing/2014/main" id="{91C5D0CE-A04C-D0E4-B5CC-7F84D2E649EF}"/>
              </a:ext>
            </a:extLst>
          </p:cNvPr>
          <p:cNvPicPr preferRelativeResize="0"/>
          <p:nvPr/>
        </p:nvPicPr>
        <p:blipFill rotWithShape="1">
          <a:blip r:embed="rId8">
            <a:alphaModFix/>
          </a:blip>
          <a:srcRect/>
          <a:stretch/>
        </p:blipFill>
        <p:spPr>
          <a:xfrm>
            <a:off x="3858966" y="4174429"/>
            <a:ext cx="2938124" cy="2189565"/>
          </a:xfrm>
          <a:prstGeom prst="rect">
            <a:avLst/>
          </a:prstGeom>
          <a:noFill/>
          <a:ln>
            <a:noFill/>
          </a:ln>
        </p:spPr>
      </p:pic>
      <p:sp>
        <p:nvSpPr>
          <p:cNvPr id="15" name="Google Shape;395;gc6f2f2ef8d_0_64">
            <a:extLst>
              <a:ext uri="{FF2B5EF4-FFF2-40B4-BE49-F238E27FC236}">
                <a16:creationId xmlns:a16="http://schemas.microsoft.com/office/drawing/2014/main" id="{33E87553-48D3-1557-02D2-21E3BF9F7240}"/>
              </a:ext>
            </a:extLst>
          </p:cNvPr>
          <p:cNvSpPr txBox="1"/>
          <p:nvPr/>
        </p:nvSpPr>
        <p:spPr>
          <a:xfrm>
            <a:off x="8387844" y="4917951"/>
            <a:ext cx="517500" cy="708000"/>
          </a:xfrm>
          <a:prstGeom prst="rect">
            <a:avLst/>
          </a:prstGeom>
          <a:noFill/>
          <a:ln>
            <a:noFill/>
          </a:ln>
        </p:spPr>
        <p:txBody>
          <a:bodyPr spcFirstLastPara="1" wrap="square" lIns="91425" tIns="45700" rIns="91425" bIns="45700" anchor="t" anchorCtr="0">
            <a:spAutoFit/>
          </a:bodyPr>
          <a:lstStyle/>
          <a:p>
            <a:pPr>
              <a:buSzPts val="4000"/>
            </a:pPr>
            <a:r>
              <a:rPr lang="uk-UA" sz="4000" kern="1200">
                <a:solidFill>
                  <a:prstClr val="white"/>
                </a:solidFill>
                <a:latin typeface="Calibri" panose="020F0502020204030204" pitchFamily="34" charset="0"/>
                <a:ea typeface="Caveat"/>
                <a:cs typeface="Calibri" panose="020F0502020204030204" pitchFamily="34" charset="0"/>
                <a:sym typeface="Caveat"/>
              </a:rPr>
              <a:t>4</a:t>
            </a:r>
            <a:endParaRPr sz="4000" kern="1200">
              <a:solidFill>
                <a:prstClr val="white"/>
              </a:solidFill>
              <a:latin typeface="Calibri" panose="020F0502020204030204" pitchFamily="34" charset="0"/>
              <a:ea typeface="Caveat"/>
              <a:cs typeface="Calibri" panose="020F0502020204030204" pitchFamily="34" charset="0"/>
              <a:sym typeface="Caveat"/>
            </a:endParaRPr>
          </a:p>
        </p:txBody>
      </p:sp>
      <p:pic>
        <p:nvPicPr>
          <p:cNvPr id="16" name="Google Shape;396;gc6f2f2ef8d_0_64" descr="Белая фасоль: описание, выращивание и уход за культурой">
            <a:extLst>
              <a:ext uri="{FF2B5EF4-FFF2-40B4-BE49-F238E27FC236}">
                <a16:creationId xmlns:a16="http://schemas.microsoft.com/office/drawing/2014/main" id="{DBACCD0B-2A28-7C69-4591-FD958E899A4F}"/>
              </a:ext>
            </a:extLst>
          </p:cNvPr>
          <p:cNvPicPr preferRelativeResize="0"/>
          <p:nvPr/>
        </p:nvPicPr>
        <p:blipFill rotWithShape="1">
          <a:blip r:embed="rId9">
            <a:alphaModFix/>
          </a:blip>
          <a:srcRect/>
          <a:stretch/>
        </p:blipFill>
        <p:spPr>
          <a:xfrm>
            <a:off x="8865255" y="1413276"/>
            <a:ext cx="3188809" cy="1869650"/>
          </a:xfrm>
          <a:prstGeom prst="rect">
            <a:avLst/>
          </a:prstGeom>
          <a:noFill/>
          <a:ln>
            <a:noFill/>
          </a:ln>
        </p:spPr>
      </p:pic>
      <p:cxnSp>
        <p:nvCxnSpPr>
          <p:cNvPr id="17" name="Google Shape;397;gc6f2f2ef8d_0_64">
            <a:extLst>
              <a:ext uri="{FF2B5EF4-FFF2-40B4-BE49-F238E27FC236}">
                <a16:creationId xmlns:a16="http://schemas.microsoft.com/office/drawing/2014/main" id="{A6F9B95D-85FA-7A8F-8D15-843D9A2D7F71}"/>
              </a:ext>
            </a:extLst>
          </p:cNvPr>
          <p:cNvCxnSpPr/>
          <p:nvPr/>
        </p:nvCxnSpPr>
        <p:spPr>
          <a:xfrm>
            <a:off x="2135403" y="2295053"/>
            <a:ext cx="228600" cy="381600"/>
          </a:xfrm>
          <a:prstGeom prst="straightConnector1">
            <a:avLst/>
          </a:prstGeom>
          <a:noFill/>
          <a:ln w="76200" cap="flat" cmpd="sng">
            <a:solidFill>
              <a:srgbClr val="FFC000"/>
            </a:solidFill>
            <a:prstDash val="solid"/>
            <a:miter lim="800000"/>
            <a:headEnd type="none" w="sm" len="sm"/>
            <a:tailEnd type="none" w="sm" len="sm"/>
          </a:ln>
        </p:spPr>
      </p:cxnSp>
      <p:cxnSp>
        <p:nvCxnSpPr>
          <p:cNvPr id="18" name="Google Shape;398;gc6f2f2ef8d_0_64">
            <a:extLst>
              <a:ext uri="{FF2B5EF4-FFF2-40B4-BE49-F238E27FC236}">
                <a16:creationId xmlns:a16="http://schemas.microsoft.com/office/drawing/2014/main" id="{01CDA5D2-6A2F-E254-DD55-C877263284A9}"/>
              </a:ext>
            </a:extLst>
          </p:cNvPr>
          <p:cNvCxnSpPr/>
          <p:nvPr/>
        </p:nvCxnSpPr>
        <p:spPr>
          <a:xfrm rot="10800000" flipH="1">
            <a:off x="3296326" y="1199524"/>
            <a:ext cx="868500" cy="1055700"/>
          </a:xfrm>
          <a:prstGeom prst="straightConnector1">
            <a:avLst/>
          </a:prstGeom>
          <a:noFill/>
          <a:ln w="76200" cap="flat" cmpd="sng">
            <a:solidFill>
              <a:srgbClr val="FFC000"/>
            </a:solidFill>
            <a:prstDash val="solid"/>
            <a:miter lim="800000"/>
            <a:headEnd type="none" w="sm" len="sm"/>
            <a:tailEnd type="triangle" w="med" len="med"/>
          </a:ln>
        </p:spPr>
      </p:cxnSp>
      <p:sp>
        <p:nvSpPr>
          <p:cNvPr id="19" name="Google Shape;399;gc6f2f2ef8d_0_64">
            <a:extLst>
              <a:ext uri="{FF2B5EF4-FFF2-40B4-BE49-F238E27FC236}">
                <a16:creationId xmlns:a16="http://schemas.microsoft.com/office/drawing/2014/main" id="{A792FFC5-C2F7-C5A3-F118-C53C97CC2D31}"/>
              </a:ext>
            </a:extLst>
          </p:cNvPr>
          <p:cNvSpPr txBox="1"/>
          <p:nvPr/>
        </p:nvSpPr>
        <p:spPr>
          <a:xfrm rot="-1428752">
            <a:off x="1632534" y="2561814"/>
            <a:ext cx="2455755" cy="338630"/>
          </a:xfrm>
          <a:prstGeom prst="rect">
            <a:avLst/>
          </a:prstGeom>
          <a:noFill/>
          <a:ln>
            <a:noFill/>
          </a:ln>
        </p:spPr>
        <p:txBody>
          <a:bodyPr spcFirstLastPara="1" wrap="square" lIns="91425" tIns="45700" rIns="91425" bIns="45700" anchor="t" anchorCtr="0">
            <a:spAutoFit/>
          </a:bodyPr>
          <a:lstStyle/>
          <a:p>
            <a:pPr>
              <a:buSzPts val="1600"/>
            </a:pPr>
            <a:r>
              <a:rPr lang="uk-UA" sz="1600" kern="1200" dirty="0">
                <a:solidFill>
                  <a:prstClr val="black"/>
                </a:solidFill>
                <a:latin typeface="Calibri" panose="020F0502020204030204" pitchFamily="34" charset="0"/>
                <a:ea typeface="Book Antiqua"/>
                <a:cs typeface="Calibri" panose="020F0502020204030204" pitchFamily="34" charset="0"/>
                <a:sym typeface="Book Antiqua"/>
              </a:rPr>
              <a:t>500 виробничих точок</a:t>
            </a:r>
            <a:endParaRPr sz="1600" kern="1200" dirty="0">
              <a:solidFill>
                <a:prstClr val="black"/>
              </a:solidFill>
              <a:latin typeface="Calibri" panose="020F0502020204030204" pitchFamily="34" charset="0"/>
              <a:ea typeface="Book Antiqua"/>
              <a:cs typeface="Calibri" panose="020F0502020204030204" pitchFamily="34" charset="0"/>
              <a:sym typeface="Book Antiqua"/>
            </a:endParaRPr>
          </a:p>
        </p:txBody>
      </p:sp>
      <p:sp>
        <p:nvSpPr>
          <p:cNvPr id="20" name="Google Shape;400;gc6f2f2ef8d_0_64">
            <a:extLst>
              <a:ext uri="{FF2B5EF4-FFF2-40B4-BE49-F238E27FC236}">
                <a16:creationId xmlns:a16="http://schemas.microsoft.com/office/drawing/2014/main" id="{0C2BDB25-CD2A-8815-1B2E-9B9EED1D8FA1}"/>
              </a:ext>
            </a:extLst>
          </p:cNvPr>
          <p:cNvSpPr txBox="1"/>
          <p:nvPr/>
        </p:nvSpPr>
        <p:spPr>
          <a:xfrm>
            <a:off x="9576204" y="3272701"/>
            <a:ext cx="1708200" cy="400200"/>
          </a:xfrm>
          <a:prstGeom prst="rect">
            <a:avLst/>
          </a:prstGeom>
          <a:noFill/>
          <a:ln>
            <a:noFill/>
          </a:ln>
        </p:spPr>
        <p:txBody>
          <a:bodyPr spcFirstLastPara="1" wrap="square" lIns="91425" tIns="45700" rIns="91425" bIns="45700" anchor="t" anchorCtr="0">
            <a:spAutoFit/>
          </a:bodyPr>
          <a:lstStyle/>
          <a:p>
            <a:pPr>
              <a:buSzPts val="2000"/>
            </a:pPr>
            <a:r>
              <a:rPr lang="uk-UA" sz="2000" kern="1200" dirty="0">
                <a:solidFill>
                  <a:prstClr val="black"/>
                </a:solidFill>
                <a:latin typeface="Calibri" panose="020F0502020204030204" pitchFamily="34" charset="0"/>
                <a:ea typeface="Book Antiqua"/>
                <a:cs typeface="Calibri" panose="020F0502020204030204" pitchFamily="34" charset="0"/>
                <a:sym typeface="Book Antiqua"/>
              </a:rPr>
              <a:t> 300 т ЯСЯ  </a:t>
            </a:r>
            <a:endParaRPr sz="2000" kern="1200" dirty="0">
              <a:solidFill>
                <a:prstClr val="black"/>
              </a:solidFill>
              <a:latin typeface="Calibri" panose="020F0502020204030204" pitchFamily="34" charset="0"/>
              <a:ea typeface="Book Antiqua"/>
              <a:cs typeface="Calibri" panose="020F0502020204030204" pitchFamily="34" charset="0"/>
              <a:sym typeface="Book Antiqua"/>
            </a:endParaRPr>
          </a:p>
        </p:txBody>
      </p:sp>
      <p:sp>
        <p:nvSpPr>
          <p:cNvPr id="21" name="Google Shape;401;gc6f2f2ef8d_0_64">
            <a:extLst>
              <a:ext uri="{FF2B5EF4-FFF2-40B4-BE49-F238E27FC236}">
                <a16:creationId xmlns:a16="http://schemas.microsoft.com/office/drawing/2014/main" id="{7968A39A-AB05-BEAC-3AF2-FC73C49ABEC7}"/>
              </a:ext>
            </a:extLst>
          </p:cNvPr>
          <p:cNvSpPr txBox="1"/>
          <p:nvPr/>
        </p:nvSpPr>
        <p:spPr>
          <a:xfrm>
            <a:off x="7434868" y="5682172"/>
            <a:ext cx="4932600" cy="95430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Pts val="2000"/>
              <a:buFontTx/>
              <a:buNone/>
              <a:tabLst/>
              <a:defRPr/>
            </a:pPr>
            <a:r>
              <a:rPr kumimoji="0" lang="uk-UA" sz="2000" b="0" i="0" u="none" strike="noStrike" kern="1200" cap="none" spc="0" normalizeH="0" baseline="0" noProof="0" dirty="0">
                <a:ln>
                  <a:noFill/>
                </a:ln>
                <a:solidFill>
                  <a:prstClr val="black"/>
                </a:solidFill>
                <a:effectLst/>
                <a:uLnTx/>
                <a:uFillTx/>
                <a:latin typeface="Calibri" panose="020F0502020204030204" pitchFamily="34" charset="0"/>
                <a:ea typeface="Book Antiqua"/>
                <a:cs typeface="Calibri" panose="020F0502020204030204" pitchFamily="34" charset="0"/>
                <a:sym typeface="Book Antiqua"/>
              </a:rPr>
              <a:t> </a:t>
            </a:r>
            <a:r>
              <a:rPr kumimoji="0" lang="uk-UA" sz="1600" b="0" i="0" u="none" strike="noStrike" kern="1200" cap="none" spc="0" normalizeH="0" baseline="0" noProof="0" dirty="0">
                <a:ln>
                  <a:noFill/>
                </a:ln>
                <a:solidFill>
                  <a:prstClr val="black"/>
                </a:solidFill>
                <a:effectLst/>
                <a:uLnTx/>
                <a:uFillTx/>
                <a:latin typeface="Calibri" panose="020F0502020204030204" pitchFamily="34" charset="0"/>
                <a:ea typeface="Book Antiqua"/>
                <a:cs typeface="Calibri" panose="020F0502020204030204" pitchFamily="34" charset="0"/>
                <a:sym typeface="Book Antiqua"/>
              </a:rPr>
              <a:t>300 т ЯСЯ у рік / </a:t>
            </a: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Book Antiqua"/>
                <a:cs typeface="Calibri" panose="020F0502020204030204" pitchFamily="34" charset="0"/>
                <a:sym typeface="Book Antiqua"/>
              </a:rPr>
              <a:t>20 млн. грн – виробники</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Pts val="1800"/>
              <a:buFontTx/>
              <a:buNone/>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Book Antiqua"/>
                <a:cs typeface="Calibri" panose="020F0502020204030204" pitchFamily="34" charset="0"/>
                <a:sym typeface="Book Antiqua"/>
              </a:rPr>
              <a:t>                                2 млн. грн -  СОК</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Book Antiqua"/>
              <a:cs typeface="Calibri" panose="020F0502020204030204" pitchFamily="34" charset="0"/>
              <a:sym typeface="Book Antiqua"/>
            </a:endParaRPr>
          </a:p>
          <a:p>
            <a:pPr marL="0" marR="0" lvl="0" indent="0" defTabSz="914400" eaLnBrk="1" fontAlgn="auto" latinLnBrk="0" hangingPunct="1">
              <a:lnSpc>
                <a:spcPct val="100000"/>
              </a:lnSpc>
              <a:spcBef>
                <a:spcPts val="0"/>
              </a:spcBef>
              <a:spcAft>
                <a:spcPts val="0"/>
              </a:spcAft>
              <a:buClrTx/>
              <a:buSzPts val="1800"/>
              <a:buFontTx/>
              <a:buNone/>
              <a:tabLst/>
              <a:defRPr/>
            </a:pPr>
            <a:r>
              <a:rPr kumimoji="0" lang="uk-UA" sz="1800" b="0" i="0" u="none" strike="noStrike" kern="1200" cap="none" spc="0" normalizeH="0" baseline="0" noProof="0" dirty="0">
                <a:ln>
                  <a:noFill/>
                </a:ln>
                <a:solidFill>
                  <a:prstClr val="black"/>
                </a:solidFill>
                <a:effectLst/>
                <a:uLnTx/>
                <a:uFillTx/>
                <a:latin typeface="Calibri" panose="020F0502020204030204" pitchFamily="34" charset="0"/>
                <a:ea typeface="Book Antiqua"/>
                <a:cs typeface="Calibri" panose="020F0502020204030204" pitchFamily="34" charset="0"/>
                <a:sym typeface="Book Antiqua"/>
              </a:rPr>
              <a:t>                                4 млн грн - податки</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Book Antiqua"/>
              <a:cs typeface="Calibri" panose="020F0502020204030204" pitchFamily="34" charset="0"/>
              <a:sym typeface="Book Antiqua"/>
            </a:endParaRPr>
          </a:p>
        </p:txBody>
      </p:sp>
      <p:sp>
        <p:nvSpPr>
          <p:cNvPr id="22" name="Google Shape;402;gc6f2f2ef8d_0_64">
            <a:extLst>
              <a:ext uri="{FF2B5EF4-FFF2-40B4-BE49-F238E27FC236}">
                <a16:creationId xmlns:a16="http://schemas.microsoft.com/office/drawing/2014/main" id="{FDB9BA7F-6392-7681-CFFD-6DDC1F2E9ABC}"/>
              </a:ext>
            </a:extLst>
          </p:cNvPr>
          <p:cNvSpPr txBox="1"/>
          <p:nvPr/>
        </p:nvSpPr>
        <p:spPr>
          <a:xfrm>
            <a:off x="4168602" y="6201693"/>
            <a:ext cx="3720600" cy="354000"/>
          </a:xfrm>
          <a:prstGeom prst="rect">
            <a:avLst/>
          </a:prstGeom>
          <a:noFill/>
          <a:ln>
            <a:noFill/>
          </a:ln>
        </p:spPr>
        <p:txBody>
          <a:bodyPr spcFirstLastPara="1" wrap="square" lIns="91425" tIns="45700" rIns="91425" bIns="45700" anchor="t" anchorCtr="0">
            <a:spAutoFit/>
          </a:bodyPr>
          <a:lstStyle/>
          <a:p>
            <a:pPr>
              <a:buSzPts val="1700"/>
            </a:pPr>
            <a:r>
              <a:rPr lang="uk-UA" sz="1700" kern="1200" dirty="0">
                <a:solidFill>
                  <a:prstClr val="black"/>
                </a:solidFill>
                <a:latin typeface="Calibri" panose="020F0502020204030204" pitchFamily="34" charset="0"/>
                <a:ea typeface="Book Antiqua"/>
                <a:cs typeface="Calibri" panose="020F0502020204030204" pitchFamily="34" charset="0"/>
                <a:sym typeface="Book Antiqua"/>
              </a:rPr>
              <a:t>управлінський  персонал 5 </a:t>
            </a:r>
            <a:r>
              <a:rPr lang="uk-UA" sz="1700" kern="1200" dirty="0" err="1">
                <a:solidFill>
                  <a:prstClr val="black"/>
                </a:solidFill>
                <a:latin typeface="Calibri" panose="020F0502020204030204" pitchFamily="34" charset="0"/>
                <a:ea typeface="Book Antiqua"/>
                <a:cs typeface="Calibri" panose="020F0502020204030204" pitchFamily="34" charset="0"/>
                <a:sym typeface="Book Antiqua"/>
              </a:rPr>
              <a:t>чол</a:t>
            </a:r>
            <a:r>
              <a:rPr lang="uk-UA" sz="1700" kern="1200" dirty="0">
                <a:solidFill>
                  <a:prstClr val="black"/>
                </a:solidFill>
                <a:latin typeface="Calibri" panose="020F0502020204030204" pitchFamily="34" charset="0"/>
                <a:ea typeface="Book Antiqua"/>
                <a:cs typeface="Calibri" panose="020F0502020204030204" pitchFamily="34" charset="0"/>
                <a:sym typeface="Book Antiqua"/>
              </a:rPr>
              <a:t>.</a:t>
            </a:r>
            <a:endParaRPr sz="1700" kern="1200" dirty="0">
              <a:solidFill>
                <a:prstClr val="black"/>
              </a:solidFill>
              <a:latin typeface="Calibri" panose="020F0502020204030204" pitchFamily="34" charset="0"/>
              <a:ea typeface="Book Antiqua"/>
              <a:cs typeface="Calibri" panose="020F0502020204030204" pitchFamily="34" charset="0"/>
              <a:sym typeface="Book Antiqua"/>
            </a:endParaRPr>
          </a:p>
        </p:txBody>
      </p:sp>
      <p:sp>
        <p:nvSpPr>
          <p:cNvPr id="23" name="Google Shape;403;gc6f2f2ef8d_0_64">
            <a:extLst>
              <a:ext uri="{FF2B5EF4-FFF2-40B4-BE49-F238E27FC236}">
                <a16:creationId xmlns:a16="http://schemas.microsoft.com/office/drawing/2014/main" id="{BED48454-0B92-0093-5DAD-D94E40F92D95}"/>
              </a:ext>
            </a:extLst>
          </p:cNvPr>
          <p:cNvSpPr txBox="1"/>
          <p:nvPr/>
        </p:nvSpPr>
        <p:spPr>
          <a:xfrm>
            <a:off x="6790947" y="966491"/>
            <a:ext cx="2614500" cy="400200"/>
          </a:xfrm>
          <a:prstGeom prst="rect">
            <a:avLst/>
          </a:prstGeom>
          <a:noFill/>
          <a:ln>
            <a:noFill/>
          </a:ln>
        </p:spPr>
        <p:txBody>
          <a:bodyPr spcFirstLastPara="1" wrap="square" lIns="91425" tIns="45700" rIns="91425" bIns="45700" anchor="t" anchorCtr="0">
            <a:spAutoFit/>
          </a:bodyPr>
          <a:lstStyle/>
          <a:p>
            <a:pPr>
              <a:buSzPts val="2000"/>
            </a:pPr>
            <a:r>
              <a:rPr lang="uk-UA" sz="2000" kern="1200" dirty="0">
                <a:solidFill>
                  <a:prstClr val="black"/>
                </a:solidFill>
                <a:latin typeface="Calibri" panose="020F0502020204030204" pitchFamily="34" charset="0"/>
                <a:ea typeface="Book Antiqua"/>
                <a:cs typeface="Calibri" panose="020F0502020204030204" pitchFamily="34" charset="0"/>
                <a:sym typeface="Book Antiqua"/>
              </a:rPr>
              <a:t>Стрийський повіт </a:t>
            </a:r>
            <a:endParaRPr sz="2000" kern="1200" dirty="0">
              <a:solidFill>
                <a:prstClr val="black"/>
              </a:solidFill>
              <a:latin typeface="Calibri" panose="020F0502020204030204" pitchFamily="34" charset="0"/>
              <a:ea typeface="Book Antiqua"/>
              <a:cs typeface="Calibri" panose="020F0502020204030204" pitchFamily="34" charset="0"/>
              <a:sym typeface="Book Antiqua"/>
            </a:endParaRPr>
          </a:p>
        </p:txBody>
      </p:sp>
      <p:pic>
        <p:nvPicPr>
          <p:cNvPr id="24" name="Google Shape;404;gc6f2f2ef8d_0_64" descr="https://zaxid.net/resources/newsfiles/287892_map.jpg">
            <a:extLst>
              <a:ext uri="{FF2B5EF4-FFF2-40B4-BE49-F238E27FC236}">
                <a16:creationId xmlns:a16="http://schemas.microsoft.com/office/drawing/2014/main" id="{7AB2956F-83D5-E1B0-72E1-11E29519781E}"/>
              </a:ext>
            </a:extLst>
          </p:cNvPr>
          <p:cNvPicPr preferRelativeResize="0"/>
          <p:nvPr/>
        </p:nvPicPr>
        <p:blipFill rotWithShape="1">
          <a:blip r:embed="rId10">
            <a:alphaModFix/>
          </a:blip>
          <a:srcRect l="29569" t="54663" r="34697" b="2865"/>
          <a:stretch/>
        </p:blipFill>
        <p:spPr>
          <a:xfrm>
            <a:off x="5036108" y="1445794"/>
            <a:ext cx="1534175" cy="1310657"/>
          </a:xfrm>
          <a:prstGeom prst="rect">
            <a:avLst/>
          </a:prstGeom>
          <a:noFill/>
          <a:ln>
            <a:noFill/>
          </a:ln>
        </p:spPr>
      </p:pic>
      <p:sp>
        <p:nvSpPr>
          <p:cNvPr id="25" name="Google Shape;405;gc6f2f2ef8d_0_64">
            <a:extLst>
              <a:ext uri="{FF2B5EF4-FFF2-40B4-BE49-F238E27FC236}">
                <a16:creationId xmlns:a16="http://schemas.microsoft.com/office/drawing/2014/main" id="{7D02B2B8-7738-C07F-9AEB-CF249EF04B81}"/>
              </a:ext>
            </a:extLst>
          </p:cNvPr>
          <p:cNvSpPr txBox="1"/>
          <p:nvPr/>
        </p:nvSpPr>
        <p:spPr>
          <a:xfrm>
            <a:off x="2341242" y="4085062"/>
            <a:ext cx="815700" cy="369300"/>
          </a:xfrm>
          <a:prstGeom prst="rect">
            <a:avLst/>
          </a:prstGeom>
          <a:noFill/>
          <a:ln>
            <a:noFill/>
          </a:ln>
        </p:spPr>
        <p:txBody>
          <a:bodyPr spcFirstLastPara="1" wrap="square" lIns="91425" tIns="45700" rIns="91425" bIns="45700" anchor="t" anchorCtr="0">
            <a:spAutoFit/>
          </a:bodyPr>
          <a:lstStyle/>
          <a:p>
            <a:pPr>
              <a:buSzPts val="1800"/>
            </a:pPr>
            <a:r>
              <a:rPr lang="uk-UA" sz="1800" b="1" kern="1200">
                <a:solidFill>
                  <a:srgbClr val="385623"/>
                </a:solidFill>
                <a:latin typeface="Calibri" panose="020F0502020204030204" pitchFamily="34" charset="0"/>
                <a:ea typeface="Calibri"/>
                <a:cs typeface="Calibri" panose="020F0502020204030204" pitchFamily="34" charset="0"/>
                <a:sym typeface="Calibri"/>
              </a:rPr>
              <a:t>МЕТА</a:t>
            </a:r>
            <a:endParaRPr sz="1800" b="1" kern="1200">
              <a:solidFill>
                <a:srgbClr val="385623"/>
              </a:solidFill>
              <a:latin typeface="Calibri" panose="020F0502020204030204" pitchFamily="34" charset="0"/>
              <a:ea typeface="Calibri"/>
              <a:cs typeface="Calibri" panose="020F0502020204030204" pitchFamily="34" charset="0"/>
              <a:sym typeface="Calibri"/>
            </a:endParaRPr>
          </a:p>
        </p:txBody>
      </p:sp>
      <p:sp>
        <p:nvSpPr>
          <p:cNvPr id="26" name="Google Shape;406;gc6f2f2ef8d_0_64">
            <a:extLst>
              <a:ext uri="{FF2B5EF4-FFF2-40B4-BE49-F238E27FC236}">
                <a16:creationId xmlns:a16="http://schemas.microsoft.com/office/drawing/2014/main" id="{FD791498-2CF8-6C87-3D2F-6BC0F45407F5}"/>
              </a:ext>
            </a:extLst>
          </p:cNvPr>
          <p:cNvSpPr/>
          <p:nvPr/>
        </p:nvSpPr>
        <p:spPr>
          <a:xfrm>
            <a:off x="1642716" y="302372"/>
            <a:ext cx="4432500" cy="430800"/>
          </a:xfrm>
          <a:prstGeom prst="rect">
            <a:avLst/>
          </a:prstGeom>
          <a:no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ts val="2200"/>
              <a:buFontTx/>
              <a:buNone/>
              <a:tabLst/>
              <a:defRPr/>
            </a:pPr>
            <a:r>
              <a:rPr kumimoji="0" lang="uk-UA" sz="2200" b="0" i="0" u="none" strike="noStrike" kern="1200" cap="none" spc="0" normalizeH="0" baseline="0" noProof="0" dirty="0">
                <a:ln>
                  <a:noFill/>
                </a:ln>
                <a:solidFill>
                  <a:srgbClr val="1E4E79"/>
                </a:solidFill>
                <a:effectLst/>
                <a:uLnTx/>
                <a:uFillTx/>
                <a:latin typeface="Calibri" panose="020F0502020204030204" pitchFamily="34" charset="0"/>
                <a:ea typeface="Calibri"/>
                <a:cs typeface="Calibri" panose="020F0502020204030204" pitchFamily="34" charset="0"/>
                <a:sym typeface="Calibri"/>
              </a:rPr>
              <a:t>ПРОФІЛЬ СОК "СТРИЙСЬКИЙ ЯСЬ"</a:t>
            </a:r>
            <a:endParaRPr kumimoji="0" sz="1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cxnSp>
        <p:nvCxnSpPr>
          <p:cNvPr id="27" name="Google Shape;407;gc6f2f2ef8d_0_64">
            <a:extLst>
              <a:ext uri="{FF2B5EF4-FFF2-40B4-BE49-F238E27FC236}">
                <a16:creationId xmlns:a16="http://schemas.microsoft.com/office/drawing/2014/main" id="{1F02B455-0E50-4196-AE46-7BB164313C28}"/>
              </a:ext>
            </a:extLst>
          </p:cNvPr>
          <p:cNvCxnSpPr/>
          <p:nvPr/>
        </p:nvCxnSpPr>
        <p:spPr>
          <a:xfrm rot="10800000" flipH="1">
            <a:off x="1558141" y="2287001"/>
            <a:ext cx="581100" cy="633300"/>
          </a:xfrm>
          <a:prstGeom prst="straightConnector1">
            <a:avLst/>
          </a:prstGeom>
          <a:noFill/>
          <a:ln w="76200" cap="flat" cmpd="sng">
            <a:solidFill>
              <a:srgbClr val="FFC000"/>
            </a:solidFill>
            <a:prstDash val="solid"/>
            <a:miter lim="800000"/>
            <a:headEnd type="none" w="sm" len="sm"/>
            <a:tailEnd type="none" w="sm" len="sm"/>
          </a:ln>
        </p:spPr>
      </p:cxnSp>
      <p:cxnSp>
        <p:nvCxnSpPr>
          <p:cNvPr id="28" name="Google Shape;408;gc6f2f2ef8d_0_64">
            <a:extLst>
              <a:ext uri="{FF2B5EF4-FFF2-40B4-BE49-F238E27FC236}">
                <a16:creationId xmlns:a16="http://schemas.microsoft.com/office/drawing/2014/main" id="{EEA51539-CFED-F45E-2958-7C2788602F6C}"/>
              </a:ext>
            </a:extLst>
          </p:cNvPr>
          <p:cNvCxnSpPr/>
          <p:nvPr/>
        </p:nvCxnSpPr>
        <p:spPr>
          <a:xfrm rot="10800000" flipH="1">
            <a:off x="2367314" y="1810991"/>
            <a:ext cx="642000" cy="891600"/>
          </a:xfrm>
          <a:prstGeom prst="straightConnector1">
            <a:avLst/>
          </a:prstGeom>
          <a:noFill/>
          <a:ln w="76200" cap="flat" cmpd="sng">
            <a:solidFill>
              <a:srgbClr val="FFC000"/>
            </a:solidFill>
            <a:prstDash val="solid"/>
            <a:miter lim="800000"/>
            <a:headEnd type="none" w="sm" len="sm"/>
            <a:tailEnd type="none" w="sm" len="sm"/>
          </a:ln>
        </p:spPr>
      </p:cxnSp>
      <p:cxnSp>
        <p:nvCxnSpPr>
          <p:cNvPr id="29" name="Google Shape;409;gc6f2f2ef8d_0_64">
            <a:extLst>
              <a:ext uri="{FF2B5EF4-FFF2-40B4-BE49-F238E27FC236}">
                <a16:creationId xmlns:a16="http://schemas.microsoft.com/office/drawing/2014/main" id="{05D2395C-1544-355C-22E5-4B0A3D5D53DA}"/>
              </a:ext>
            </a:extLst>
          </p:cNvPr>
          <p:cNvCxnSpPr/>
          <p:nvPr/>
        </p:nvCxnSpPr>
        <p:spPr>
          <a:xfrm>
            <a:off x="2986918" y="1794886"/>
            <a:ext cx="320100" cy="476100"/>
          </a:xfrm>
          <a:prstGeom prst="straightConnector1">
            <a:avLst/>
          </a:prstGeom>
          <a:noFill/>
          <a:ln w="76200" cap="flat" cmpd="sng">
            <a:solidFill>
              <a:srgbClr val="FFC000"/>
            </a:solidFill>
            <a:prstDash val="solid"/>
            <a:miter lim="800000"/>
            <a:headEnd type="none" w="sm" len="sm"/>
            <a:tailEnd type="none" w="sm" len="sm"/>
          </a:ln>
        </p:spPr>
      </p:cxnSp>
      <p:sp>
        <p:nvSpPr>
          <p:cNvPr id="30" name="Google Shape;410;gc6f2f2ef8d_0_64">
            <a:extLst>
              <a:ext uri="{FF2B5EF4-FFF2-40B4-BE49-F238E27FC236}">
                <a16:creationId xmlns:a16="http://schemas.microsoft.com/office/drawing/2014/main" id="{2517E1BA-C04A-363C-2B1B-E7382578CB43}"/>
              </a:ext>
            </a:extLst>
          </p:cNvPr>
          <p:cNvSpPr/>
          <p:nvPr/>
        </p:nvSpPr>
        <p:spPr>
          <a:xfrm>
            <a:off x="1507989" y="1034175"/>
            <a:ext cx="793800" cy="836700"/>
          </a:xfrm>
          <a:prstGeom prst="ellipse">
            <a:avLst/>
          </a:prstGeom>
          <a:solidFill>
            <a:srgbClr val="70AD47"/>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31" name="Google Shape;411;gc6f2f2ef8d_0_64">
            <a:extLst>
              <a:ext uri="{FF2B5EF4-FFF2-40B4-BE49-F238E27FC236}">
                <a16:creationId xmlns:a16="http://schemas.microsoft.com/office/drawing/2014/main" id="{FC08BB5E-5086-8114-E554-EB7A6557B9E9}"/>
              </a:ext>
            </a:extLst>
          </p:cNvPr>
          <p:cNvSpPr txBox="1"/>
          <p:nvPr/>
        </p:nvSpPr>
        <p:spPr>
          <a:xfrm>
            <a:off x="1668831" y="887082"/>
            <a:ext cx="428100" cy="1015800"/>
          </a:xfrm>
          <a:prstGeom prst="rect">
            <a:avLst/>
          </a:prstGeom>
          <a:noFill/>
          <a:ln>
            <a:noFill/>
          </a:ln>
        </p:spPr>
        <p:txBody>
          <a:bodyPr spcFirstLastPara="1" wrap="square" lIns="91425" tIns="45700" rIns="91425" bIns="45700" anchor="t" anchorCtr="0">
            <a:spAutoFit/>
          </a:bodyPr>
          <a:lstStyle/>
          <a:p>
            <a:pPr>
              <a:buSzPts val="6000"/>
            </a:pPr>
            <a:r>
              <a:rPr lang="uk-UA" sz="6000" kern="1200" dirty="0">
                <a:solidFill>
                  <a:prstClr val="white"/>
                </a:solidFill>
                <a:latin typeface="Calibri" panose="020F0502020204030204" pitchFamily="34" charset="0"/>
                <a:ea typeface="Pacifico"/>
                <a:cs typeface="Calibri" panose="020F0502020204030204" pitchFamily="34" charset="0"/>
                <a:sym typeface="Pacifico"/>
              </a:rPr>
              <a:t>1</a:t>
            </a:r>
            <a:endParaRPr sz="6000" kern="1200" dirty="0">
              <a:solidFill>
                <a:prstClr val="white"/>
              </a:solidFill>
              <a:latin typeface="Calibri" panose="020F0502020204030204" pitchFamily="34" charset="0"/>
              <a:ea typeface="Pacifico"/>
              <a:cs typeface="Calibri" panose="020F0502020204030204" pitchFamily="34" charset="0"/>
              <a:sym typeface="Pacifico"/>
            </a:endParaRPr>
          </a:p>
        </p:txBody>
      </p:sp>
      <p:sp>
        <p:nvSpPr>
          <p:cNvPr id="32" name="Google Shape;412;gc6f2f2ef8d_0_64">
            <a:extLst>
              <a:ext uri="{FF2B5EF4-FFF2-40B4-BE49-F238E27FC236}">
                <a16:creationId xmlns:a16="http://schemas.microsoft.com/office/drawing/2014/main" id="{38385920-56C6-CA09-14A1-D2195E9B45BA}"/>
              </a:ext>
            </a:extLst>
          </p:cNvPr>
          <p:cNvSpPr txBox="1"/>
          <p:nvPr/>
        </p:nvSpPr>
        <p:spPr>
          <a:xfrm>
            <a:off x="3711751" y="2811304"/>
            <a:ext cx="3108900" cy="461700"/>
          </a:xfrm>
          <a:prstGeom prst="rect">
            <a:avLst/>
          </a:prstGeom>
          <a:noFill/>
          <a:ln>
            <a:noFill/>
          </a:ln>
        </p:spPr>
        <p:txBody>
          <a:bodyPr spcFirstLastPara="1" wrap="square" lIns="91425" tIns="91425" rIns="91425" bIns="91425" anchor="t" anchorCtr="0">
            <a:spAutoFit/>
          </a:bodyPr>
          <a:lstStyle/>
          <a:p>
            <a:pPr>
              <a:buSzPts val="1800"/>
            </a:pPr>
            <a:r>
              <a:rPr lang="uk-UA" sz="1800" kern="1200" dirty="0">
                <a:latin typeface="Calibri" panose="020F0502020204030204" pitchFamily="34" charset="0"/>
                <a:ea typeface="Calibri"/>
                <a:cs typeface="Calibri" panose="020F0502020204030204" pitchFamily="34" charset="0"/>
                <a:sym typeface="Calibri"/>
              </a:rPr>
              <a:t>50 га земельних ділянок ОСГ</a:t>
            </a:r>
            <a:endParaRPr sz="1800" kern="1200" dirty="0">
              <a:latin typeface="Calibri" panose="020F0502020204030204" pitchFamily="34" charset="0"/>
              <a:ea typeface="Calibri"/>
              <a:cs typeface="Calibri" panose="020F0502020204030204" pitchFamily="34" charset="0"/>
              <a:sym typeface="Calibri"/>
            </a:endParaRPr>
          </a:p>
        </p:txBody>
      </p:sp>
      <p:sp>
        <p:nvSpPr>
          <p:cNvPr id="33" name="Google Shape;413;gc6f2f2ef8d_0_64">
            <a:extLst>
              <a:ext uri="{FF2B5EF4-FFF2-40B4-BE49-F238E27FC236}">
                <a16:creationId xmlns:a16="http://schemas.microsoft.com/office/drawing/2014/main" id="{97C631BD-7A55-550B-1BE0-4B63CCE3344A}"/>
              </a:ext>
            </a:extLst>
          </p:cNvPr>
          <p:cNvSpPr txBox="1"/>
          <p:nvPr/>
        </p:nvSpPr>
        <p:spPr>
          <a:xfrm>
            <a:off x="3711751" y="3114754"/>
            <a:ext cx="2938200" cy="461700"/>
          </a:xfrm>
          <a:prstGeom prst="rect">
            <a:avLst/>
          </a:prstGeom>
          <a:noFill/>
          <a:ln>
            <a:noFill/>
          </a:ln>
        </p:spPr>
        <p:txBody>
          <a:bodyPr spcFirstLastPara="1" wrap="square" lIns="91425" tIns="91425" rIns="91425" bIns="91425" anchor="t" anchorCtr="0">
            <a:spAutoFit/>
          </a:bodyPr>
          <a:lstStyle/>
          <a:p>
            <a:pPr>
              <a:buSzPts val="1800"/>
            </a:pPr>
            <a:r>
              <a:rPr lang="uk-UA" sz="1800" kern="1200" dirty="0">
                <a:latin typeface="Calibri" panose="020F0502020204030204" pitchFamily="34" charset="0"/>
                <a:ea typeface="Calibri"/>
                <a:cs typeface="Calibri" panose="020F0502020204030204" pitchFamily="34" charset="0"/>
                <a:sym typeface="Calibri"/>
              </a:rPr>
              <a:t>50 га землі ФГ</a:t>
            </a:r>
            <a:endParaRPr sz="1800" kern="1200"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4959171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89" y="0"/>
            <a:ext cx="1491176" cy="6858000"/>
          </a:xfrm>
          <a:prstGeom prst="rect">
            <a:avLst/>
          </a:prstGeom>
        </p:spPr>
      </p:pic>
      <p:pic>
        <p:nvPicPr>
          <p:cNvPr id="2" name="Google Shape;428;g1fc63e0779b_1_125">
            <a:extLst>
              <a:ext uri="{FF2B5EF4-FFF2-40B4-BE49-F238E27FC236}">
                <a16:creationId xmlns:a16="http://schemas.microsoft.com/office/drawing/2014/main" id="{3FB3071A-9E8E-FBBF-EE9B-2F9105BC756B}"/>
              </a:ext>
            </a:extLst>
          </p:cNvPr>
          <p:cNvPicPr preferRelativeResize="0"/>
          <p:nvPr/>
        </p:nvPicPr>
        <p:blipFill rotWithShape="1">
          <a:blip r:embed="rId7">
            <a:alphaModFix/>
          </a:blip>
          <a:srcRect/>
          <a:stretch/>
        </p:blipFill>
        <p:spPr>
          <a:xfrm>
            <a:off x="2986700" y="1136715"/>
            <a:ext cx="953038" cy="970405"/>
          </a:xfrm>
          <a:prstGeom prst="rect">
            <a:avLst/>
          </a:prstGeom>
          <a:noFill/>
          <a:ln>
            <a:noFill/>
          </a:ln>
        </p:spPr>
      </p:pic>
      <p:pic>
        <p:nvPicPr>
          <p:cNvPr id="4" name="Google Shape;429;g1fc63e0779b_1_125">
            <a:extLst>
              <a:ext uri="{FF2B5EF4-FFF2-40B4-BE49-F238E27FC236}">
                <a16:creationId xmlns:a16="http://schemas.microsoft.com/office/drawing/2014/main" id="{0B7F282F-03B8-2B5A-0E0E-3B03B62BD28D}"/>
              </a:ext>
            </a:extLst>
          </p:cNvPr>
          <p:cNvPicPr preferRelativeResize="0"/>
          <p:nvPr/>
        </p:nvPicPr>
        <p:blipFill rotWithShape="1">
          <a:blip r:embed="rId8">
            <a:alphaModFix/>
          </a:blip>
          <a:srcRect/>
          <a:stretch/>
        </p:blipFill>
        <p:spPr>
          <a:xfrm>
            <a:off x="4165938" y="1107331"/>
            <a:ext cx="980751" cy="979595"/>
          </a:xfrm>
          <a:prstGeom prst="rect">
            <a:avLst/>
          </a:prstGeom>
          <a:noFill/>
          <a:ln>
            <a:noFill/>
          </a:ln>
        </p:spPr>
      </p:pic>
      <p:sp>
        <p:nvSpPr>
          <p:cNvPr id="5" name="Google Shape;430;g1fc63e0779b_1_125">
            <a:extLst>
              <a:ext uri="{FF2B5EF4-FFF2-40B4-BE49-F238E27FC236}">
                <a16:creationId xmlns:a16="http://schemas.microsoft.com/office/drawing/2014/main" id="{9DF91A90-B12B-46E9-0D23-7DE39BD1A922}"/>
              </a:ext>
            </a:extLst>
          </p:cNvPr>
          <p:cNvSpPr txBox="1"/>
          <p:nvPr/>
        </p:nvSpPr>
        <p:spPr>
          <a:xfrm>
            <a:off x="1628587" y="2299487"/>
            <a:ext cx="4161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a:solidFill>
                  <a:srgbClr val="0B4476"/>
                </a:solidFill>
                <a:latin typeface="Calibri"/>
                <a:ea typeface="Calibri"/>
                <a:cs typeface="Calibri"/>
                <a:sym typeface="Calibri"/>
              </a:rPr>
              <a:t>\ ПРОГРАМА ДОБРИЙ ГОСПОДАР</a:t>
            </a:r>
            <a:endParaRPr sz="2200" b="1" kern="1200">
              <a:solidFill>
                <a:srgbClr val="0B4476"/>
              </a:solidFill>
              <a:latin typeface="Calibri"/>
              <a:ea typeface="Calibri"/>
              <a:cs typeface="Calibri"/>
              <a:sym typeface="Calibri"/>
            </a:endParaRPr>
          </a:p>
        </p:txBody>
      </p:sp>
      <p:pic>
        <p:nvPicPr>
          <p:cNvPr id="6" name="Google Shape;432;g1fc63e0779b_1_125">
            <a:extLst>
              <a:ext uri="{FF2B5EF4-FFF2-40B4-BE49-F238E27FC236}">
                <a16:creationId xmlns:a16="http://schemas.microsoft.com/office/drawing/2014/main" id="{26F3486A-A238-1F8D-998D-E99E91364D4F}"/>
              </a:ext>
            </a:extLst>
          </p:cNvPr>
          <p:cNvPicPr preferRelativeResize="0"/>
          <p:nvPr/>
        </p:nvPicPr>
        <p:blipFill rotWithShape="1">
          <a:blip r:embed="rId9">
            <a:alphaModFix/>
          </a:blip>
          <a:srcRect/>
          <a:stretch/>
        </p:blipFill>
        <p:spPr>
          <a:xfrm>
            <a:off x="6435787" y="1356359"/>
            <a:ext cx="5034249" cy="4624439"/>
          </a:xfrm>
          <a:prstGeom prst="rect">
            <a:avLst/>
          </a:prstGeom>
          <a:noFill/>
          <a:ln>
            <a:noFill/>
          </a:ln>
          <a:effectLst>
            <a:outerShdw blurRad="292100" dist="139700" dir="2700000" algn="tl" rotWithShape="0">
              <a:srgbClr val="333333">
                <a:alpha val="64709"/>
              </a:srgbClr>
            </a:outerShdw>
          </a:effectLst>
        </p:spPr>
      </p:pic>
      <p:pic>
        <p:nvPicPr>
          <p:cNvPr id="7" name="Google Shape;433;g1fc63e0779b_1_125">
            <a:extLst>
              <a:ext uri="{FF2B5EF4-FFF2-40B4-BE49-F238E27FC236}">
                <a16:creationId xmlns:a16="http://schemas.microsoft.com/office/drawing/2014/main" id="{E43F2533-C9D1-BF77-C064-B3D22459F079}"/>
              </a:ext>
            </a:extLst>
          </p:cNvPr>
          <p:cNvPicPr preferRelativeResize="0"/>
          <p:nvPr/>
        </p:nvPicPr>
        <p:blipFill rotWithShape="1">
          <a:blip r:embed="rId10">
            <a:alphaModFix/>
          </a:blip>
          <a:srcRect/>
          <a:stretch/>
        </p:blipFill>
        <p:spPr>
          <a:xfrm>
            <a:off x="1657117" y="3214704"/>
            <a:ext cx="4134121" cy="2756079"/>
          </a:xfrm>
          <a:prstGeom prst="rect">
            <a:avLst/>
          </a:prstGeom>
          <a:noFill/>
          <a:ln>
            <a:noFill/>
          </a:ln>
          <a:effectLst>
            <a:outerShdw blurRad="292100" dist="139700" dir="2700000" algn="tl" rotWithShape="0">
              <a:srgbClr val="333333">
                <a:alpha val="64709"/>
              </a:srgbClr>
            </a:outerShdw>
          </a:effectLst>
        </p:spPr>
      </p:pic>
      <p:sp>
        <p:nvSpPr>
          <p:cNvPr id="8" name="Google Shape;434;g1fc63e0779b_1_125">
            <a:extLst>
              <a:ext uri="{FF2B5EF4-FFF2-40B4-BE49-F238E27FC236}">
                <a16:creationId xmlns:a16="http://schemas.microsoft.com/office/drawing/2014/main" id="{CF539DFB-B48A-8060-B4E5-109E3E44D51A}"/>
              </a:ext>
            </a:extLst>
          </p:cNvPr>
          <p:cNvSpPr txBox="1"/>
          <p:nvPr/>
        </p:nvSpPr>
        <p:spPr>
          <a:xfrm>
            <a:off x="1476187" y="2630489"/>
            <a:ext cx="49596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a:solidFill>
                  <a:srgbClr val="0B4476"/>
                </a:solidFill>
                <a:latin typeface="Calibri"/>
                <a:ea typeface="Calibri"/>
                <a:cs typeface="Calibri"/>
                <a:sym typeface="Calibri"/>
              </a:rPr>
              <a:t>  </a:t>
            </a:r>
            <a:r>
              <a:rPr lang="uk-UA" sz="1800" b="1" kern="1200">
                <a:solidFill>
                  <a:srgbClr val="0B4476"/>
                </a:solidFill>
                <a:latin typeface="Calibri"/>
                <a:ea typeface="Calibri"/>
                <a:cs typeface="Calibri"/>
                <a:sym typeface="Calibri"/>
              </a:rPr>
              <a:t>НАКОПИЧЕННЯ ЗНАНЬ ТА ЗАЛУЧЕННЯ ЛЮДЕЙ</a:t>
            </a:r>
            <a:endParaRPr sz="1800" b="1" kern="1200">
              <a:solidFill>
                <a:srgbClr val="0B4476"/>
              </a:solidFill>
              <a:latin typeface="Calibri"/>
              <a:ea typeface="Calibri"/>
              <a:cs typeface="Calibri"/>
              <a:sym typeface="Calibri"/>
            </a:endParaRPr>
          </a:p>
        </p:txBody>
      </p:sp>
      <p:pic>
        <p:nvPicPr>
          <p:cNvPr id="9" name="Google Shape;435;g1fc63e0779b_1_125">
            <a:extLst>
              <a:ext uri="{FF2B5EF4-FFF2-40B4-BE49-F238E27FC236}">
                <a16:creationId xmlns:a16="http://schemas.microsoft.com/office/drawing/2014/main" id="{B10D4098-DA00-E988-0DCB-BBCE8EE6288C}"/>
              </a:ext>
            </a:extLst>
          </p:cNvPr>
          <p:cNvPicPr preferRelativeResize="0"/>
          <p:nvPr/>
        </p:nvPicPr>
        <p:blipFill>
          <a:blip r:embed="rId11">
            <a:alphaModFix/>
          </a:blip>
          <a:stretch>
            <a:fillRect/>
          </a:stretch>
        </p:blipFill>
        <p:spPr>
          <a:xfrm>
            <a:off x="1909162" y="1004472"/>
            <a:ext cx="953025" cy="1234868"/>
          </a:xfrm>
          <a:prstGeom prst="rect">
            <a:avLst/>
          </a:prstGeom>
          <a:noFill/>
          <a:ln>
            <a:noFill/>
          </a:ln>
        </p:spPr>
      </p:pic>
    </p:spTree>
    <p:extLst>
      <p:ext uri="{BB962C8B-B14F-4D97-AF65-F5344CB8AC3E}">
        <p14:creationId xmlns:p14="http://schemas.microsoft.com/office/powerpoint/2010/main" val="1323105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372957" cy="6858000"/>
          </a:xfrm>
          <a:prstGeom prst="rect">
            <a:avLst/>
          </a:prstGeom>
        </p:spPr>
      </p:pic>
      <p:pic>
        <p:nvPicPr>
          <p:cNvPr id="2" name="Google Shape;441;g1fc63e0779b_1_220">
            <a:extLst>
              <a:ext uri="{FF2B5EF4-FFF2-40B4-BE49-F238E27FC236}">
                <a16:creationId xmlns:a16="http://schemas.microsoft.com/office/drawing/2014/main" id="{DB11405A-F8EB-42E4-543A-9E79D58B5020}"/>
              </a:ext>
            </a:extLst>
          </p:cNvPr>
          <p:cNvPicPr preferRelativeResize="0"/>
          <p:nvPr/>
        </p:nvPicPr>
        <p:blipFill rotWithShape="1">
          <a:blip r:embed="rId7">
            <a:alphaModFix/>
          </a:blip>
          <a:srcRect/>
          <a:stretch/>
        </p:blipFill>
        <p:spPr>
          <a:xfrm>
            <a:off x="3046207" y="751221"/>
            <a:ext cx="953038" cy="970405"/>
          </a:xfrm>
          <a:prstGeom prst="rect">
            <a:avLst/>
          </a:prstGeom>
          <a:noFill/>
          <a:ln>
            <a:noFill/>
          </a:ln>
        </p:spPr>
      </p:pic>
      <p:pic>
        <p:nvPicPr>
          <p:cNvPr id="4" name="Google Shape;442;g1fc63e0779b_1_220">
            <a:extLst>
              <a:ext uri="{FF2B5EF4-FFF2-40B4-BE49-F238E27FC236}">
                <a16:creationId xmlns:a16="http://schemas.microsoft.com/office/drawing/2014/main" id="{2462CC66-E975-783F-BB79-FDC6CE178A44}"/>
              </a:ext>
            </a:extLst>
          </p:cNvPr>
          <p:cNvPicPr preferRelativeResize="0"/>
          <p:nvPr/>
        </p:nvPicPr>
        <p:blipFill rotWithShape="1">
          <a:blip r:embed="rId8">
            <a:alphaModFix/>
          </a:blip>
          <a:srcRect/>
          <a:stretch/>
        </p:blipFill>
        <p:spPr>
          <a:xfrm>
            <a:off x="4225445" y="721837"/>
            <a:ext cx="980751" cy="979595"/>
          </a:xfrm>
          <a:prstGeom prst="rect">
            <a:avLst/>
          </a:prstGeom>
          <a:noFill/>
          <a:ln>
            <a:noFill/>
          </a:ln>
        </p:spPr>
      </p:pic>
      <p:sp>
        <p:nvSpPr>
          <p:cNvPr id="5" name="Google Shape;443;g1fc63e0779b_1_220">
            <a:extLst>
              <a:ext uri="{FF2B5EF4-FFF2-40B4-BE49-F238E27FC236}">
                <a16:creationId xmlns:a16="http://schemas.microsoft.com/office/drawing/2014/main" id="{CEBB8437-A2B2-4A69-4FA2-9E948F6E77F6}"/>
              </a:ext>
            </a:extLst>
          </p:cNvPr>
          <p:cNvSpPr txBox="1"/>
          <p:nvPr/>
        </p:nvSpPr>
        <p:spPr>
          <a:xfrm>
            <a:off x="1688094" y="1913993"/>
            <a:ext cx="4161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a:solidFill>
                  <a:srgbClr val="0B4476"/>
                </a:solidFill>
                <a:latin typeface="Calibri"/>
                <a:ea typeface="Calibri"/>
                <a:cs typeface="Calibri"/>
                <a:sym typeface="Calibri"/>
              </a:rPr>
              <a:t>\ ПРОГРАМА ДОБРИЙ ГОСПОДАР</a:t>
            </a:r>
            <a:endParaRPr sz="2200" b="1" kern="1200">
              <a:solidFill>
                <a:srgbClr val="0B4476"/>
              </a:solidFill>
              <a:latin typeface="Calibri"/>
              <a:ea typeface="Calibri"/>
              <a:cs typeface="Calibri"/>
              <a:sym typeface="Calibri"/>
            </a:endParaRPr>
          </a:p>
        </p:txBody>
      </p:sp>
      <p:sp>
        <p:nvSpPr>
          <p:cNvPr id="6" name="Google Shape;445;g1fc63e0779b_1_220">
            <a:extLst>
              <a:ext uri="{FF2B5EF4-FFF2-40B4-BE49-F238E27FC236}">
                <a16:creationId xmlns:a16="http://schemas.microsoft.com/office/drawing/2014/main" id="{FF84348E-1EA5-10C3-ECD7-82031811CCDB}"/>
              </a:ext>
            </a:extLst>
          </p:cNvPr>
          <p:cNvSpPr txBox="1"/>
          <p:nvPr/>
        </p:nvSpPr>
        <p:spPr>
          <a:xfrm>
            <a:off x="2122344" y="2232246"/>
            <a:ext cx="2178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a:solidFill>
                  <a:srgbClr val="0B4476"/>
                </a:solidFill>
                <a:latin typeface="Calibri"/>
                <a:ea typeface="Calibri"/>
                <a:cs typeface="Calibri"/>
                <a:sym typeface="Calibri"/>
              </a:rPr>
              <a:t>  </a:t>
            </a:r>
            <a:r>
              <a:rPr lang="uk-UA" sz="1800" b="1" kern="1200">
                <a:solidFill>
                  <a:srgbClr val="0B4476"/>
                </a:solidFill>
                <a:latin typeface="Calibri"/>
                <a:ea typeface="Calibri"/>
                <a:cs typeface="Calibri"/>
                <a:sym typeface="Calibri"/>
              </a:rPr>
              <a:t>РОЗДАЧА НАСІННЯ</a:t>
            </a:r>
            <a:endParaRPr sz="1800" b="1" kern="1200">
              <a:solidFill>
                <a:srgbClr val="0B4476"/>
              </a:solidFill>
              <a:latin typeface="Calibri"/>
              <a:ea typeface="Calibri"/>
              <a:cs typeface="Calibri"/>
              <a:sym typeface="Calibri"/>
            </a:endParaRPr>
          </a:p>
        </p:txBody>
      </p:sp>
      <p:pic>
        <p:nvPicPr>
          <p:cNvPr id="7" name="Google Shape;446;g1fc63e0779b_1_220">
            <a:extLst>
              <a:ext uri="{FF2B5EF4-FFF2-40B4-BE49-F238E27FC236}">
                <a16:creationId xmlns:a16="http://schemas.microsoft.com/office/drawing/2014/main" id="{A6A4FFC8-E73A-0FFB-C392-EA6DED635A96}"/>
              </a:ext>
            </a:extLst>
          </p:cNvPr>
          <p:cNvPicPr preferRelativeResize="0"/>
          <p:nvPr/>
        </p:nvPicPr>
        <p:blipFill>
          <a:blip r:embed="rId9">
            <a:alphaModFix/>
          </a:blip>
          <a:stretch>
            <a:fillRect/>
          </a:stretch>
        </p:blipFill>
        <p:spPr>
          <a:xfrm>
            <a:off x="1968669" y="618978"/>
            <a:ext cx="953025" cy="1234868"/>
          </a:xfrm>
          <a:prstGeom prst="rect">
            <a:avLst/>
          </a:prstGeom>
          <a:noFill/>
          <a:ln>
            <a:noFill/>
          </a:ln>
        </p:spPr>
      </p:pic>
      <p:pic>
        <p:nvPicPr>
          <p:cNvPr id="8" name="Google Shape;447;g1fc63e0779b_1_220">
            <a:extLst>
              <a:ext uri="{FF2B5EF4-FFF2-40B4-BE49-F238E27FC236}">
                <a16:creationId xmlns:a16="http://schemas.microsoft.com/office/drawing/2014/main" id="{279AF922-7E3B-17E9-53AA-CA798AA5043F}"/>
              </a:ext>
            </a:extLst>
          </p:cNvPr>
          <p:cNvPicPr preferRelativeResize="0"/>
          <p:nvPr/>
        </p:nvPicPr>
        <p:blipFill>
          <a:blip r:embed="rId10">
            <a:alphaModFix/>
          </a:blip>
          <a:stretch>
            <a:fillRect/>
          </a:stretch>
        </p:blipFill>
        <p:spPr>
          <a:xfrm>
            <a:off x="1462848" y="3268347"/>
            <a:ext cx="4467452" cy="3240712"/>
          </a:xfrm>
          <a:prstGeom prst="rect">
            <a:avLst/>
          </a:prstGeom>
          <a:noFill/>
          <a:ln>
            <a:noFill/>
          </a:ln>
        </p:spPr>
      </p:pic>
      <p:pic>
        <p:nvPicPr>
          <p:cNvPr id="9" name="Google Shape;448;g1fc63e0779b_1_220">
            <a:extLst>
              <a:ext uri="{FF2B5EF4-FFF2-40B4-BE49-F238E27FC236}">
                <a16:creationId xmlns:a16="http://schemas.microsoft.com/office/drawing/2014/main" id="{C0905D07-14A5-0284-8329-590923B87268}"/>
              </a:ext>
            </a:extLst>
          </p:cNvPr>
          <p:cNvPicPr preferRelativeResize="0"/>
          <p:nvPr/>
        </p:nvPicPr>
        <p:blipFill>
          <a:blip r:embed="rId11">
            <a:alphaModFix/>
          </a:blip>
          <a:stretch>
            <a:fillRect/>
          </a:stretch>
        </p:blipFill>
        <p:spPr>
          <a:xfrm>
            <a:off x="6180121" y="863616"/>
            <a:ext cx="5479884" cy="3078373"/>
          </a:xfrm>
          <a:prstGeom prst="rect">
            <a:avLst/>
          </a:prstGeom>
          <a:noFill/>
          <a:ln>
            <a:noFill/>
          </a:ln>
        </p:spPr>
      </p:pic>
      <p:pic>
        <p:nvPicPr>
          <p:cNvPr id="10" name="Google Shape;449;g1fc63e0779b_1_220">
            <a:extLst>
              <a:ext uri="{FF2B5EF4-FFF2-40B4-BE49-F238E27FC236}">
                <a16:creationId xmlns:a16="http://schemas.microsoft.com/office/drawing/2014/main" id="{164B5E75-4689-0029-685D-0A57C48FD5BD}"/>
              </a:ext>
            </a:extLst>
          </p:cNvPr>
          <p:cNvPicPr preferRelativeResize="0"/>
          <p:nvPr/>
        </p:nvPicPr>
        <p:blipFill>
          <a:blip r:embed="rId12">
            <a:alphaModFix/>
          </a:blip>
          <a:stretch>
            <a:fillRect/>
          </a:stretch>
        </p:blipFill>
        <p:spPr>
          <a:xfrm>
            <a:off x="9126405" y="4004389"/>
            <a:ext cx="2004665" cy="2719809"/>
          </a:xfrm>
          <a:prstGeom prst="rect">
            <a:avLst/>
          </a:prstGeom>
          <a:noFill/>
          <a:ln>
            <a:noFill/>
          </a:ln>
        </p:spPr>
      </p:pic>
      <p:pic>
        <p:nvPicPr>
          <p:cNvPr id="11" name="Google Shape;450;g1fc63e0779b_1_220">
            <a:extLst>
              <a:ext uri="{FF2B5EF4-FFF2-40B4-BE49-F238E27FC236}">
                <a16:creationId xmlns:a16="http://schemas.microsoft.com/office/drawing/2014/main" id="{AAD86CBA-47C1-2EC2-6BC8-079156135BF9}"/>
              </a:ext>
            </a:extLst>
          </p:cNvPr>
          <p:cNvPicPr preferRelativeResize="0"/>
          <p:nvPr/>
        </p:nvPicPr>
        <p:blipFill>
          <a:blip r:embed="rId13">
            <a:alphaModFix/>
          </a:blip>
          <a:stretch>
            <a:fillRect/>
          </a:stretch>
        </p:blipFill>
        <p:spPr>
          <a:xfrm>
            <a:off x="6526020" y="4041479"/>
            <a:ext cx="2004665" cy="2719811"/>
          </a:xfrm>
          <a:prstGeom prst="rect">
            <a:avLst/>
          </a:prstGeom>
          <a:noFill/>
          <a:ln>
            <a:noFill/>
          </a:ln>
        </p:spPr>
      </p:pic>
    </p:spTree>
    <p:extLst>
      <p:ext uri="{BB962C8B-B14F-4D97-AF65-F5344CB8AC3E}">
        <p14:creationId xmlns:p14="http://schemas.microsoft.com/office/powerpoint/2010/main" val="39657197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pic>
        <p:nvPicPr>
          <p:cNvPr id="2" name="Google Shape;456;g1fc63e0779b_1_236">
            <a:extLst>
              <a:ext uri="{FF2B5EF4-FFF2-40B4-BE49-F238E27FC236}">
                <a16:creationId xmlns:a16="http://schemas.microsoft.com/office/drawing/2014/main" id="{6370B041-E94D-4339-0302-C18F5249B61D}"/>
              </a:ext>
            </a:extLst>
          </p:cNvPr>
          <p:cNvPicPr preferRelativeResize="0"/>
          <p:nvPr/>
        </p:nvPicPr>
        <p:blipFill rotWithShape="1">
          <a:blip r:embed="rId7">
            <a:alphaModFix/>
          </a:blip>
          <a:srcRect/>
          <a:stretch/>
        </p:blipFill>
        <p:spPr>
          <a:xfrm>
            <a:off x="3667814" y="751222"/>
            <a:ext cx="868703" cy="864286"/>
          </a:xfrm>
          <a:prstGeom prst="rect">
            <a:avLst/>
          </a:prstGeom>
          <a:noFill/>
          <a:ln>
            <a:noFill/>
          </a:ln>
        </p:spPr>
      </p:pic>
      <p:pic>
        <p:nvPicPr>
          <p:cNvPr id="4" name="Google Shape;457;g1fc63e0779b_1_236">
            <a:extLst>
              <a:ext uri="{FF2B5EF4-FFF2-40B4-BE49-F238E27FC236}">
                <a16:creationId xmlns:a16="http://schemas.microsoft.com/office/drawing/2014/main" id="{4FCEC289-DB8F-AE14-845C-19C6ECAC763C}"/>
              </a:ext>
            </a:extLst>
          </p:cNvPr>
          <p:cNvPicPr preferRelativeResize="0"/>
          <p:nvPr/>
        </p:nvPicPr>
        <p:blipFill rotWithShape="1">
          <a:blip r:embed="rId8">
            <a:alphaModFix/>
          </a:blip>
          <a:srcRect/>
          <a:stretch/>
        </p:blipFill>
        <p:spPr>
          <a:xfrm>
            <a:off x="4847053" y="721837"/>
            <a:ext cx="893964" cy="872471"/>
          </a:xfrm>
          <a:prstGeom prst="rect">
            <a:avLst/>
          </a:prstGeom>
          <a:noFill/>
          <a:ln>
            <a:noFill/>
          </a:ln>
        </p:spPr>
      </p:pic>
      <p:sp>
        <p:nvSpPr>
          <p:cNvPr id="5" name="Google Shape;458;g1fc63e0779b_1_236">
            <a:extLst>
              <a:ext uri="{FF2B5EF4-FFF2-40B4-BE49-F238E27FC236}">
                <a16:creationId xmlns:a16="http://schemas.microsoft.com/office/drawing/2014/main" id="{A7BEDF3F-FC2B-BCB7-157D-1FABE3471CA6}"/>
              </a:ext>
            </a:extLst>
          </p:cNvPr>
          <p:cNvSpPr txBox="1"/>
          <p:nvPr/>
        </p:nvSpPr>
        <p:spPr>
          <a:xfrm>
            <a:off x="2742321" y="1905103"/>
            <a:ext cx="3107874" cy="511408"/>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dirty="0">
                <a:solidFill>
                  <a:srgbClr val="0B4476"/>
                </a:solidFill>
                <a:latin typeface="Calibri"/>
                <a:ea typeface="Calibri"/>
                <a:cs typeface="Calibri"/>
                <a:sym typeface="Calibri"/>
              </a:rPr>
              <a:t>\ ПРОГРАМА ДОБРИЙ ГОСПОДАР</a:t>
            </a:r>
            <a:endParaRPr sz="2200" b="1" kern="1200" dirty="0">
              <a:solidFill>
                <a:srgbClr val="0B4476"/>
              </a:solidFill>
              <a:latin typeface="Calibri"/>
              <a:ea typeface="Calibri"/>
              <a:cs typeface="Calibri"/>
              <a:sym typeface="Calibri"/>
            </a:endParaRPr>
          </a:p>
        </p:txBody>
      </p:sp>
      <p:sp>
        <p:nvSpPr>
          <p:cNvPr id="6" name="Google Shape;460;g1fc63e0779b_1_236">
            <a:extLst>
              <a:ext uri="{FF2B5EF4-FFF2-40B4-BE49-F238E27FC236}">
                <a16:creationId xmlns:a16="http://schemas.microsoft.com/office/drawing/2014/main" id="{39789382-8DDA-1AA9-C79E-B8B0B35292C1}"/>
              </a:ext>
            </a:extLst>
          </p:cNvPr>
          <p:cNvSpPr txBox="1"/>
          <p:nvPr/>
        </p:nvSpPr>
        <p:spPr>
          <a:xfrm>
            <a:off x="2860964" y="2706107"/>
            <a:ext cx="1986089" cy="511408"/>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dirty="0">
                <a:solidFill>
                  <a:srgbClr val="0B4476"/>
                </a:solidFill>
                <a:latin typeface="Calibri"/>
                <a:ea typeface="Calibri"/>
                <a:cs typeface="Calibri"/>
                <a:sym typeface="Calibri"/>
              </a:rPr>
              <a:t>  </a:t>
            </a:r>
            <a:r>
              <a:rPr lang="uk-UA" sz="1800" b="1" kern="1200" dirty="0">
                <a:solidFill>
                  <a:srgbClr val="0B4476"/>
                </a:solidFill>
                <a:latin typeface="Calibri"/>
                <a:ea typeface="Calibri"/>
                <a:cs typeface="Calibri"/>
                <a:sym typeface="Calibri"/>
              </a:rPr>
              <a:t>НАВЧАННЯ</a:t>
            </a:r>
            <a:endParaRPr sz="1800" b="1" kern="1200" dirty="0">
              <a:solidFill>
                <a:srgbClr val="0B4476"/>
              </a:solidFill>
              <a:latin typeface="Calibri"/>
              <a:ea typeface="Calibri"/>
              <a:cs typeface="Calibri"/>
              <a:sym typeface="Calibri"/>
            </a:endParaRPr>
          </a:p>
        </p:txBody>
      </p:sp>
      <p:pic>
        <p:nvPicPr>
          <p:cNvPr id="7" name="Google Shape;461;g1fc63e0779b_1_236">
            <a:extLst>
              <a:ext uri="{FF2B5EF4-FFF2-40B4-BE49-F238E27FC236}">
                <a16:creationId xmlns:a16="http://schemas.microsoft.com/office/drawing/2014/main" id="{BBC9F1ED-0436-F110-704F-A9BBBEC6D063}"/>
              </a:ext>
            </a:extLst>
          </p:cNvPr>
          <p:cNvPicPr preferRelativeResize="0"/>
          <p:nvPr/>
        </p:nvPicPr>
        <p:blipFill>
          <a:blip r:embed="rId9">
            <a:alphaModFix/>
          </a:blip>
          <a:stretch>
            <a:fillRect/>
          </a:stretch>
        </p:blipFill>
        <p:spPr>
          <a:xfrm>
            <a:off x="2590277" y="618978"/>
            <a:ext cx="868692" cy="1099829"/>
          </a:xfrm>
          <a:prstGeom prst="rect">
            <a:avLst/>
          </a:prstGeom>
          <a:noFill/>
          <a:ln>
            <a:noFill/>
          </a:ln>
        </p:spPr>
      </p:pic>
      <p:pic>
        <p:nvPicPr>
          <p:cNvPr id="8" name="Google Shape;462;g1fc63e0779b_1_236">
            <a:extLst>
              <a:ext uri="{FF2B5EF4-FFF2-40B4-BE49-F238E27FC236}">
                <a16:creationId xmlns:a16="http://schemas.microsoft.com/office/drawing/2014/main" id="{B83F997E-B593-C4A0-4571-0EFF21E5EA93}"/>
              </a:ext>
            </a:extLst>
          </p:cNvPr>
          <p:cNvPicPr preferRelativeResize="0"/>
          <p:nvPr/>
        </p:nvPicPr>
        <p:blipFill>
          <a:blip r:embed="rId10">
            <a:alphaModFix/>
          </a:blip>
          <a:stretch>
            <a:fillRect/>
          </a:stretch>
        </p:blipFill>
        <p:spPr>
          <a:xfrm>
            <a:off x="6824059" y="995339"/>
            <a:ext cx="4907566" cy="2697319"/>
          </a:xfrm>
          <a:prstGeom prst="rect">
            <a:avLst/>
          </a:prstGeom>
          <a:noFill/>
          <a:ln>
            <a:noFill/>
          </a:ln>
        </p:spPr>
      </p:pic>
      <p:pic>
        <p:nvPicPr>
          <p:cNvPr id="9" name="Google Shape;463;g1fc63e0779b_1_236">
            <a:extLst>
              <a:ext uri="{FF2B5EF4-FFF2-40B4-BE49-F238E27FC236}">
                <a16:creationId xmlns:a16="http://schemas.microsoft.com/office/drawing/2014/main" id="{136CBC61-5F09-ABCF-1980-4C6457DCB17A}"/>
              </a:ext>
            </a:extLst>
          </p:cNvPr>
          <p:cNvPicPr preferRelativeResize="0"/>
          <p:nvPr/>
        </p:nvPicPr>
        <p:blipFill>
          <a:blip r:embed="rId11">
            <a:alphaModFix/>
          </a:blip>
          <a:stretch>
            <a:fillRect/>
          </a:stretch>
        </p:blipFill>
        <p:spPr>
          <a:xfrm>
            <a:off x="1821939" y="3731290"/>
            <a:ext cx="5378725" cy="2924925"/>
          </a:xfrm>
          <a:prstGeom prst="rect">
            <a:avLst/>
          </a:prstGeom>
          <a:noFill/>
          <a:ln>
            <a:noFill/>
          </a:ln>
        </p:spPr>
      </p:pic>
      <p:pic>
        <p:nvPicPr>
          <p:cNvPr id="10" name="Google Shape;464;g1fc63e0779b_1_236">
            <a:extLst>
              <a:ext uri="{FF2B5EF4-FFF2-40B4-BE49-F238E27FC236}">
                <a16:creationId xmlns:a16="http://schemas.microsoft.com/office/drawing/2014/main" id="{F4074C69-0F2A-2EC8-83CD-E8A64906A642}"/>
              </a:ext>
            </a:extLst>
          </p:cNvPr>
          <p:cNvPicPr preferRelativeResize="0"/>
          <p:nvPr/>
        </p:nvPicPr>
        <p:blipFill>
          <a:blip r:embed="rId12">
            <a:alphaModFix/>
          </a:blip>
          <a:stretch>
            <a:fillRect/>
          </a:stretch>
        </p:blipFill>
        <p:spPr>
          <a:xfrm>
            <a:off x="8545651" y="3843934"/>
            <a:ext cx="1679897" cy="2969993"/>
          </a:xfrm>
          <a:prstGeom prst="rect">
            <a:avLst/>
          </a:prstGeom>
          <a:noFill/>
          <a:ln>
            <a:noFill/>
          </a:ln>
        </p:spPr>
      </p:pic>
    </p:spTree>
    <p:extLst>
      <p:ext uri="{BB962C8B-B14F-4D97-AF65-F5344CB8AC3E}">
        <p14:creationId xmlns:p14="http://schemas.microsoft.com/office/powerpoint/2010/main" val="4040625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5E8369-EA56-7BCB-77EA-2E66783DD3E0}"/>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F0E4E1D8-7900-1912-7C5E-7B1C88DF94B6}"/>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DA76223-FB84-FDFB-EA14-579B95FA19B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C307C98B-68C8-57D9-3FE8-3CFCFAC45CF5}"/>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149E9E34-B109-8DFE-1EE2-E683E360870F}"/>
              </a:ext>
            </a:extLst>
          </p:cNvPr>
          <p:cNvSpPr txBox="1">
            <a:spLocks/>
          </p:cNvSpPr>
          <p:nvPr/>
        </p:nvSpPr>
        <p:spPr>
          <a:xfrm>
            <a:off x="2133600" y="1072211"/>
            <a:ext cx="8229600" cy="5722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uk-UA" altLang="uk-UA" sz="2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ПОНЯТТЯ КООПЕРАТИВУ</a:t>
            </a:r>
            <a:endParaRPr kumimoji="0" lang="fr-CA" altLang="uk-UA" sz="2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7" name="Rectangle 3">
            <a:extLst>
              <a:ext uri="{FF2B5EF4-FFF2-40B4-BE49-F238E27FC236}">
                <a16:creationId xmlns:a16="http://schemas.microsoft.com/office/drawing/2014/main" id="{0ECEF7E2-5C69-0319-91D1-B26066674655}"/>
              </a:ext>
            </a:extLst>
          </p:cNvPr>
          <p:cNvSpPr txBox="1">
            <a:spLocks/>
          </p:cNvSpPr>
          <p:nvPr/>
        </p:nvSpPr>
        <p:spPr>
          <a:xfrm>
            <a:off x="2026920" y="2243292"/>
            <a:ext cx="9729120" cy="3776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2800" b="0" i="1" u="none" strike="noStrike" kern="1200" cap="none" spc="0" normalizeH="0" baseline="0" dirty="0" smtClean="0">
                <a:ln>
                  <a:noFill/>
                </a:ln>
                <a:solidFill>
                  <a:sysClr val="windowText" lastClr="000000"/>
                </a:solidFill>
                <a:effectLst/>
                <a:uLnTx/>
                <a:uFillTx/>
                <a:latin typeface="Calibri" panose="020F0502020204030204"/>
                <a:ea typeface="+mn-ea"/>
                <a:cs typeface="+mn-cs"/>
              </a:rPr>
              <a:t>Кооператив це </a:t>
            </a:r>
            <a:r>
              <a:rPr kumimoji="0" lang="uk-UA" altLang="uk-UA" sz="2800" b="0" i="1" u="none" strike="noStrike" kern="1200" cap="none" spc="0" normalizeH="0" baseline="0" dirty="0" smtClean="0">
                <a:ln>
                  <a:noFill/>
                </a:ln>
                <a:solidFill>
                  <a:srgbClr val="002060"/>
                </a:solidFill>
                <a:effectLst/>
                <a:uLnTx/>
                <a:uFillTx/>
                <a:latin typeface="Calibri" panose="020F0502020204030204"/>
                <a:ea typeface="+mn-ea"/>
                <a:cs typeface="+mn-cs"/>
              </a:rPr>
              <a:t>автономна</a:t>
            </a:r>
            <a:r>
              <a:rPr kumimoji="0" lang="uk-UA" altLang="uk-UA" sz="2800" b="0" i="1" u="none" strike="noStrike" kern="1200" cap="none" spc="0" normalizeH="0" baseline="0" dirty="0" smtClean="0">
                <a:ln>
                  <a:noFill/>
                </a:ln>
                <a:solidFill>
                  <a:sysClr val="windowText" lastClr="000000"/>
                </a:solidFill>
                <a:effectLst/>
                <a:uLnTx/>
                <a:uFillTx/>
                <a:latin typeface="Calibri" panose="020F0502020204030204"/>
                <a:ea typeface="+mn-ea"/>
                <a:cs typeface="+mn-cs"/>
              </a:rPr>
              <a:t> </a:t>
            </a:r>
            <a:r>
              <a:rPr kumimoji="0" lang="uk-UA" altLang="uk-UA" sz="2800" b="0" i="1" u="none" strike="noStrike" kern="1200" cap="none" spc="0" normalizeH="0" baseline="0" dirty="0" smtClean="0">
                <a:ln>
                  <a:noFill/>
                </a:ln>
                <a:solidFill>
                  <a:schemeClr val="accent6">
                    <a:lumMod val="50000"/>
                  </a:schemeClr>
                </a:solidFill>
                <a:effectLst/>
                <a:uLnTx/>
                <a:uFillTx/>
                <a:latin typeface="Calibri" panose="020F0502020204030204"/>
                <a:ea typeface="+mn-ea"/>
                <a:cs typeface="+mn-cs"/>
              </a:rPr>
              <a:t>асоціація</a:t>
            </a:r>
            <a:r>
              <a:rPr kumimoji="0" lang="uk-UA" altLang="uk-UA" sz="2800" b="0" i="1" u="none" strike="noStrike" kern="1200" cap="none" spc="0" normalizeH="0" baseline="0" dirty="0" smtClean="0">
                <a:ln>
                  <a:noFill/>
                </a:ln>
                <a:solidFill>
                  <a:sysClr val="windowText" lastClr="000000"/>
                </a:solidFill>
                <a:effectLst/>
                <a:uLnTx/>
                <a:uFillTx/>
                <a:latin typeface="Calibri" panose="020F0502020204030204"/>
                <a:ea typeface="+mn-ea"/>
                <a:cs typeface="+mn-cs"/>
              </a:rPr>
              <a:t> </a:t>
            </a:r>
            <a:r>
              <a:rPr kumimoji="0" lang="uk-UA" altLang="uk-UA" sz="2800" b="0" i="1" u="none" strike="noStrike" kern="1200" cap="none" spc="0" normalizeH="0" baseline="0" dirty="0" smtClean="0">
                <a:ln>
                  <a:noFill/>
                </a:ln>
                <a:solidFill>
                  <a:srgbClr val="C00000"/>
                </a:solidFill>
                <a:effectLst/>
                <a:uLnTx/>
                <a:uFillTx/>
                <a:latin typeface="Calibri" panose="020F0502020204030204"/>
                <a:ea typeface="+mn-ea"/>
                <a:cs typeface="+mn-cs"/>
              </a:rPr>
              <a:t>добровільно об’єднаних осіб</a:t>
            </a:r>
            <a:r>
              <a:rPr kumimoji="0" lang="uk-UA" altLang="uk-UA" sz="2800" b="0" i="1" u="none" strike="noStrike" kern="1200" cap="none" spc="0" normalizeH="0" baseline="0" dirty="0" smtClean="0">
                <a:ln>
                  <a:noFill/>
                </a:ln>
                <a:solidFill>
                  <a:sysClr val="windowText" lastClr="000000"/>
                </a:solidFill>
                <a:effectLst/>
                <a:uLnTx/>
                <a:uFillTx/>
                <a:latin typeface="Calibri" panose="020F0502020204030204"/>
                <a:ea typeface="+mn-ea"/>
                <a:cs typeface="+mn-cs"/>
              </a:rPr>
              <a:t>, для </a:t>
            </a:r>
            <a:r>
              <a:rPr kumimoji="0" lang="uk-UA" altLang="uk-UA" sz="2800" b="0" i="1" u="none" strike="noStrike" kern="1200" cap="none" spc="0" normalizeH="0" baseline="0" dirty="0" smtClean="0">
                <a:ln>
                  <a:noFill/>
                </a:ln>
                <a:solidFill>
                  <a:srgbClr val="002060"/>
                </a:solidFill>
                <a:effectLst/>
                <a:uLnTx/>
                <a:uFillTx/>
                <a:latin typeface="Calibri" panose="020F0502020204030204"/>
                <a:ea typeface="+mn-ea"/>
                <a:cs typeface="+mn-cs"/>
              </a:rPr>
              <a:t>задоволення своїх </a:t>
            </a:r>
            <a:r>
              <a:rPr kumimoji="0" lang="uk-UA" altLang="uk-UA" sz="2800" b="0" i="1" u="none" strike="noStrike" kern="1200" cap="none" spc="0" normalizeH="0" baseline="0" dirty="0" smtClean="0">
                <a:ln>
                  <a:noFill/>
                </a:ln>
                <a:solidFill>
                  <a:sysClr val="windowText" lastClr="000000"/>
                </a:solidFill>
                <a:effectLst/>
                <a:uLnTx/>
                <a:uFillTx/>
                <a:latin typeface="Calibri" panose="020F0502020204030204"/>
                <a:ea typeface="+mn-ea"/>
                <a:cs typeface="+mn-cs"/>
              </a:rPr>
              <a:t>сподівань, спільних соціальних, культурних та економічних </a:t>
            </a:r>
            <a:r>
              <a:rPr kumimoji="0" lang="uk-UA" altLang="uk-UA" sz="2800" b="0" i="1" u="none" strike="noStrike" kern="1200" cap="none" spc="0" normalizeH="0" baseline="0" dirty="0" smtClean="0">
                <a:ln>
                  <a:noFill/>
                </a:ln>
                <a:solidFill>
                  <a:srgbClr val="002060"/>
                </a:solidFill>
                <a:effectLst/>
                <a:uLnTx/>
                <a:uFillTx/>
                <a:latin typeface="Calibri" panose="020F0502020204030204"/>
                <a:ea typeface="+mn-ea"/>
                <a:cs typeface="+mn-cs"/>
              </a:rPr>
              <a:t>потреб</a:t>
            </a:r>
            <a:r>
              <a:rPr kumimoji="0" lang="uk-UA" altLang="uk-UA" sz="2800" b="0" i="1" u="none" strike="noStrike" kern="1200" cap="none" spc="0" normalizeH="0" baseline="0" dirty="0" smtClean="0">
                <a:ln>
                  <a:noFill/>
                </a:ln>
                <a:solidFill>
                  <a:sysClr val="windowText" lastClr="000000"/>
                </a:solidFill>
                <a:effectLst/>
                <a:uLnTx/>
                <a:uFillTx/>
                <a:latin typeface="Calibri" panose="020F0502020204030204"/>
                <a:ea typeface="+mn-ea"/>
                <a:cs typeface="+mn-cs"/>
              </a:rPr>
              <a:t>, за допомогою </a:t>
            </a:r>
            <a:r>
              <a:rPr kumimoji="0" lang="uk-UA" altLang="uk-UA" sz="2800" b="0" i="1" u="none" strike="noStrike" kern="1200" cap="none" spc="0" normalizeH="0" baseline="0" dirty="0" smtClean="0">
                <a:ln>
                  <a:noFill/>
                </a:ln>
                <a:solidFill>
                  <a:srgbClr val="C00000"/>
                </a:solidFill>
                <a:effectLst/>
                <a:uLnTx/>
                <a:uFillTx/>
                <a:latin typeface="Calibri" panose="020F0502020204030204"/>
                <a:ea typeface="+mn-ea"/>
                <a:cs typeface="+mn-cs"/>
              </a:rPr>
              <a:t>підприємства</a:t>
            </a:r>
            <a:r>
              <a:rPr kumimoji="0" lang="uk-UA" altLang="uk-UA" sz="2800" b="0" i="1" u="none" strike="noStrike" kern="1200" cap="none" spc="0" normalizeH="0" baseline="0" dirty="0" smtClean="0">
                <a:ln>
                  <a:noFill/>
                </a:ln>
                <a:solidFill>
                  <a:sysClr val="windowText" lastClr="000000"/>
                </a:solidFill>
                <a:effectLst/>
                <a:uLnTx/>
                <a:uFillTx/>
                <a:latin typeface="Calibri" panose="020F0502020204030204"/>
                <a:ea typeface="+mn-ea"/>
                <a:cs typeface="+mn-cs"/>
              </a:rPr>
              <a:t>, яке є в </a:t>
            </a:r>
            <a:r>
              <a:rPr kumimoji="0" lang="uk-UA" altLang="uk-UA" sz="2800" b="0" i="1" u="none" strike="noStrike" kern="1200" cap="none" spc="0" normalizeH="0" baseline="0" dirty="0" smtClean="0">
                <a:ln>
                  <a:noFill/>
                </a:ln>
                <a:solidFill>
                  <a:schemeClr val="accent6">
                    <a:lumMod val="50000"/>
                  </a:schemeClr>
                </a:solidFill>
                <a:effectLst/>
                <a:uLnTx/>
                <a:uFillTx/>
                <a:latin typeface="Calibri" panose="020F0502020204030204"/>
                <a:ea typeface="+mn-ea"/>
                <a:cs typeface="+mn-cs"/>
              </a:rPr>
              <a:t>колективній власності </a:t>
            </a:r>
            <a:r>
              <a:rPr kumimoji="0" lang="uk-UA" altLang="uk-UA" sz="2800" b="0" i="1" u="none" strike="noStrike" kern="1200" cap="none" spc="0" normalizeH="0" baseline="0" dirty="0" smtClean="0">
                <a:ln>
                  <a:noFill/>
                </a:ln>
                <a:solidFill>
                  <a:sysClr val="windowText" lastClr="000000"/>
                </a:solidFill>
                <a:effectLst/>
                <a:uLnTx/>
                <a:uFillTx/>
                <a:latin typeface="Calibri" panose="020F0502020204030204"/>
                <a:ea typeface="+mn-ea"/>
                <a:cs typeface="+mn-cs"/>
              </a:rPr>
              <a:t>із </a:t>
            </a:r>
            <a:r>
              <a:rPr kumimoji="0" lang="uk-UA" altLang="uk-UA" sz="2800" b="0" i="1" u="none" strike="noStrike" kern="1200" cap="none" spc="0" normalizeH="0" baseline="0" dirty="0" smtClean="0">
                <a:ln>
                  <a:noFill/>
                </a:ln>
                <a:solidFill>
                  <a:schemeClr val="accent5">
                    <a:lumMod val="75000"/>
                  </a:schemeClr>
                </a:solidFill>
                <a:effectLst/>
                <a:uLnTx/>
                <a:uFillTx/>
                <a:latin typeface="Calibri" panose="020F0502020204030204"/>
                <a:ea typeface="+mn-ea"/>
                <a:cs typeface="+mn-cs"/>
              </a:rPr>
              <a:t>демократичним керівництвом</a:t>
            </a:r>
            <a:r>
              <a:rPr kumimoji="0" lang="uk-UA" altLang="uk-UA" sz="2800" b="0" i="1" u="none" strike="noStrike" kern="1200" cap="none" spc="0" normalizeH="0" baseline="0" dirty="0" smtClean="0">
                <a:ln>
                  <a:noFill/>
                </a:ln>
                <a:solidFill>
                  <a:sysClr val="windowText" lastClr="000000"/>
                </a:solidFill>
                <a:effectLst/>
                <a:uLnTx/>
                <a:uFillTx/>
                <a:latin typeface="Calibri" panose="020F0502020204030204"/>
                <a:ea typeface="+mn-ea"/>
                <a:cs typeface="+mn-cs"/>
              </a:rPr>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uk-UA" altLang="uk-UA" sz="1800" b="0" i="0" u="none" strike="noStrike" kern="1200" cap="none" spc="0" normalizeH="0" baseline="0" dirty="0" smtClean="0">
              <a:ln>
                <a:noFill/>
              </a:ln>
              <a:solidFill>
                <a:sysClr val="windowText" lastClr="000000"/>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1800" b="0" i="0" u="none" strike="noStrike" kern="1200" cap="none" spc="0" normalizeH="0" baseline="0" dirty="0" smtClean="0">
                <a:ln>
                  <a:noFill/>
                </a:ln>
                <a:solidFill>
                  <a:sysClr val="windowText" lastClr="000000"/>
                </a:solidFill>
                <a:effectLst/>
                <a:uLnTx/>
                <a:uFillTx/>
                <a:latin typeface="Calibri" panose="020F0502020204030204"/>
                <a:ea typeface="+mn-ea"/>
                <a:cs typeface="+mn-cs"/>
              </a:rPr>
              <a:t>Міжнародний </a:t>
            </a:r>
            <a:r>
              <a:rPr kumimoji="0" lang="uk-UA" altLang="uk-UA" sz="1800" b="0" i="0" u="none" strike="noStrike" kern="1200" cap="none" spc="0" normalizeH="0" baseline="0" dirty="0" err="1" smtClean="0">
                <a:ln>
                  <a:noFill/>
                </a:ln>
                <a:solidFill>
                  <a:sysClr val="windowText" lastClr="000000"/>
                </a:solidFill>
                <a:effectLst/>
                <a:uLnTx/>
                <a:uFillTx/>
                <a:latin typeface="Calibri" panose="020F0502020204030204"/>
                <a:ea typeface="+mn-ea"/>
                <a:cs typeface="+mn-cs"/>
              </a:rPr>
              <a:t>КооперативниЙ</a:t>
            </a:r>
            <a:r>
              <a:rPr kumimoji="0" lang="uk-UA" altLang="uk-UA" sz="1800" b="0" i="0" u="none" strike="noStrike" kern="1200" cap="none" spc="0" normalizeH="0" baseline="0" dirty="0" smtClean="0">
                <a:ln>
                  <a:noFill/>
                </a:ln>
                <a:solidFill>
                  <a:sysClr val="windowText" lastClr="000000"/>
                </a:solidFill>
                <a:effectLst/>
                <a:uLnTx/>
                <a:uFillTx/>
                <a:latin typeface="Calibri" panose="020F0502020204030204"/>
                <a:ea typeface="+mn-ea"/>
                <a:cs typeface="+mn-cs"/>
              </a:rPr>
              <a:t> Альянс</a:t>
            </a:r>
            <a:endParaRPr kumimoji="0" lang="uk-UA" altLang="uk-UA" sz="1800" b="0" i="0" u="none" strike="noStrike" kern="1200" cap="none" spc="0" normalizeH="0" baseline="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1941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pic>
        <p:nvPicPr>
          <p:cNvPr id="2" name="Google Shape;470;g1fc63e0779b_1_253">
            <a:extLst>
              <a:ext uri="{FF2B5EF4-FFF2-40B4-BE49-F238E27FC236}">
                <a16:creationId xmlns:a16="http://schemas.microsoft.com/office/drawing/2014/main" id="{0D64242B-7773-ADAA-6D95-A605F32E75A0}"/>
              </a:ext>
            </a:extLst>
          </p:cNvPr>
          <p:cNvPicPr preferRelativeResize="0"/>
          <p:nvPr/>
        </p:nvPicPr>
        <p:blipFill rotWithShape="1">
          <a:blip r:embed="rId7">
            <a:alphaModFix/>
          </a:blip>
          <a:srcRect/>
          <a:stretch/>
        </p:blipFill>
        <p:spPr>
          <a:xfrm>
            <a:off x="3067185" y="411192"/>
            <a:ext cx="953038" cy="970405"/>
          </a:xfrm>
          <a:prstGeom prst="rect">
            <a:avLst/>
          </a:prstGeom>
          <a:noFill/>
          <a:ln>
            <a:noFill/>
          </a:ln>
        </p:spPr>
      </p:pic>
      <p:pic>
        <p:nvPicPr>
          <p:cNvPr id="4" name="Google Shape;471;g1fc63e0779b_1_253">
            <a:extLst>
              <a:ext uri="{FF2B5EF4-FFF2-40B4-BE49-F238E27FC236}">
                <a16:creationId xmlns:a16="http://schemas.microsoft.com/office/drawing/2014/main" id="{E99FE575-4E85-7148-AE13-70DE20BD148E}"/>
              </a:ext>
            </a:extLst>
          </p:cNvPr>
          <p:cNvPicPr preferRelativeResize="0"/>
          <p:nvPr/>
        </p:nvPicPr>
        <p:blipFill rotWithShape="1">
          <a:blip r:embed="rId8">
            <a:alphaModFix/>
          </a:blip>
          <a:srcRect/>
          <a:stretch/>
        </p:blipFill>
        <p:spPr>
          <a:xfrm>
            <a:off x="4246423" y="381808"/>
            <a:ext cx="980751" cy="979595"/>
          </a:xfrm>
          <a:prstGeom prst="rect">
            <a:avLst/>
          </a:prstGeom>
          <a:noFill/>
          <a:ln>
            <a:noFill/>
          </a:ln>
        </p:spPr>
      </p:pic>
      <p:sp>
        <p:nvSpPr>
          <p:cNvPr id="5" name="Google Shape;472;g1fc63e0779b_1_253">
            <a:extLst>
              <a:ext uri="{FF2B5EF4-FFF2-40B4-BE49-F238E27FC236}">
                <a16:creationId xmlns:a16="http://schemas.microsoft.com/office/drawing/2014/main" id="{59BD5C12-4B98-6BCF-0232-0FB0915FC7BD}"/>
              </a:ext>
            </a:extLst>
          </p:cNvPr>
          <p:cNvSpPr txBox="1"/>
          <p:nvPr/>
        </p:nvSpPr>
        <p:spPr>
          <a:xfrm>
            <a:off x="1638655" y="1584923"/>
            <a:ext cx="4161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dirty="0">
                <a:solidFill>
                  <a:srgbClr val="0B4476"/>
                </a:solidFill>
                <a:latin typeface="Calibri"/>
                <a:ea typeface="Calibri"/>
                <a:cs typeface="Calibri"/>
                <a:sym typeface="Calibri"/>
              </a:rPr>
              <a:t>\ ПРОГРАМА ДОБРИЙ ГОСПОДАР</a:t>
            </a:r>
            <a:endParaRPr sz="2200" b="1" kern="1200" dirty="0">
              <a:solidFill>
                <a:srgbClr val="0B4476"/>
              </a:solidFill>
              <a:latin typeface="Calibri"/>
              <a:ea typeface="Calibri"/>
              <a:cs typeface="Calibri"/>
              <a:sym typeface="Calibri"/>
            </a:endParaRPr>
          </a:p>
        </p:txBody>
      </p:sp>
      <p:sp>
        <p:nvSpPr>
          <p:cNvPr id="6" name="Google Shape;474;g1fc63e0779b_1_253">
            <a:extLst>
              <a:ext uri="{FF2B5EF4-FFF2-40B4-BE49-F238E27FC236}">
                <a16:creationId xmlns:a16="http://schemas.microsoft.com/office/drawing/2014/main" id="{C0A09784-D9A1-6BDC-E6F8-B69721C7E647}"/>
              </a:ext>
            </a:extLst>
          </p:cNvPr>
          <p:cNvSpPr txBox="1"/>
          <p:nvPr/>
        </p:nvSpPr>
        <p:spPr>
          <a:xfrm>
            <a:off x="2106821" y="2027759"/>
            <a:ext cx="2178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dirty="0">
                <a:solidFill>
                  <a:srgbClr val="0B4476"/>
                </a:solidFill>
                <a:latin typeface="Calibri"/>
                <a:ea typeface="Calibri"/>
                <a:cs typeface="Calibri"/>
                <a:sym typeface="Calibri"/>
              </a:rPr>
              <a:t>  </a:t>
            </a:r>
            <a:r>
              <a:rPr lang="uk-UA" sz="1800" b="1" kern="1200" dirty="0">
                <a:solidFill>
                  <a:srgbClr val="0B4476"/>
                </a:solidFill>
                <a:latin typeface="Calibri"/>
                <a:ea typeface="Calibri"/>
                <a:cs typeface="Calibri"/>
                <a:sym typeface="Calibri"/>
              </a:rPr>
              <a:t>ОВОЧІ ВІД ОСГ</a:t>
            </a:r>
            <a:endParaRPr sz="1800" b="1" kern="1200" dirty="0">
              <a:solidFill>
                <a:srgbClr val="0B4476"/>
              </a:solidFill>
              <a:latin typeface="Calibri"/>
              <a:ea typeface="Calibri"/>
              <a:cs typeface="Calibri"/>
              <a:sym typeface="Calibri"/>
            </a:endParaRPr>
          </a:p>
        </p:txBody>
      </p:sp>
      <p:pic>
        <p:nvPicPr>
          <p:cNvPr id="7" name="Google Shape;475;g1fc63e0779b_1_253">
            <a:extLst>
              <a:ext uri="{FF2B5EF4-FFF2-40B4-BE49-F238E27FC236}">
                <a16:creationId xmlns:a16="http://schemas.microsoft.com/office/drawing/2014/main" id="{83BC4254-52DB-A873-A64B-02BC48A53B93}"/>
              </a:ext>
            </a:extLst>
          </p:cNvPr>
          <p:cNvPicPr preferRelativeResize="0"/>
          <p:nvPr/>
        </p:nvPicPr>
        <p:blipFill>
          <a:blip r:embed="rId9">
            <a:alphaModFix/>
          </a:blip>
          <a:stretch>
            <a:fillRect/>
          </a:stretch>
        </p:blipFill>
        <p:spPr>
          <a:xfrm>
            <a:off x="1989647" y="278949"/>
            <a:ext cx="953025" cy="1234868"/>
          </a:xfrm>
          <a:prstGeom prst="rect">
            <a:avLst/>
          </a:prstGeom>
          <a:noFill/>
          <a:ln>
            <a:noFill/>
          </a:ln>
        </p:spPr>
      </p:pic>
      <p:pic>
        <p:nvPicPr>
          <p:cNvPr id="8" name="Google Shape;476;g1fc63e0779b_1_253">
            <a:extLst>
              <a:ext uri="{FF2B5EF4-FFF2-40B4-BE49-F238E27FC236}">
                <a16:creationId xmlns:a16="http://schemas.microsoft.com/office/drawing/2014/main" id="{C3EF919F-9645-EC50-83BC-36F679FA6089}"/>
              </a:ext>
            </a:extLst>
          </p:cNvPr>
          <p:cNvPicPr preferRelativeResize="0"/>
          <p:nvPr/>
        </p:nvPicPr>
        <p:blipFill>
          <a:blip r:embed="rId10">
            <a:alphaModFix/>
          </a:blip>
          <a:stretch>
            <a:fillRect/>
          </a:stretch>
        </p:blipFill>
        <p:spPr>
          <a:xfrm>
            <a:off x="9607083" y="983456"/>
            <a:ext cx="2398380" cy="3134289"/>
          </a:xfrm>
          <a:prstGeom prst="rect">
            <a:avLst/>
          </a:prstGeom>
          <a:noFill/>
          <a:ln>
            <a:noFill/>
          </a:ln>
        </p:spPr>
      </p:pic>
      <p:pic>
        <p:nvPicPr>
          <p:cNvPr id="9" name="Google Shape;477;g1fc63e0779b_1_253">
            <a:extLst>
              <a:ext uri="{FF2B5EF4-FFF2-40B4-BE49-F238E27FC236}">
                <a16:creationId xmlns:a16="http://schemas.microsoft.com/office/drawing/2014/main" id="{0E1DD766-5C0B-6DEF-9542-432ABCFBC477}"/>
              </a:ext>
            </a:extLst>
          </p:cNvPr>
          <p:cNvPicPr preferRelativeResize="0"/>
          <p:nvPr/>
        </p:nvPicPr>
        <p:blipFill>
          <a:blip r:embed="rId11">
            <a:alphaModFix/>
          </a:blip>
          <a:stretch>
            <a:fillRect/>
          </a:stretch>
        </p:blipFill>
        <p:spPr>
          <a:xfrm>
            <a:off x="1744767" y="2783984"/>
            <a:ext cx="2345369" cy="3898546"/>
          </a:xfrm>
          <a:prstGeom prst="rect">
            <a:avLst/>
          </a:prstGeom>
          <a:noFill/>
          <a:ln>
            <a:noFill/>
          </a:ln>
        </p:spPr>
      </p:pic>
      <p:pic>
        <p:nvPicPr>
          <p:cNvPr id="10" name="Google Shape;478;g1fc63e0779b_1_253">
            <a:extLst>
              <a:ext uri="{FF2B5EF4-FFF2-40B4-BE49-F238E27FC236}">
                <a16:creationId xmlns:a16="http://schemas.microsoft.com/office/drawing/2014/main" id="{703243B6-3491-0E22-4E1C-6BC57C77E141}"/>
              </a:ext>
            </a:extLst>
          </p:cNvPr>
          <p:cNvPicPr preferRelativeResize="0"/>
          <p:nvPr/>
        </p:nvPicPr>
        <p:blipFill>
          <a:blip r:embed="rId12">
            <a:alphaModFix/>
          </a:blip>
          <a:stretch>
            <a:fillRect/>
          </a:stretch>
        </p:blipFill>
        <p:spPr>
          <a:xfrm>
            <a:off x="7875659" y="4155603"/>
            <a:ext cx="4163941" cy="2526927"/>
          </a:xfrm>
          <a:prstGeom prst="rect">
            <a:avLst/>
          </a:prstGeom>
          <a:noFill/>
          <a:ln>
            <a:noFill/>
          </a:ln>
        </p:spPr>
      </p:pic>
      <p:pic>
        <p:nvPicPr>
          <p:cNvPr id="11" name="Google Shape;479;g1fc63e0779b_1_253">
            <a:extLst>
              <a:ext uri="{FF2B5EF4-FFF2-40B4-BE49-F238E27FC236}">
                <a16:creationId xmlns:a16="http://schemas.microsoft.com/office/drawing/2014/main" id="{7DF56A4B-64D4-F16A-48E5-CF94844E0FCB}"/>
              </a:ext>
            </a:extLst>
          </p:cNvPr>
          <p:cNvPicPr preferRelativeResize="0"/>
          <p:nvPr/>
        </p:nvPicPr>
        <p:blipFill>
          <a:blip r:embed="rId13">
            <a:alphaModFix/>
          </a:blip>
          <a:stretch>
            <a:fillRect/>
          </a:stretch>
        </p:blipFill>
        <p:spPr>
          <a:xfrm>
            <a:off x="5760497" y="983456"/>
            <a:ext cx="3762825" cy="2799015"/>
          </a:xfrm>
          <a:prstGeom prst="rect">
            <a:avLst/>
          </a:prstGeom>
          <a:noFill/>
          <a:ln>
            <a:noFill/>
          </a:ln>
        </p:spPr>
      </p:pic>
      <p:pic>
        <p:nvPicPr>
          <p:cNvPr id="12" name="Google Shape;480;g1fc63e0779b_1_253">
            <a:extLst>
              <a:ext uri="{FF2B5EF4-FFF2-40B4-BE49-F238E27FC236}">
                <a16:creationId xmlns:a16="http://schemas.microsoft.com/office/drawing/2014/main" id="{7BB53991-0ADC-A051-7C03-793558B21A7D}"/>
              </a:ext>
            </a:extLst>
          </p:cNvPr>
          <p:cNvPicPr preferRelativeResize="0"/>
          <p:nvPr/>
        </p:nvPicPr>
        <p:blipFill>
          <a:blip r:embed="rId14">
            <a:alphaModFix/>
          </a:blip>
          <a:stretch>
            <a:fillRect/>
          </a:stretch>
        </p:blipFill>
        <p:spPr>
          <a:xfrm>
            <a:off x="4245946" y="4117745"/>
            <a:ext cx="3510095" cy="2564785"/>
          </a:xfrm>
          <a:prstGeom prst="rect">
            <a:avLst/>
          </a:prstGeom>
          <a:noFill/>
          <a:ln>
            <a:noFill/>
          </a:ln>
        </p:spPr>
      </p:pic>
    </p:spTree>
    <p:extLst>
      <p:ext uri="{BB962C8B-B14F-4D97-AF65-F5344CB8AC3E}">
        <p14:creationId xmlns:p14="http://schemas.microsoft.com/office/powerpoint/2010/main" val="37527182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89" y="0"/>
            <a:ext cx="1357637" cy="6858000"/>
          </a:xfrm>
          <a:prstGeom prst="rect">
            <a:avLst/>
          </a:prstGeom>
        </p:spPr>
      </p:pic>
      <p:pic>
        <p:nvPicPr>
          <p:cNvPr id="2" name="Google Shape;486;g1fc63e0779b_1_271">
            <a:extLst>
              <a:ext uri="{FF2B5EF4-FFF2-40B4-BE49-F238E27FC236}">
                <a16:creationId xmlns:a16="http://schemas.microsoft.com/office/drawing/2014/main" id="{94003DF7-E075-FB2E-D3AE-09B28A7933F6}"/>
              </a:ext>
            </a:extLst>
          </p:cNvPr>
          <p:cNvPicPr preferRelativeResize="0"/>
          <p:nvPr/>
        </p:nvPicPr>
        <p:blipFill rotWithShape="1">
          <a:blip r:embed="rId7">
            <a:alphaModFix/>
          </a:blip>
          <a:srcRect/>
          <a:stretch/>
        </p:blipFill>
        <p:spPr>
          <a:xfrm>
            <a:off x="3159408" y="491471"/>
            <a:ext cx="953038" cy="970405"/>
          </a:xfrm>
          <a:prstGeom prst="rect">
            <a:avLst/>
          </a:prstGeom>
          <a:noFill/>
          <a:ln>
            <a:noFill/>
          </a:ln>
        </p:spPr>
      </p:pic>
      <p:pic>
        <p:nvPicPr>
          <p:cNvPr id="4" name="Google Shape;487;g1fc63e0779b_1_271">
            <a:extLst>
              <a:ext uri="{FF2B5EF4-FFF2-40B4-BE49-F238E27FC236}">
                <a16:creationId xmlns:a16="http://schemas.microsoft.com/office/drawing/2014/main" id="{8BE95C4D-CEAB-8D7F-35D3-0A3FCEFA0806}"/>
              </a:ext>
            </a:extLst>
          </p:cNvPr>
          <p:cNvPicPr preferRelativeResize="0"/>
          <p:nvPr/>
        </p:nvPicPr>
        <p:blipFill rotWithShape="1">
          <a:blip r:embed="rId8">
            <a:alphaModFix/>
          </a:blip>
          <a:srcRect/>
          <a:stretch/>
        </p:blipFill>
        <p:spPr>
          <a:xfrm>
            <a:off x="4338646" y="462087"/>
            <a:ext cx="980751" cy="979595"/>
          </a:xfrm>
          <a:prstGeom prst="rect">
            <a:avLst/>
          </a:prstGeom>
          <a:noFill/>
          <a:ln>
            <a:noFill/>
          </a:ln>
        </p:spPr>
      </p:pic>
      <p:sp>
        <p:nvSpPr>
          <p:cNvPr id="5" name="Google Shape;488;g1fc63e0779b_1_271">
            <a:extLst>
              <a:ext uri="{FF2B5EF4-FFF2-40B4-BE49-F238E27FC236}">
                <a16:creationId xmlns:a16="http://schemas.microsoft.com/office/drawing/2014/main" id="{6BB49401-EE1E-5125-C613-86FC411FD91A}"/>
              </a:ext>
            </a:extLst>
          </p:cNvPr>
          <p:cNvSpPr txBox="1"/>
          <p:nvPr/>
        </p:nvSpPr>
        <p:spPr>
          <a:xfrm>
            <a:off x="1801295" y="1654243"/>
            <a:ext cx="4161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dirty="0">
                <a:solidFill>
                  <a:srgbClr val="0B4476"/>
                </a:solidFill>
                <a:latin typeface="Calibri"/>
                <a:ea typeface="Calibri"/>
                <a:cs typeface="Calibri"/>
                <a:sym typeface="Calibri"/>
              </a:rPr>
              <a:t>\ ПРОГРАМА ДОБРИЙ ГОСПОДАР</a:t>
            </a:r>
            <a:endParaRPr sz="2200" b="1" kern="1200" dirty="0">
              <a:solidFill>
                <a:srgbClr val="0B4476"/>
              </a:solidFill>
              <a:latin typeface="Calibri"/>
              <a:ea typeface="Calibri"/>
              <a:cs typeface="Calibri"/>
              <a:sym typeface="Calibri"/>
            </a:endParaRPr>
          </a:p>
        </p:txBody>
      </p:sp>
      <p:sp>
        <p:nvSpPr>
          <p:cNvPr id="6" name="Google Shape;489;g1fc63e0779b_1_271" descr="Новини України: Бізнес українців Галичини: Молочна імперія краю – Маслосоюз">
            <a:extLst>
              <a:ext uri="{FF2B5EF4-FFF2-40B4-BE49-F238E27FC236}">
                <a16:creationId xmlns:a16="http://schemas.microsoft.com/office/drawing/2014/main" id="{66101767-9ABA-0F75-941A-0E6CF4B63D0A}"/>
              </a:ext>
            </a:extLst>
          </p:cNvPr>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a:buClrTx/>
              <a:buFontTx/>
              <a:buNone/>
            </a:pPr>
            <a:endParaRPr sz="1800" kern="1200">
              <a:solidFill>
                <a:prstClr val="black"/>
              </a:solidFill>
              <a:latin typeface="Calibri"/>
              <a:ea typeface="Calibri"/>
              <a:cs typeface="Calibri"/>
              <a:sym typeface="Calibri"/>
            </a:endParaRPr>
          </a:p>
        </p:txBody>
      </p:sp>
      <p:sp>
        <p:nvSpPr>
          <p:cNvPr id="7" name="Google Shape;490;g1fc63e0779b_1_271">
            <a:extLst>
              <a:ext uri="{FF2B5EF4-FFF2-40B4-BE49-F238E27FC236}">
                <a16:creationId xmlns:a16="http://schemas.microsoft.com/office/drawing/2014/main" id="{7D8C438D-4C98-5339-DBC0-BB0345262458}"/>
              </a:ext>
            </a:extLst>
          </p:cNvPr>
          <p:cNvSpPr txBox="1"/>
          <p:nvPr/>
        </p:nvSpPr>
        <p:spPr>
          <a:xfrm>
            <a:off x="2235545" y="1972496"/>
            <a:ext cx="2178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a:solidFill>
                  <a:srgbClr val="0B4476"/>
                </a:solidFill>
                <a:latin typeface="Calibri"/>
                <a:ea typeface="Calibri"/>
                <a:cs typeface="Calibri"/>
                <a:sym typeface="Calibri"/>
              </a:rPr>
              <a:t>  </a:t>
            </a:r>
            <a:r>
              <a:rPr lang="uk-UA" sz="1800" b="1" kern="1200">
                <a:solidFill>
                  <a:srgbClr val="0B4476"/>
                </a:solidFill>
                <a:latin typeface="Calibri"/>
                <a:ea typeface="Calibri"/>
                <a:cs typeface="Calibri"/>
                <a:sym typeface="Calibri"/>
              </a:rPr>
              <a:t>ПЕРЕРОБКА</a:t>
            </a:r>
            <a:endParaRPr sz="1800" b="1" kern="1200">
              <a:solidFill>
                <a:srgbClr val="0B4476"/>
              </a:solidFill>
              <a:latin typeface="Calibri"/>
              <a:ea typeface="Calibri"/>
              <a:cs typeface="Calibri"/>
              <a:sym typeface="Calibri"/>
            </a:endParaRPr>
          </a:p>
        </p:txBody>
      </p:sp>
      <p:pic>
        <p:nvPicPr>
          <p:cNvPr id="8" name="Google Shape;491;g1fc63e0779b_1_271">
            <a:extLst>
              <a:ext uri="{FF2B5EF4-FFF2-40B4-BE49-F238E27FC236}">
                <a16:creationId xmlns:a16="http://schemas.microsoft.com/office/drawing/2014/main" id="{A34BF199-2EC1-A5F8-2E18-C1E6C208472D}"/>
              </a:ext>
            </a:extLst>
          </p:cNvPr>
          <p:cNvPicPr preferRelativeResize="0"/>
          <p:nvPr/>
        </p:nvPicPr>
        <p:blipFill>
          <a:blip r:embed="rId9">
            <a:alphaModFix/>
          </a:blip>
          <a:stretch>
            <a:fillRect/>
          </a:stretch>
        </p:blipFill>
        <p:spPr>
          <a:xfrm>
            <a:off x="2081870" y="359228"/>
            <a:ext cx="953025" cy="1234868"/>
          </a:xfrm>
          <a:prstGeom prst="rect">
            <a:avLst/>
          </a:prstGeom>
          <a:noFill/>
          <a:ln>
            <a:noFill/>
          </a:ln>
        </p:spPr>
      </p:pic>
      <p:pic>
        <p:nvPicPr>
          <p:cNvPr id="9" name="Google Shape;492;g1fc63e0779b_1_271">
            <a:extLst>
              <a:ext uri="{FF2B5EF4-FFF2-40B4-BE49-F238E27FC236}">
                <a16:creationId xmlns:a16="http://schemas.microsoft.com/office/drawing/2014/main" id="{D6BE890D-B868-A489-2040-2474B6278C6E}"/>
              </a:ext>
            </a:extLst>
          </p:cNvPr>
          <p:cNvPicPr preferRelativeResize="0"/>
          <p:nvPr/>
        </p:nvPicPr>
        <p:blipFill>
          <a:blip r:embed="rId10">
            <a:alphaModFix/>
          </a:blip>
          <a:stretch>
            <a:fillRect/>
          </a:stretch>
        </p:blipFill>
        <p:spPr>
          <a:xfrm>
            <a:off x="7858907" y="886909"/>
            <a:ext cx="4161900" cy="3209717"/>
          </a:xfrm>
          <a:prstGeom prst="rect">
            <a:avLst/>
          </a:prstGeom>
          <a:noFill/>
          <a:ln>
            <a:noFill/>
          </a:ln>
        </p:spPr>
      </p:pic>
      <p:pic>
        <p:nvPicPr>
          <p:cNvPr id="10" name="Google Shape;493;g1fc63e0779b_1_271">
            <a:extLst>
              <a:ext uri="{FF2B5EF4-FFF2-40B4-BE49-F238E27FC236}">
                <a16:creationId xmlns:a16="http://schemas.microsoft.com/office/drawing/2014/main" id="{EA8F8EF5-0D75-C702-027A-AB7B447E5FB7}"/>
              </a:ext>
            </a:extLst>
          </p:cNvPr>
          <p:cNvPicPr preferRelativeResize="0"/>
          <p:nvPr/>
        </p:nvPicPr>
        <p:blipFill>
          <a:blip r:embed="rId11">
            <a:alphaModFix/>
          </a:blip>
          <a:stretch>
            <a:fillRect/>
          </a:stretch>
        </p:blipFill>
        <p:spPr>
          <a:xfrm>
            <a:off x="5407742" y="2269600"/>
            <a:ext cx="2320330" cy="4219168"/>
          </a:xfrm>
          <a:prstGeom prst="rect">
            <a:avLst/>
          </a:prstGeom>
          <a:noFill/>
          <a:ln>
            <a:noFill/>
          </a:ln>
        </p:spPr>
      </p:pic>
      <p:pic>
        <p:nvPicPr>
          <p:cNvPr id="11" name="Google Shape;494;g1fc63e0779b_1_271">
            <a:extLst>
              <a:ext uri="{FF2B5EF4-FFF2-40B4-BE49-F238E27FC236}">
                <a16:creationId xmlns:a16="http://schemas.microsoft.com/office/drawing/2014/main" id="{7BDF4B6F-CB71-E1E1-DCC8-4DC2EC964A33}"/>
              </a:ext>
            </a:extLst>
          </p:cNvPr>
          <p:cNvPicPr preferRelativeResize="0"/>
          <p:nvPr/>
        </p:nvPicPr>
        <p:blipFill>
          <a:blip r:embed="rId12">
            <a:alphaModFix/>
          </a:blip>
          <a:stretch>
            <a:fillRect/>
          </a:stretch>
        </p:blipFill>
        <p:spPr>
          <a:xfrm>
            <a:off x="1353653" y="3482169"/>
            <a:ext cx="3988672" cy="3006599"/>
          </a:xfrm>
          <a:prstGeom prst="rect">
            <a:avLst/>
          </a:prstGeom>
          <a:noFill/>
          <a:ln>
            <a:noFill/>
          </a:ln>
        </p:spPr>
      </p:pic>
      <p:pic>
        <p:nvPicPr>
          <p:cNvPr id="12" name="Google Shape;495;g1fc63e0779b_1_271">
            <a:extLst>
              <a:ext uri="{FF2B5EF4-FFF2-40B4-BE49-F238E27FC236}">
                <a16:creationId xmlns:a16="http://schemas.microsoft.com/office/drawing/2014/main" id="{78794C2E-DE3F-E82C-EE3D-9A991A2377A3}"/>
              </a:ext>
            </a:extLst>
          </p:cNvPr>
          <p:cNvPicPr preferRelativeResize="0"/>
          <p:nvPr/>
        </p:nvPicPr>
        <p:blipFill>
          <a:blip r:embed="rId13">
            <a:alphaModFix/>
          </a:blip>
          <a:stretch>
            <a:fillRect/>
          </a:stretch>
        </p:blipFill>
        <p:spPr>
          <a:xfrm>
            <a:off x="7858907" y="4208171"/>
            <a:ext cx="4151740" cy="2370880"/>
          </a:xfrm>
          <a:prstGeom prst="rect">
            <a:avLst/>
          </a:prstGeom>
          <a:noFill/>
          <a:ln>
            <a:noFill/>
          </a:ln>
        </p:spPr>
      </p:pic>
    </p:spTree>
    <p:extLst>
      <p:ext uri="{BB962C8B-B14F-4D97-AF65-F5344CB8AC3E}">
        <p14:creationId xmlns:p14="http://schemas.microsoft.com/office/powerpoint/2010/main" val="19209773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89" y="0"/>
            <a:ext cx="1385414" cy="6858000"/>
          </a:xfrm>
          <a:prstGeom prst="rect">
            <a:avLst/>
          </a:prstGeom>
        </p:spPr>
      </p:pic>
      <p:pic>
        <p:nvPicPr>
          <p:cNvPr id="2" name="Google Shape;501;g1fc63e0779b_1_290">
            <a:extLst>
              <a:ext uri="{FF2B5EF4-FFF2-40B4-BE49-F238E27FC236}">
                <a16:creationId xmlns:a16="http://schemas.microsoft.com/office/drawing/2014/main" id="{1D9CB30F-3DA8-00E0-4AFE-6FCA12520257}"/>
              </a:ext>
            </a:extLst>
          </p:cNvPr>
          <p:cNvPicPr preferRelativeResize="0"/>
          <p:nvPr/>
        </p:nvPicPr>
        <p:blipFill rotWithShape="1">
          <a:blip r:embed="rId7">
            <a:alphaModFix/>
          </a:blip>
          <a:srcRect/>
          <a:stretch/>
        </p:blipFill>
        <p:spPr>
          <a:xfrm>
            <a:off x="3165865" y="478581"/>
            <a:ext cx="953038" cy="970405"/>
          </a:xfrm>
          <a:prstGeom prst="rect">
            <a:avLst/>
          </a:prstGeom>
          <a:noFill/>
          <a:ln>
            <a:noFill/>
          </a:ln>
        </p:spPr>
      </p:pic>
      <p:pic>
        <p:nvPicPr>
          <p:cNvPr id="4" name="Google Shape;502;g1fc63e0779b_1_290">
            <a:extLst>
              <a:ext uri="{FF2B5EF4-FFF2-40B4-BE49-F238E27FC236}">
                <a16:creationId xmlns:a16="http://schemas.microsoft.com/office/drawing/2014/main" id="{1927083B-7361-7D71-0411-8E6761C0B8A6}"/>
              </a:ext>
            </a:extLst>
          </p:cNvPr>
          <p:cNvPicPr preferRelativeResize="0"/>
          <p:nvPr/>
        </p:nvPicPr>
        <p:blipFill rotWithShape="1">
          <a:blip r:embed="rId8">
            <a:alphaModFix/>
          </a:blip>
          <a:srcRect/>
          <a:stretch/>
        </p:blipFill>
        <p:spPr>
          <a:xfrm>
            <a:off x="4345103" y="449197"/>
            <a:ext cx="980751" cy="979595"/>
          </a:xfrm>
          <a:prstGeom prst="rect">
            <a:avLst/>
          </a:prstGeom>
          <a:noFill/>
          <a:ln>
            <a:noFill/>
          </a:ln>
        </p:spPr>
      </p:pic>
      <p:sp>
        <p:nvSpPr>
          <p:cNvPr id="5" name="Google Shape;503;g1fc63e0779b_1_290">
            <a:extLst>
              <a:ext uri="{FF2B5EF4-FFF2-40B4-BE49-F238E27FC236}">
                <a16:creationId xmlns:a16="http://schemas.microsoft.com/office/drawing/2014/main" id="{F08F104F-7857-D637-D377-06A6092C894A}"/>
              </a:ext>
            </a:extLst>
          </p:cNvPr>
          <p:cNvSpPr txBox="1"/>
          <p:nvPr/>
        </p:nvSpPr>
        <p:spPr>
          <a:xfrm>
            <a:off x="1468252" y="1581203"/>
            <a:ext cx="4161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a:solidFill>
                  <a:srgbClr val="0B4476"/>
                </a:solidFill>
                <a:latin typeface="Calibri"/>
                <a:ea typeface="Calibri"/>
                <a:cs typeface="Calibri"/>
                <a:sym typeface="Calibri"/>
              </a:rPr>
              <a:t>\ ПРОГРАМА ДОБРИЙ ГОСПОДАР</a:t>
            </a:r>
            <a:endParaRPr sz="2200" b="1" kern="1200">
              <a:solidFill>
                <a:srgbClr val="0B4476"/>
              </a:solidFill>
              <a:latin typeface="Calibri"/>
              <a:ea typeface="Calibri"/>
              <a:cs typeface="Calibri"/>
              <a:sym typeface="Calibri"/>
            </a:endParaRPr>
          </a:p>
        </p:txBody>
      </p:sp>
      <p:sp>
        <p:nvSpPr>
          <p:cNvPr id="6" name="Google Shape;504;g1fc63e0779b_1_290" descr="Новини України: Бізнес українців Галичини: Молочна імперія краю – Маслосоюз">
            <a:extLst>
              <a:ext uri="{FF2B5EF4-FFF2-40B4-BE49-F238E27FC236}">
                <a16:creationId xmlns:a16="http://schemas.microsoft.com/office/drawing/2014/main" id="{D14A9AFD-CD29-0E88-DADD-882C5850DBB8}"/>
              </a:ext>
            </a:extLst>
          </p:cNvPr>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a:buClrTx/>
              <a:buFontTx/>
              <a:buNone/>
            </a:pPr>
            <a:endParaRPr sz="1800" kern="1200">
              <a:solidFill>
                <a:prstClr val="black"/>
              </a:solidFill>
              <a:latin typeface="Calibri"/>
              <a:ea typeface="Calibri"/>
              <a:cs typeface="Calibri"/>
              <a:sym typeface="Calibri"/>
            </a:endParaRPr>
          </a:p>
        </p:txBody>
      </p:sp>
      <p:sp>
        <p:nvSpPr>
          <p:cNvPr id="7" name="Google Shape;505;g1fc63e0779b_1_290">
            <a:extLst>
              <a:ext uri="{FF2B5EF4-FFF2-40B4-BE49-F238E27FC236}">
                <a16:creationId xmlns:a16="http://schemas.microsoft.com/office/drawing/2014/main" id="{4DE20598-6624-1F71-E2E0-454AEAE50634}"/>
              </a:ext>
            </a:extLst>
          </p:cNvPr>
          <p:cNvSpPr txBox="1"/>
          <p:nvPr/>
        </p:nvSpPr>
        <p:spPr>
          <a:xfrm>
            <a:off x="2242002" y="1959606"/>
            <a:ext cx="2178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a:solidFill>
                  <a:srgbClr val="0B4476"/>
                </a:solidFill>
                <a:latin typeface="Calibri"/>
                <a:ea typeface="Calibri"/>
                <a:cs typeface="Calibri"/>
                <a:sym typeface="Calibri"/>
              </a:rPr>
              <a:t>  </a:t>
            </a:r>
            <a:r>
              <a:rPr lang="uk-UA" sz="1800" b="1" kern="1200">
                <a:solidFill>
                  <a:srgbClr val="0B4476"/>
                </a:solidFill>
                <a:latin typeface="Calibri"/>
                <a:ea typeface="Calibri"/>
                <a:cs typeface="Calibri"/>
                <a:sym typeface="Calibri"/>
              </a:rPr>
              <a:t>ПРОДУКЦІЯ</a:t>
            </a:r>
            <a:endParaRPr sz="1800" b="1" kern="1200">
              <a:solidFill>
                <a:srgbClr val="0B4476"/>
              </a:solidFill>
              <a:latin typeface="Calibri"/>
              <a:ea typeface="Calibri"/>
              <a:cs typeface="Calibri"/>
              <a:sym typeface="Calibri"/>
            </a:endParaRPr>
          </a:p>
        </p:txBody>
      </p:sp>
      <p:pic>
        <p:nvPicPr>
          <p:cNvPr id="8" name="Google Shape;506;g1fc63e0779b_1_290">
            <a:extLst>
              <a:ext uri="{FF2B5EF4-FFF2-40B4-BE49-F238E27FC236}">
                <a16:creationId xmlns:a16="http://schemas.microsoft.com/office/drawing/2014/main" id="{D038C019-4B0D-D099-95B3-F9BC4F170600}"/>
              </a:ext>
            </a:extLst>
          </p:cNvPr>
          <p:cNvPicPr preferRelativeResize="0"/>
          <p:nvPr/>
        </p:nvPicPr>
        <p:blipFill>
          <a:blip r:embed="rId9">
            <a:alphaModFix/>
          </a:blip>
          <a:stretch>
            <a:fillRect/>
          </a:stretch>
        </p:blipFill>
        <p:spPr>
          <a:xfrm>
            <a:off x="2088327" y="346338"/>
            <a:ext cx="953025" cy="1234868"/>
          </a:xfrm>
          <a:prstGeom prst="rect">
            <a:avLst/>
          </a:prstGeom>
          <a:noFill/>
          <a:ln>
            <a:noFill/>
          </a:ln>
        </p:spPr>
      </p:pic>
      <p:pic>
        <p:nvPicPr>
          <p:cNvPr id="9" name="Google Shape;507;g1fc63e0779b_1_290">
            <a:extLst>
              <a:ext uri="{FF2B5EF4-FFF2-40B4-BE49-F238E27FC236}">
                <a16:creationId xmlns:a16="http://schemas.microsoft.com/office/drawing/2014/main" id="{1B601B96-0964-FD84-D708-BAB8E65AF3C7}"/>
              </a:ext>
            </a:extLst>
          </p:cNvPr>
          <p:cNvPicPr preferRelativeResize="0"/>
          <p:nvPr/>
        </p:nvPicPr>
        <p:blipFill>
          <a:blip r:embed="rId10">
            <a:alphaModFix/>
          </a:blip>
          <a:stretch>
            <a:fillRect/>
          </a:stretch>
        </p:blipFill>
        <p:spPr>
          <a:xfrm>
            <a:off x="8838780" y="1048008"/>
            <a:ext cx="3210085" cy="5440760"/>
          </a:xfrm>
          <a:prstGeom prst="rect">
            <a:avLst/>
          </a:prstGeom>
          <a:noFill/>
          <a:ln>
            <a:noFill/>
          </a:ln>
        </p:spPr>
      </p:pic>
      <p:pic>
        <p:nvPicPr>
          <p:cNvPr id="10" name="Google Shape;508;g1fc63e0779b_1_290">
            <a:extLst>
              <a:ext uri="{FF2B5EF4-FFF2-40B4-BE49-F238E27FC236}">
                <a16:creationId xmlns:a16="http://schemas.microsoft.com/office/drawing/2014/main" id="{B85090EE-C0AF-2FF5-7773-BC77E9DF82DB}"/>
              </a:ext>
            </a:extLst>
          </p:cNvPr>
          <p:cNvPicPr preferRelativeResize="0"/>
          <p:nvPr/>
        </p:nvPicPr>
        <p:blipFill rotWithShape="1">
          <a:blip r:embed="rId11">
            <a:alphaModFix/>
          </a:blip>
          <a:srcRect r="22875"/>
          <a:stretch/>
        </p:blipFill>
        <p:spPr>
          <a:xfrm>
            <a:off x="1531641" y="3778028"/>
            <a:ext cx="3599622" cy="2710740"/>
          </a:xfrm>
          <a:prstGeom prst="rect">
            <a:avLst/>
          </a:prstGeom>
          <a:noFill/>
          <a:ln>
            <a:noFill/>
          </a:ln>
        </p:spPr>
      </p:pic>
      <p:pic>
        <p:nvPicPr>
          <p:cNvPr id="11" name="Google Shape;509;g1fc63e0779b_1_290">
            <a:extLst>
              <a:ext uri="{FF2B5EF4-FFF2-40B4-BE49-F238E27FC236}">
                <a16:creationId xmlns:a16="http://schemas.microsoft.com/office/drawing/2014/main" id="{CD3BC33C-89D7-C060-3392-93B77C211998}"/>
              </a:ext>
            </a:extLst>
          </p:cNvPr>
          <p:cNvPicPr preferRelativeResize="0"/>
          <p:nvPr/>
        </p:nvPicPr>
        <p:blipFill rotWithShape="1">
          <a:blip r:embed="rId12">
            <a:alphaModFix/>
          </a:blip>
          <a:srcRect b="13292"/>
          <a:stretch/>
        </p:blipFill>
        <p:spPr>
          <a:xfrm>
            <a:off x="5323068" y="2078928"/>
            <a:ext cx="3346167" cy="4430518"/>
          </a:xfrm>
          <a:prstGeom prst="rect">
            <a:avLst/>
          </a:prstGeom>
          <a:noFill/>
          <a:ln>
            <a:noFill/>
          </a:ln>
        </p:spPr>
      </p:pic>
    </p:spTree>
    <p:extLst>
      <p:ext uri="{BB962C8B-B14F-4D97-AF65-F5344CB8AC3E}">
        <p14:creationId xmlns:p14="http://schemas.microsoft.com/office/powerpoint/2010/main" val="22884881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332513" cy="6858000"/>
          </a:xfrm>
          <a:prstGeom prst="rect">
            <a:avLst/>
          </a:prstGeom>
        </p:spPr>
      </p:pic>
      <p:pic>
        <p:nvPicPr>
          <p:cNvPr id="2" name="Google Shape;515;g1fc63e0779b_1_307">
            <a:extLst>
              <a:ext uri="{FF2B5EF4-FFF2-40B4-BE49-F238E27FC236}">
                <a16:creationId xmlns:a16="http://schemas.microsoft.com/office/drawing/2014/main" id="{288A773C-0538-B600-7D4F-2EF8B33F4FD6}"/>
              </a:ext>
            </a:extLst>
          </p:cNvPr>
          <p:cNvPicPr preferRelativeResize="0"/>
          <p:nvPr/>
        </p:nvPicPr>
        <p:blipFill rotWithShape="1">
          <a:blip r:embed="rId7">
            <a:alphaModFix/>
          </a:blip>
          <a:srcRect/>
          <a:stretch/>
        </p:blipFill>
        <p:spPr>
          <a:xfrm>
            <a:off x="3610834" y="972195"/>
            <a:ext cx="953038" cy="970405"/>
          </a:xfrm>
          <a:prstGeom prst="rect">
            <a:avLst/>
          </a:prstGeom>
          <a:noFill/>
          <a:ln>
            <a:noFill/>
          </a:ln>
        </p:spPr>
      </p:pic>
      <p:pic>
        <p:nvPicPr>
          <p:cNvPr id="4" name="Google Shape;516;g1fc63e0779b_1_307">
            <a:extLst>
              <a:ext uri="{FF2B5EF4-FFF2-40B4-BE49-F238E27FC236}">
                <a16:creationId xmlns:a16="http://schemas.microsoft.com/office/drawing/2014/main" id="{5D4BE768-D6E5-C930-B5A0-C85675497CF0}"/>
              </a:ext>
            </a:extLst>
          </p:cNvPr>
          <p:cNvPicPr preferRelativeResize="0"/>
          <p:nvPr/>
        </p:nvPicPr>
        <p:blipFill rotWithShape="1">
          <a:blip r:embed="rId8">
            <a:alphaModFix/>
          </a:blip>
          <a:srcRect/>
          <a:stretch/>
        </p:blipFill>
        <p:spPr>
          <a:xfrm>
            <a:off x="4790072" y="942811"/>
            <a:ext cx="980751" cy="979595"/>
          </a:xfrm>
          <a:prstGeom prst="rect">
            <a:avLst/>
          </a:prstGeom>
          <a:noFill/>
          <a:ln>
            <a:noFill/>
          </a:ln>
        </p:spPr>
      </p:pic>
      <p:sp>
        <p:nvSpPr>
          <p:cNvPr id="5" name="Google Shape;517;g1fc63e0779b_1_307">
            <a:extLst>
              <a:ext uri="{FF2B5EF4-FFF2-40B4-BE49-F238E27FC236}">
                <a16:creationId xmlns:a16="http://schemas.microsoft.com/office/drawing/2014/main" id="{36A21292-9017-A493-69E7-799416DCEFFC}"/>
              </a:ext>
            </a:extLst>
          </p:cNvPr>
          <p:cNvSpPr txBox="1"/>
          <p:nvPr/>
        </p:nvSpPr>
        <p:spPr>
          <a:xfrm>
            <a:off x="1913221" y="2074817"/>
            <a:ext cx="41619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a:solidFill>
                  <a:srgbClr val="0B4476"/>
                </a:solidFill>
                <a:latin typeface="Calibri"/>
                <a:ea typeface="Calibri"/>
                <a:cs typeface="Calibri"/>
                <a:sym typeface="Calibri"/>
              </a:rPr>
              <a:t>\ ПРОГРАМА ДОБРИЙ ГОСПОДАР</a:t>
            </a:r>
            <a:endParaRPr sz="2200" b="1" kern="1200">
              <a:solidFill>
                <a:srgbClr val="0B4476"/>
              </a:solidFill>
              <a:latin typeface="Calibri"/>
              <a:ea typeface="Calibri"/>
              <a:cs typeface="Calibri"/>
              <a:sym typeface="Calibri"/>
            </a:endParaRPr>
          </a:p>
        </p:txBody>
      </p:sp>
      <p:sp>
        <p:nvSpPr>
          <p:cNvPr id="6" name="Google Shape;518;g1fc63e0779b_1_307" descr="Новини України: Бізнес українців Галичини: Молочна імперія краю – Маслосоюз">
            <a:extLst>
              <a:ext uri="{FF2B5EF4-FFF2-40B4-BE49-F238E27FC236}">
                <a16:creationId xmlns:a16="http://schemas.microsoft.com/office/drawing/2014/main" id="{79CF62C6-7A62-43E2-D267-C83B2F76E8F4}"/>
              </a:ext>
            </a:extLst>
          </p:cNvPr>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a:buClrTx/>
              <a:buFontTx/>
              <a:buNone/>
            </a:pPr>
            <a:endParaRPr sz="1800" kern="1200">
              <a:solidFill>
                <a:prstClr val="black"/>
              </a:solidFill>
              <a:latin typeface="Calibri"/>
              <a:ea typeface="Calibri"/>
              <a:cs typeface="Calibri"/>
              <a:sym typeface="Calibri"/>
            </a:endParaRPr>
          </a:p>
        </p:txBody>
      </p:sp>
      <p:sp>
        <p:nvSpPr>
          <p:cNvPr id="7" name="Google Shape;519;g1fc63e0779b_1_307">
            <a:extLst>
              <a:ext uri="{FF2B5EF4-FFF2-40B4-BE49-F238E27FC236}">
                <a16:creationId xmlns:a16="http://schemas.microsoft.com/office/drawing/2014/main" id="{4C77A5F7-5870-F801-FEE8-3D8326D47021}"/>
              </a:ext>
            </a:extLst>
          </p:cNvPr>
          <p:cNvSpPr txBox="1"/>
          <p:nvPr/>
        </p:nvSpPr>
        <p:spPr>
          <a:xfrm>
            <a:off x="2686971" y="2453220"/>
            <a:ext cx="2878200" cy="574200"/>
          </a:xfrm>
          <a:prstGeom prst="rect">
            <a:avLst/>
          </a:prstGeom>
          <a:noFill/>
          <a:ln>
            <a:noFill/>
          </a:ln>
        </p:spPr>
        <p:txBody>
          <a:bodyPr spcFirstLastPara="1" wrap="square" lIns="0" tIns="45700" rIns="91425" bIns="45700" anchor="t" anchorCtr="0">
            <a:noAutofit/>
          </a:bodyPr>
          <a:lstStyle/>
          <a:p>
            <a:pPr>
              <a:lnSpc>
                <a:spcPct val="90000"/>
              </a:lnSpc>
              <a:buClr>
                <a:srgbClr val="0B4476"/>
              </a:buClr>
              <a:buSzPts val="2200"/>
              <a:buFont typeface="Calibri"/>
              <a:buNone/>
            </a:pPr>
            <a:r>
              <a:rPr lang="uk-UA" sz="2200" b="1" kern="1200">
                <a:solidFill>
                  <a:srgbClr val="0B4476"/>
                </a:solidFill>
                <a:latin typeface="Calibri"/>
                <a:ea typeface="Calibri"/>
                <a:cs typeface="Calibri"/>
                <a:sym typeface="Calibri"/>
              </a:rPr>
              <a:t>  </a:t>
            </a:r>
            <a:r>
              <a:rPr lang="uk-UA" sz="1800" b="1" kern="1200">
                <a:solidFill>
                  <a:srgbClr val="0B4476"/>
                </a:solidFill>
                <a:latin typeface="Calibri"/>
                <a:ea typeface="Calibri"/>
                <a:cs typeface="Calibri"/>
                <a:sym typeface="Calibri"/>
              </a:rPr>
              <a:t>ВІДПРАВКА ВІЙСЬКОВИМ</a:t>
            </a:r>
            <a:endParaRPr sz="1800" b="1" kern="1200">
              <a:solidFill>
                <a:srgbClr val="0B4476"/>
              </a:solidFill>
              <a:latin typeface="Calibri"/>
              <a:ea typeface="Calibri"/>
              <a:cs typeface="Calibri"/>
              <a:sym typeface="Calibri"/>
            </a:endParaRPr>
          </a:p>
        </p:txBody>
      </p:sp>
      <p:pic>
        <p:nvPicPr>
          <p:cNvPr id="8" name="Google Shape;520;g1fc63e0779b_1_307">
            <a:extLst>
              <a:ext uri="{FF2B5EF4-FFF2-40B4-BE49-F238E27FC236}">
                <a16:creationId xmlns:a16="http://schemas.microsoft.com/office/drawing/2014/main" id="{EAF78D09-B77D-8DB3-2BA4-9C160BC84A26}"/>
              </a:ext>
            </a:extLst>
          </p:cNvPr>
          <p:cNvPicPr preferRelativeResize="0"/>
          <p:nvPr/>
        </p:nvPicPr>
        <p:blipFill>
          <a:blip r:embed="rId9">
            <a:alphaModFix/>
          </a:blip>
          <a:stretch>
            <a:fillRect/>
          </a:stretch>
        </p:blipFill>
        <p:spPr>
          <a:xfrm>
            <a:off x="2533296" y="839952"/>
            <a:ext cx="953025" cy="1234868"/>
          </a:xfrm>
          <a:prstGeom prst="rect">
            <a:avLst/>
          </a:prstGeom>
          <a:noFill/>
          <a:ln>
            <a:noFill/>
          </a:ln>
        </p:spPr>
      </p:pic>
      <p:pic>
        <p:nvPicPr>
          <p:cNvPr id="9" name="Google Shape;521;g1fc63e0779b_1_307">
            <a:extLst>
              <a:ext uri="{FF2B5EF4-FFF2-40B4-BE49-F238E27FC236}">
                <a16:creationId xmlns:a16="http://schemas.microsoft.com/office/drawing/2014/main" id="{3C9EF6A8-B627-42A3-74C9-93347B64654B}"/>
              </a:ext>
            </a:extLst>
          </p:cNvPr>
          <p:cNvPicPr preferRelativeResize="0"/>
          <p:nvPr/>
        </p:nvPicPr>
        <p:blipFill>
          <a:blip r:embed="rId10">
            <a:alphaModFix/>
          </a:blip>
          <a:stretch>
            <a:fillRect/>
          </a:stretch>
        </p:blipFill>
        <p:spPr>
          <a:xfrm>
            <a:off x="8926869" y="983456"/>
            <a:ext cx="3144256" cy="5660236"/>
          </a:xfrm>
          <a:prstGeom prst="rect">
            <a:avLst/>
          </a:prstGeom>
          <a:noFill/>
          <a:ln>
            <a:noFill/>
          </a:ln>
        </p:spPr>
      </p:pic>
      <p:pic>
        <p:nvPicPr>
          <p:cNvPr id="10" name="Google Shape;522;g1fc63e0779b_1_307">
            <a:extLst>
              <a:ext uri="{FF2B5EF4-FFF2-40B4-BE49-F238E27FC236}">
                <a16:creationId xmlns:a16="http://schemas.microsoft.com/office/drawing/2014/main" id="{2C0BBFBE-AB30-FFBA-0AD3-6395CD3DB3E2}"/>
              </a:ext>
            </a:extLst>
          </p:cNvPr>
          <p:cNvPicPr preferRelativeResize="0"/>
          <p:nvPr/>
        </p:nvPicPr>
        <p:blipFill>
          <a:blip r:embed="rId11">
            <a:alphaModFix/>
          </a:blip>
          <a:stretch>
            <a:fillRect/>
          </a:stretch>
        </p:blipFill>
        <p:spPr>
          <a:xfrm>
            <a:off x="1541708" y="3288681"/>
            <a:ext cx="7160975" cy="3200087"/>
          </a:xfrm>
          <a:prstGeom prst="rect">
            <a:avLst/>
          </a:prstGeom>
          <a:noFill/>
          <a:ln>
            <a:noFill/>
          </a:ln>
        </p:spPr>
      </p:pic>
    </p:spTree>
    <p:extLst>
      <p:ext uri="{BB962C8B-B14F-4D97-AF65-F5344CB8AC3E}">
        <p14:creationId xmlns:p14="http://schemas.microsoft.com/office/powerpoint/2010/main" val="4924716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03BEB7E7-D20C-2A93-86D3-8D4E97C4870D}"/>
              </a:ext>
            </a:extLst>
          </p:cNvPr>
          <p:cNvSpPr txBox="1">
            <a:spLocks noChangeArrowheads="1"/>
          </p:cNvSpPr>
          <p:nvPr/>
        </p:nvSpPr>
        <p:spPr>
          <a:xfrm>
            <a:off x="1676400" y="2042160"/>
            <a:ext cx="10079639" cy="2346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Д</a:t>
            </a:r>
            <a:r>
              <a:rPr kumimoji="0" lang="uk-UA"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ІЯЛЬНІСТЬ</a:t>
            </a:r>
            <a:endParaRPr lang="uk-UA" b="1" dirty="0">
              <a:solidFill>
                <a:schemeClr val="accent6">
                  <a:lumMod val="50000"/>
                </a:schemeClr>
              </a:solidFill>
              <a:latin typeface="Calibri Light" panose="020F0302020204030204"/>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b="1" i="0" u="none" strike="noStrike" kern="1200" cap="none" spc="0" normalizeH="0" noProof="0" dirty="0" smtClean="0">
                <a:ln>
                  <a:noFill/>
                </a:ln>
                <a:solidFill>
                  <a:schemeClr val="accent6">
                    <a:lumMod val="50000"/>
                  </a:schemeClr>
                </a:solidFill>
                <a:effectLst/>
                <a:uLnTx/>
                <a:uFillTx/>
                <a:latin typeface="Calibri Light" panose="020F0302020204030204"/>
                <a:ea typeface="+mj-ea"/>
                <a:cs typeface="+mj-cs"/>
              </a:rPr>
              <a:t>СІЛЬСЬКОГОСПОДАРСЬКОГО КООПЕРАТИВУ</a:t>
            </a:r>
            <a:endParaRPr kumimoji="0" lang="fr-CH"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892304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03BEB7E7-D20C-2A93-86D3-8D4E97C4870D}"/>
              </a:ext>
            </a:extLst>
          </p:cNvPr>
          <p:cNvSpPr txBox="1">
            <a:spLocks noChangeArrowheads="1"/>
          </p:cNvSpPr>
          <p:nvPr/>
        </p:nvSpPr>
        <p:spPr>
          <a:xfrm>
            <a:off x="1885761" y="1184532"/>
            <a:ext cx="891540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5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СТРАТЕГІЯ</a:t>
            </a:r>
            <a:endParaRPr kumimoji="0" lang="fr-CH" sz="5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51B5DCC5-53B5-9360-0BD5-D40E41F0AA2C}"/>
              </a:ext>
            </a:extLst>
          </p:cNvPr>
          <p:cNvSpPr txBox="1">
            <a:spLocks noChangeArrowheads="1"/>
          </p:cNvSpPr>
          <p:nvPr/>
        </p:nvSpPr>
        <p:spPr>
          <a:xfrm>
            <a:off x="1476185" y="2630744"/>
            <a:ext cx="10279855" cy="35144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80000"/>
              </a:lnSpc>
              <a:spcBef>
                <a:spcPts val="1000"/>
              </a:spcBef>
              <a:spcAft>
                <a:spcPts val="0"/>
              </a:spcAft>
              <a:buClrTx/>
              <a:buSzTx/>
              <a:buFont typeface="Monotype Sorts" pitchFamily="2" charset="2"/>
              <a:buChar char=" "/>
              <a:tabLst/>
              <a:defRPr/>
            </a:pPr>
            <a:r>
              <a:rPr kumimoji="0" lang="fr-CH" altLang="uk-UA" sz="36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uk-UA" altLang="uk-UA" sz="36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Одне з головних завдань, покладених на керівника, полягає у визначенні стратегії його підприємства – або, щонайменше, у контролюванні процесів, за допомогою яких здійсню</a:t>
            </a:r>
            <a:r>
              <a:rPr kumimoji="0" lang="uk-UA" altLang="uk-UA" sz="36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є</a:t>
            </a:r>
            <a:r>
              <a:rPr kumimoji="0" lang="uk-UA" altLang="uk-UA" sz="36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ться іншими особами, або ним самим розробка такої стратегії</a:t>
            </a:r>
            <a:r>
              <a:rPr kumimoji="0" lang="fr-CH" altLang="uk-UA" sz="36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fr-CH" alt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fr-CH"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marL="685800" marR="0" lvl="1" indent="-228600" algn="l" defTabSz="914400" rtl="0" eaLnBrk="1" fontAlgn="auto" latinLnBrk="0" hangingPunct="1">
              <a:lnSpc>
                <a:spcPct val="80000"/>
              </a:lnSpc>
              <a:spcBef>
                <a:spcPts val="500"/>
              </a:spcBef>
              <a:spcAft>
                <a:spcPts val="0"/>
              </a:spcAft>
              <a:buClrTx/>
              <a:buSzTx/>
              <a:buFontTx/>
              <a:buChar char=" "/>
              <a:tabLst/>
              <a:defRPr/>
            </a:pPr>
            <a:r>
              <a:rPr kumimoji="0" lang="fr-CH"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marL="685800" marR="0" lvl="1" indent="-228600" algn="l" defTabSz="914400" rtl="0" eaLnBrk="1" fontAlgn="auto" latinLnBrk="0" hangingPunct="1">
              <a:lnSpc>
                <a:spcPct val="80000"/>
              </a:lnSpc>
              <a:spcBef>
                <a:spcPts val="500"/>
              </a:spcBef>
              <a:spcAft>
                <a:spcPts val="0"/>
              </a:spcAft>
              <a:buClrTx/>
              <a:buSzTx/>
              <a:buFontTx/>
              <a:buNone/>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Генрі </a:t>
            </a:r>
            <a:r>
              <a:rPr kumimoji="0" lang="uk-UA" altLang="uk-UA" sz="20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Мінцберг</a:t>
            </a:r>
            <a:r>
              <a:rPr kumimoji="0" lang="fr-CH"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Менеджмент</a:t>
            </a:r>
            <a:r>
              <a:rPr kumimoji="0" lang="fr-CH" altLang="uk-UA" sz="20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0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подорож до центру організацій</a:t>
            </a:r>
            <a:r>
              <a:rPr kumimoji="0" lang="fr-CH" altLang="uk-UA" sz="20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fr-CH"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Видавництво організації</a:t>
            </a:r>
            <a:r>
              <a:rPr kumimoji="0" lang="fr-CH"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1999,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a:t>
            </a:r>
            <a:r>
              <a:rPr kumimoji="0" lang="fr-CH"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47</a:t>
            </a:r>
            <a:endParaRPr kumimoji="0" lang="fr-CH"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4327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F7B616CF-2CFF-C0F3-B513-D6549F63A6F5}"/>
              </a:ext>
            </a:extLst>
          </p:cNvPr>
          <p:cNvSpPr txBox="1">
            <a:spLocks noChangeArrowheads="1"/>
          </p:cNvSpPr>
          <p:nvPr/>
        </p:nvSpPr>
        <p:spPr>
          <a:xfrm>
            <a:off x="2031284" y="1306726"/>
            <a:ext cx="9144000"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ТРИ ЕТАПИ</a:t>
            </a:r>
            <a:r>
              <a:rPr kumimoji="0" lang="fr-C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 </a:t>
            </a:r>
            <a:r>
              <a:rPr kumimoji="0" lang="fr-CA" sz="4400" b="1" i="0" u="none" strike="noStrike" kern="1200" cap="none" spc="0" normalizeH="0" baseline="0" noProof="0" dirty="0">
                <a:ln>
                  <a:noFill/>
                </a:ln>
                <a:solidFill>
                  <a:srgbClr val="00B050"/>
                </a:solidFill>
                <a:effectLst/>
                <a:uLnTx/>
                <a:uFillTx/>
                <a:latin typeface="Calibri Light" panose="020F0302020204030204"/>
                <a:ea typeface="+mj-ea"/>
                <a:cs typeface="+mj-cs"/>
              </a:rPr>
              <a:t/>
            </a:r>
            <a:br>
              <a:rPr kumimoji="0" lang="fr-CA" sz="4400" b="1" i="0" u="none" strike="noStrike" kern="1200" cap="none" spc="0" normalizeH="0" baseline="0" noProof="0" dirty="0">
                <a:ln>
                  <a:noFill/>
                </a:ln>
                <a:solidFill>
                  <a:srgbClr val="00B050"/>
                </a:solidFill>
                <a:effectLst/>
                <a:uLnTx/>
                <a:uFillTx/>
                <a:latin typeface="Calibri Light" panose="020F0302020204030204"/>
                <a:ea typeface="+mj-ea"/>
                <a:cs typeface="+mj-cs"/>
              </a:rPr>
            </a:br>
            <a:endParaRPr kumimoji="0" lang="fr-CA" sz="2000" b="1" i="0" u="none" strike="noStrike" kern="1200" cap="none" spc="0" normalizeH="0" baseline="0" noProof="0" dirty="0">
              <a:ln>
                <a:noFill/>
              </a:ln>
              <a:solidFill>
                <a:srgbClr val="00B050"/>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FCEEE056-A026-60CD-CEC6-274E3FD4594A}"/>
              </a:ext>
            </a:extLst>
          </p:cNvPr>
          <p:cNvSpPr txBox="1">
            <a:spLocks noChangeArrowheads="1"/>
          </p:cNvSpPr>
          <p:nvPr/>
        </p:nvSpPr>
        <p:spPr>
          <a:xfrm>
            <a:off x="2459909" y="2772999"/>
            <a:ext cx="8286750" cy="2588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0" indent="-361950" algn="l" defTabSz="914400" rtl="0" eaLnBrk="1" fontAlgn="auto" latinLnBrk="0" hangingPunct="1">
              <a:lnSpc>
                <a:spcPct val="90000"/>
              </a:lnSpc>
              <a:spcBef>
                <a:spcPts val="1000"/>
              </a:spcBef>
              <a:spcAft>
                <a:spcPts val="0"/>
              </a:spcAft>
              <a:buClrTx/>
              <a:buSzTx/>
              <a:buFontTx/>
              <a:buAutoNum type="arabicPeriod"/>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Визначити розумний, реалістичний і досить швидкий спосіб здобути стратегічну перевагу</a:t>
            </a:r>
            <a:r>
              <a:rPr kumimoji="0" lang="fr-C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p>
          <a:p>
            <a:pPr marL="361950" marR="0" lvl="0" indent="-361950" algn="l" defTabSz="914400" rtl="0" eaLnBrk="1" fontAlgn="auto" latinLnBrk="0" hangingPunct="1">
              <a:lnSpc>
                <a:spcPct val="90000"/>
              </a:lnSpc>
              <a:spcBef>
                <a:spcPts val="1000"/>
              </a:spcBef>
              <a:spcAft>
                <a:spcPts val="0"/>
              </a:spcAft>
              <a:buClrTx/>
              <a:buSzTx/>
              <a:buFontTx/>
              <a:buAutoNum type="arabicPeriod"/>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Призначити відповідних осіб на відповідні посади для розвитку цієї переваги</a:t>
            </a:r>
            <a:r>
              <a:rPr kumimoji="0" lang="fr-C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361950" marR="0" lvl="0" indent="-361950" algn="l" defTabSz="914400" rtl="0" eaLnBrk="1" fontAlgn="auto" latinLnBrk="0" hangingPunct="1">
              <a:lnSpc>
                <a:spcPct val="90000"/>
              </a:lnSpc>
              <a:spcBef>
                <a:spcPts val="1000"/>
              </a:spcBef>
              <a:spcAft>
                <a:spcPts val="0"/>
              </a:spcAft>
              <a:buClrTx/>
              <a:buSzTx/>
              <a:buFontTx/>
              <a:buAutoNum type="arabicPeriod"/>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Шукати кращі способи для втілення в життя цієї переваги. Застосовувати і покращувати ці способи.</a:t>
            </a:r>
            <a:endPar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Прямокутник 4"/>
          <p:cNvSpPr/>
          <p:nvPr/>
        </p:nvSpPr>
        <p:spPr>
          <a:xfrm>
            <a:off x="1844970" y="6211669"/>
            <a:ext cx="6096000" cy="646331"/>
          </a:xfrm>
          <a:prstGeom prst="rect">
            <a:avLst/>
          </a:prstGeom>
        </p:spPr>
        <p:txBody>
          <a:bodyPr>
            <a:spAutoFit/>
          </a:bodyPr>
          <a:lstStyle/>
          <a:p>
            <a:pPr lvl="0">
              <a:lnSpc>
                <a:spcPct val="90000"/>
              </a:lnSpc>
              <a:spcBef>
                <a:spcPct val="0"/>
              </a:spcBef>
              <a:buClrTx/>
              <a:defRPr/>
            </a:pPr>
            <a:r>
              <a:rPr lang="fr-CA" sz="2000" b="1" kern="1200" dirty="0">
                <a:solidFill>
                  <a:schemeClr val="accent6">
                    <a:lumMod val="50000"/>
                  </a:schemeClr>
                </a:solidFill>
                <a:latin typeface="Calibri Light" panose="020F0302020204030204"/>
                <a:ea typeface="+mj-ea"/>
              </a:rPr>
              <a:t>(</a:t>
            </a:r>
            <a:r>
              <a:rPr lang="uk-UA" sz="2000" b="1" kern="1200" dirty="0">
                <a:solidFill>
                  <a:schemeClr val="accent6">
                    <a:lumMod val="50000"/>
                  </a:schemeClr>
                </a:solidFill>
                <a:latin typeface="Calibri Light" panose="020F0302020204030204"/>
                <a:ea typeface="+mj-ea"/>
              </a:rPr>
              <a:t>Джек </a:t>
            </a:r>
            <a:r>
              <a:rPr lang="uk-UA" sz="2000" b="1" kern="1200" dirty="0" err="1">
                <a:solidFill>
                  <a:schemeClr val="accent6">
                    <a:lumMod val="50000"/>
                  </a:schemeClr>
                </a:solidFill>
                <a:latin typeface="Calibri Light" panose="020F0302020204030204"/>
                <a:ea typeface="+mj-ea"/>
              </a:rPr>
              <a:t>Уелч</a:t>
            </a:r>
            <a:r>
              <a:rPr lang="fr-CA" sz="2000" b="1" kern="1200" dirty="0">
                <a:solidFill>
                  <a:schemeClr val="accent6">
                    <a:lumMod val="50000"/>
                  </a:schemeClr>
                </a:solidFill>
                <a:latin typeface="Calibri Light" panose="020F0302020204030204"/>
                <a:ea typeface="+mj-ea"/>
              </a:rPr>
              <a:t>, </a:t>
            </a:r>
            <a:r>
              <a:rPr lang="uk-UA" sz="2000" b="1" kern="1200" dirty="0" err="1">
                <a:solidFill>
                  <a:schemeClr val="accent6">
                    <a:lumMod val="50000"/>
                  </a:schemeClr>
                </a:solidFill>
                <a:latin typeface="Calibri Light" panose="020F0302020204030204"/>
                <a:ea typeface="+mj-ea"/>
              </a:rPr>
              <a:t>Уіннінг</a:t>
            </a:r>
            <a:r>
              <a:rPr lang="fr-CA" sz="2000" b="1" kern="1200" dirty="0">
                <a:solidFill>
                  <a:schemeClr val="accent6">
                    <a:lumMod val="50000"/>
                  </a:schemeClr>
                </a:solidFill>
                <a:latin typeface="Calibri Light" panose="020F0302020204030204"/>
                <a:ea typeface="+mj-ea"/>
              </a:rPr>
              <a:t>, </a:t>
            </a:r>
            <a:r>
              <a:rPr lang="uk-UA" sz="2000" b="1" kern="1200" dirty="0">
                <a:solidFill>
                  <a:schemeClr val="accent6">
                    <a:lumMod val="50000"/>
                  </a:schemeClr>
                </a:solidFill>
                <a:latin typeface="Calibri Light" panose="020F0302020204030204"/>
                <a:ea typeface="+mj-ea"/>
              </a:rPr>
              <a:t>Гарпер</a:t>
            </a:r>
            <a:r>
              <a:rPr lang="fr-CA" sz="2000" b="1" kern="1200" dirty="0">
                <a:solidFill>
                  <a:schemeClr val="accent6">
                    <a:lumMod val="50000"/>
                  </a:schemeClr>
                </a:solidFill>
                <a:latin typeface="Calibri Light" panose="020F0302020204030204"/>
                <a:ea typeface="+mj-ea"/>
              </a:rPr>
              <a:t> </a:t>
            </a:r>
            <a:r>
              <a:rPr lang="uk-UA" sz="2000" b="1" kern="1200" dirty="0" err="1">
                <a:solidFill>
                  <a:schemeClr val="accent6">
                    <a:lumMod val="50000"/>
                  </a:schemeClr>
                </a:solidFill>
                <a:latin typeface="Calibri Light" panose="020F0302020204030204"/>
                <a:ea typeface="+mj-ea"/>
              </a:rPr>
              <a:t>Коллінз</a:t>
            </a:r>
            <a:r>
              <a:rPr lang="uk-UA" sz="2000" b="1" kern="1200" dirty="0">
                <a:solidFill>
                  <a:schemeClr val="accent6">
                    <a:lumMod val="50000"/>
                  </a:schemeClr>
                </a:solidFill>
                <a:latin typeface="Calibri Light" panose="020F0302020204030204"/>
                <a:ea typeface="+mj-ea"/>
              </a:rPr>
              <a:t> </a:t>
            </a:r>
            <a:r>
              <a:rPr lang="uk-UA" sz="2000" b="1" kern="1200" dirty="0" err="1">
                <a:solidFill>
                  <a:schemeClr val="accent6">
                    <a:lumMod val="50000"/>
                  </a:schemeClr>
                </a:solidFill>
                <a:latin typeface="Calibri Light" panose="020F0302020204030204"/>
                <a:ea typeface="+mj-ea"/>
              </a:rPr>
              <a:t>Паблішерс</a:t>
            </a:r>
            <a:r>
              <a:rPr lang="fr-CA" sz="2000" b="1" kern="1200" dirty="0">
                <a:solidFill>
                  <a:schemeClr val="accent6">
                    <a:lumMod val="50000"/>
                  </a:schemeClr>
                </a:solidFill>
                <a:latin typeface="Calibri Light" panose="020F0302020204030204"/>
                <a:ea typeface="+mj-ea"/>
              </a:rPr>
              <a:t>, 2005)</a:t>
            </a:r>
            <a:br>
              <a:rPr lang="fr-CA" sz="2000" b="1" kern="1200" dirty="0">
                <a:solidFill>
                  <a:schemeClr val="accent6">
                    <a:lumMod val="50000"/>
                  </a:schemeClr>
                </a:solidFill>
                <a:latin typeface="Calibri Light" panose="020F0302020204030204"/>
                <a:ea typeface="+mj-ea"/>
              </a:rPr>
            </a:br>
            <a:endParaRPr lang="fr-CA" sz="2000" b="1" kern="1200" dirty="0">
              <a:solidFill>
                <a:schemeClr val="accent6">
                  <a:lumMod val="50000"/>
                </a:schemeClr>
              </a:solidFill>
              <a:latin typeface="Calibri Light" panose="020F0302020204030204"/>
              <a:ea typeface="+mj-ea"/>
            </a:endParaRPr>
          </a:p>
        </p:txBody>
      </p:sp>
    </p:spTree>
    <p:extLst>
      <p:ext uri="{BB962C8B-B14F-4D97-AF65-F5344CB8AC3E}">
        <p14:creationId xmlns:p14="http://schemas.microsoft.com/office/powerpoint/2010/main" val="29492393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1B6EBAF7-FAF3-BFC7-5BD0-5F944809D5BA}"/>
              </a:ext>
            </a:extLst>
          </p:cNvPr>
          <p:cNvSpPr txBox="1">
            <a:spLocks noChangeArrowheads="1"/>
          </p:cNvSpPr>
          <p:nvPr/>
        </p:nvSpPr>
        <p:spPr>
          <a:xfrm>
            <a:off x="1831873" y="1332425"/>
            <a:ext cx="9924167" cy="10668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36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РОЗРОБКА ВИГРАШНОЇ СТРАТЕГІЇ ВИМАГАЄ ДВОХ УМІНЬ</a:t>
            </a:r>
            <a:r>
              <a:rPr kumimoji="0" lang="fr-CA" sz="36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 </a:t>
            </a:r>
            <a:r>
              <a:rPr kumimoji="0" lang="fr-CA" sz="3600" b="1" i="0" u="none" strike="noStrike" kern="1200" cap="none" spc="0" normalizeH="0" baseline="0" noProof="0" dirty="0">
                <a:ln>
                  <a:noFill/>
                </a:ln>
                <a:solidFill>
                  <a:srgbClr val="00B050"/>
                </a:solidFill>
                <a:effectLst/>
                <a:uLnTx/>
                <a:uFillTx/>
                <a:latin typeface="Calibri Light" panose="020F0302020204030204"/>
                <a:ea typeface="+mj-ea"/>
                <a:cs typeface="+mj-cs"/>
              </a:rPr>
              <a:t/>
            </a:r>
            <a:br>
              <a:rPr kumimoji="0" lang="fr-CA" sz="3600" b="1" i="0" u="none" strike="noStrike" kern="1200" cap="none" spc="0" normalizeH="0" baseline="0" noProof="0" dirty="0">
                <a:ln>
                  <a:noFill/>
                </a:ln>
                <a:solidFill>
                  <a:srgbClr val="00B050"/>
                </a:solidFill>
                <a:effectLst/>
                <a:uLnTx/>
                <a:uFillTx/>
                <a:latin typeface="Calibri Light" panose="020F0302020204030204"/>
                <a:ea typeface="+mj-ea"/>
                <a:cs typeface="+mj-cs"/>
              </a:rPr>
            </a:br>
            <a:r>
              <a:rPr kumimoji="0" lang="fr-CA" sz="2000" b="0" i="0" u="none" strike="noStrike" kern="1200" cap="none" spc="0" normalizeH="0" baseline="0" noProof="0" dirty="0">
                <a:ln>
                  <a:noFill/>
                </a:ln>
                <a:solidFill>
                  <a:srgbClr val="00B050"/>
                </a:solidFill>
                <a:effectLst/>
                <a:uLnTx/>
                <a:uFillTx/>
                <a:latin typeface="Calibri Light" panose="020F0302020204030204"/>
                <a:ea typeface="+mj-ea"/>
                <a:cs typeface="+mj-cs"/>
              </a:rPr>
              <a:t/>
            </a:r>
            <a:br>
              <a:rPr kumimoji="0" lang="fr-CA" sz="2000" b="0" i="0" u="none" strike="noStrike" kern="1200" cap="none" spc="0" normalizeH="0" baseline="0" noProof="0" dirty="0">
                <a:ln>
                  <a:noFill/>
                </a:ln>
                <a:solidFill>
                  <a:srgbClr val="00B050"/>
                </a:solidFill>
                <a:effectLst/>
                <a:uLnTx/>
                <a:uFillTx/>
                <a:latin typeface="Calibri Light" panose="020F0302020204030204"/>
                <a:ea typeface="+mj-ea"/>
                <a:cs typeface="+mj-cs"/>
              </a:rPr>
            </a:br>
            <a:endParaRPr kumimoji="0" lang="fr-CA" sz="2000" b="1" i="0" u="none" strike="noStrike" kern="1200" cap="none" spc="0" normalizeH="0" baseline="0" noProof="0" dirty="0">
              <a:ln>
                <a:noFill/>
              </a:ln>
              <a:solidFill>
                <a:srgbClr val="00B050"/>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A4DA8A36-D254-2DD7-4F87-6C2CBFC7E368}"/>
              </a:ext>
            </a:extLst>
          </p:cNvPr>
          <p:cNvSpPr txBox="1">
            <a:spLocks noChangeArrowheads="1"/>
          </p:cNvSpPr>
          <p:nvPr/>
        </p:nvSpPr>
        <p:spPr>
          <a:xfrm>
            <a:off x="1831873" y="2584962"/>
            <a:ext cx="10153650" cy="31575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0" indent="-361950" algn="l" defTabSz="914400" rtl="0" eaLnBrk="1" fontAlgn="auto" latinLnBrk="0" hangingPunct="1">
              <a:lnSpc>
                <a:spcPct val="80000"/>
              </a:lnSpc>
              <a:spcBef>
                <a:spcPts val="1000"/>
              </a:spcBef>
              <a:spcAft>
                <a:spcPts val="0"/>
              </a:spcAft>
              <a:buClr>
                <a:srgbClr val="A5A5A5"/>
              </a:buClr>
              <a:buSzTx/>
              <a:buFont typeface="Wingdings" pitchFamily="2" charset="2"/>
              <a:buAutoNum type="arabicPeriod"/>
              <a:tabLst>
                <a:tab pos="361950" algn="l"/>
              </a:tabLst>
              <a:defRPr/>
            </a:pPr>
            <a:r>
              <a:rPr kumimoji="0" 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Вміти передбачити тенденції і їх відображення в суспільстві і на підприємстві </a:t>
            </a:r>
            <a:r>
              <a:rPr kumimoji="0" lang="fr-C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Що</a:t>
            </a:r>
            <a:r>
              <a:rPr kumimoji="0" lang="fr-C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361950" marR="0" lvl="0" indent="-361950" algn="l" defTabSz="914400" rtl="0" eaLnBrk="1" fontAlgn="auto" latinLnBrk="0" hangingPunct="1">
              <a:lnSpc>
                <a:spcPct val="80000"/>
              </a:lnSpc>
              <a:spcBef>
                <a:spcPts val="1000"/>
              </a:spcBef>
              <a:spcAft>
                <a:spcPts val="0"/>
              </a:spcAft>
              <a:buClr>
                <a:srgbClr val="A5A5A5"/>
              </a:buClr>
              <a:buSzTx/>
              <a:buFont typeface="Wingdings" pitchFamily="2" charset="2"/>
              <a:buAutoNum type="arabicPeriod"/>
              <a:tabLst>
                <a:tab pos="361950" algn="l"/>
              </a:tabLst>
              <a:defRPr/>
            </a:pPr>
            <a:endParaRPr kumimoji="0" lang="fr-C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361950" marR="0" lvl="0" indent="-361950" algn="l" defTabSz="914400" rtl="0" eaLnBrk="1" fontAlgn="auto" latinLnBrk="0" hangingPunct="1">
              <a:lnSpc>
                <a:spcPct val="80000"/>
              </a:lnSpc>
              <a:spcBef>
                <a:spcPts val="1000"/>
              </a:spcBef>
              <a:spcAft>
                <a:spcPts val="0"/>
              </a:spcAft>
              <a:buClr>
                <a:srgbClr val="A5A5A5"/>
              </a:buClr>
              <a:buSzTx/>
              <a:buFont typeface="Wingdings" pitchFamily="2" charset="2"/>
              <a:buAutoNum type="arabicPeriod"/>
              <a:tabLst>
                <a:tab pos="361950" algn="l"/>
              </a:tabLst>
              <a:defRPr/>
            </a:pPr>
            <a:r>
              <a:rPr kumimoji="0" 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Вміти розуміти стратегічну кваліфікацію підприємства, яка може слугувати підґрунтям для визначення тенденцій майбутнього розвитку підприємства </a:t>
            </a:r>
            <a:r>
              <a:rPr kumimoji="0" lang="fr-C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Як</a:t>
            </a:r>
            <a:r>
              <a:rPr kumimoji="0" lang="fr-C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361950" marR="0" lvl="0" indent="-361950" algn="l" defTabSz="914400" rtl="0" eaLnBrk="1" fontAlgn="auto" latinLnBrk="0" hangingPunct="1">
              <a:lnSpc>
                <a:spcPct val="80000"/>
              </a:lnSpc>
              <a:spcBef>
                <a:spcPts val="1000"/>
              </a:spcBef>
              <a:spcAft>
                <a:spcPts val="0"/>
              </a:spcAft>
              <a:buClr>
                <a:srgbClr val="A5A5A5"/>
              </a:buClr>
              <a:buSzTx/>
              <a:buFont typeface="Wingdings" pitchFamily="2" charset="2"/>
              <a:buAutoNum type="arabicPeriod"/>
              <a:tabLst>
                <a:tab pos="361950" algn="l"/>
              </a:tabLst>
              <a:defRPr/>
            </a:pPr>
            <a:endParaRPr kumimoji="0" lang="fr-C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Прямокутник 4"/>
          <p:cNvSpPr/>
          <p:nvPr/>
        </p:nvSpPr>
        <p:spPr>
          <a:xfrm>
            <a:off x="4095750" y="5928237"/>
            <a:ext cx="7889773" cy="400110"/>
          </a:xfrm>
          <a:prstGeom prst="rect">
            <a:avLst/>
          </a:prstGeom>
        </p:spPr>
        <p:txBody>
          <a:bodyPr wrap="square">
            <a:spAutoFit/>
          </a:bodyPr>
          <a:lstStyle/>
          <a:p>
            <a:r>
              <a:rPr lang="uk-UA" sz="2000" kern="1200" dirty="0" smtClean="0">
                <a:solidFill>
                  <a:schemeClr val="accent6">
                    <a:lumMod val="50000"/>
                  </a:schemeClr>
                </a:solidFill>
                <a:latin typeface="Calibri Light" panose="020F0302020204030204"/>
                <a:ea typeface="+mj-ea"/>
              </a:rPr>
              <a:t>Мішель </a:t>
            </a:r>
            <a:r>
              <a:rPr lang="uk-UA" sz="2000" kern="1200" dirty="0">
                <a:solidFill>
                  <a:schemeClr val="accent6">
                    <a:lumMod val="50000"/>
                  </a:schemeClr>
                </a:solidFill>
                <a:latin typeface="Calibri Light" panose="020F0302020204030204"/>
                <a:ea typeface="+mj-ea"/>
              </a:rPr>
              <a:t>Робер</a:t>
            </a:r>
            <a:r>
              <a:rPr lang="fr-CA" sz="2000" kern="1200" dirty="0">
                <a:solidFill>
                  <a:schemeClr val="accent6">
                    <a:lumMod val="50000"/>
                  </a:schemeClr>
                </a:solidFill>
                <a:latin typeface="Calibri Light" panose="020F0302020204030204"/>
                <a:ea typeface="+mj-ea"/>
              </a:rPr>
              <a:t>, </a:t>
            </a:r>
            <a:r>
              <a:rPr lang="uk-UA" sz="2000" kern="1200" dirty="0">
                <a:solidFill>
                  <a:schemeClr val="accent6">
                    <a:lumMod val="50000"/>
                  </a:schemeClr>
                </a:solidFill>
                <a:latin typeface="Calibri Light" panose="020F0302020204030204"/>
                <a:ea typeface="+mj-ea"/>
              </a:rPr>
              <a:t>Стратегія чиста і проста ІІІ,</a:t>
            </a:r>
            <a:r>
              <a:rPr lang="fr-CA" sz="2000" kern="1200" dirty="0">
                <a:solidFill>
                  <a:schemeClr val="accent6">
                    <a:lumMod val="50000"/>
                  </a:schemeClr>
                </a:solidFill>
                <a:latin typeface="Calibri Light" panose="020F0302020204030204"/>
                <a:ea typeface="+mj-ea"/>
              </a:rPr>
              <a:t> </a:t>
            </a:r>
            <a:r>
              <a:rPr lang="uk-UA" sz="2000" kern="1200" dirty="0" err="1">
                <a:solidFill>
                  <a:schemeClr val="accent6">
                    <a:lumMod val="50000"/>
                  </a:schemeClr>
                </a:solidFill>
                <a:latin typeface="Calibri Light" panose="020F0302020204030204"/>
                <a:ea typeface="+mj-ea"/>
              </a:rPr>
              <a:t>Трансконтіненталь</a:t>
            </a:r>
            <a:r>
              <a:rPr lang="fr-CA" sz="2000" kern="1200" dirty="0">
                <a:solidFill>
                  <a:schemeClr val="accent6">
                    <a:lumMod val="50000"/>
                  </a:schemeClr>
                </a:solidFill>
                <a:latin typeface="Calibri Light" panose="020F0302020204030204"/>
                <a:ea typeface="+mj-ea"/>
              </a:rPr>
              <a:t>, 2003</a:t>
            </a:r>
            <a:endParaRPr lang="uk-UA" dirty="0">
              <a:solidFill>
                <a:schemeClr val="accent6">
                  <a:lumMod val="50000"/>
                </a:schemeClr>
              </a:solidFill>
            </a:endParaRPr>
          </a:p>
        </p:txBody>
      </p:sp>
    </p:spTree>
    <p:extLst>
      <p:ext uri="{BB962C8B-B14F-4D97-AF65-F5344CB8AC3E}">
        <p14:creationId xmlns:p14="http://schemas.microsoft.com/office/powerpoint/2010/main" val="14427829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B131F448-5B35-19BA-2508-B47C36A90CDE}"/>
              </a:ext>
            </a:extLst>
          </p:cNvPr>
          <p:cNvSpPr txBox="1">
            <a:spLocks noChangeArrowheads="1"/>
          </p:cNvSpPr>
          <p:nvPr/>
        </p:nvSpPr>
        <p:spPr>
          <a:xfrm>
            <a:off x="1771650" y="834220"/>
            <a:ext cx="9431641" cy="762000"/>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БАЗОВИЙ ЕЛЕМЕНТ СТРАТЕГІЧНИХ ПРОЦЕСІВ</a:t>
            </a:r>
            <a:endParaRPr kumimoji="0" lang="fr-CH"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4" name="Text Box 3">
            <a:extLst>
              <a:ext uri="{FF2B5EF4-FFF2-40B4-BE49-F238E27FC236}">
                <a16:creationId xmlns:a16="http://schemas.microsoft.com/office/drawing/2014/main" id="{42AD8AF3-5D7A-D563-1AD1-1C9543689CC0}"/>
              </a:ext>
            </a:extLst>
          </p:cNvPr>
          <p:cNvSpPr txBox="1">
            <a:spLocks noChangeArrowheads="1"/>
          </p:cNvSpPr>
          <p:nvPr/>
        </p:nvSpPr>
        <p:spPr bwMode="auto">
          <a:xfrm>
            <a:off x="5330029" y="1652046"/>
            <a:ext cx="2590800" cy="469900"/>
          </a:xfrm>
          <a:prstGeom prst="rect">
            <a:avLst/>
          </a:prstGeom>
          <a:noFill/>
          <a:ln w="12700">
            <a:solidFill>
              <a:sysClr val="windowText" lastClr="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uk-UA" altLang="fr-FR" sz="2400" b="1" i="0" u="none" strike="noStrike" kern="1200" cap="none" spc="0" normalizeH="0" baseline="0" noProof="0">
                <a:ln>
                  <a:noFill/>
                </a:ln>
                <a:solidFill>
                  <a:srgbClr val="00B050"/>
                </a:solidFill>
                <a:effectLst/>
                <a:uLnTx/>
                <a:uFillTx/>
                <a:latin typeface="Arial" panose="020B0604020202020204" pitchFamily="34" charset="0"/>
                <a:ea typeface="+mn-ea"/>
                <a:cs typeface="+mn-cs"/>
              </a:rPr>
              <a:t>Успіх</a:t>
            </a:r>
            <a:endParaRPr kumimoji="0" lang="fr-CH" altLang="fr-FR" sz="24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endParaRPr>
          </a:p>
        </p:txBody>
      </p:sp>
      <p:sp>
        <p:nvSpPr>
          <p:cNvPr id="5" name="Text Box 4">
            <a:extLst>
              <a:ext uri="{FF2B5EF4-FFF2-40B4-BE49-F238E27FC236}">
                <a16:creationId xmlns:a16="http://schemas.microsoft.com/office/drawing/2014/main" id="{C6AF94EB-C3B7-DEE5-85D3-017C6AD4BED3}"/>
              </a:ext>
            </a:extLst>
          </p:cNvPr>
          <p:cNvSpPr txBox="1">
            <a:spLocks noChangeArrowheads="1"/>
          </p:cNvSpPr>
          <p:nvPr/>
        </p:nvSpPr>
        <p:spPr bwMode="auto">
          <a:xfrm>
            <a:off x="2891629" y="3176047"/>
            <a:ext cx="2590800" cy="830263"/>
          </a:xfrm>
          <a:prstGeom prst="rect">
            <a:avLst/>
          </a:prstGeom>
          <a:noFill/>
          <a:ln w="12700">
            <a:solidFill>
              <a:sysClr val="windowText" lastClr="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uk-UA" altLang="fr-FR" sz="2400" b="1" i="0" u="none" strike="noStrike" kern="1200" cap="none" spc="0" normalizeH="0" baseline="0" noProof="0">
                <a:ln>
                  <a:noFill/>
                </a:ln>
                <a:solidFill>
                  <a:srgbClr val="00B050"/>
                </a:solidFill>
                <a:effectLst/>
                <a:uLnTx/>
                <a:uFillTx/>
                <a:latin typeface="Arial" panose="020B0604020202020204" pitchFamily="34" charset="0"/>
                <a:ea typeface="+mn-ea"/>
                <a:cs typeface="+mn-cs"/>
              </a:rPr>
              <a:t>Зовнішнє оточення</a:t>
            </a:r>
            <a:endParaRPr kumimoji="0" lang="fr-CH" altLang="fr-FR" sz="24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endParaRPr>
          </a:p>
        </p:txBody>
      </p:sp>
      <p:sp>
        <p:nvSpPr>
          <p:cNvPr id="6" name="Text Box 5">
            <a:extLst>
              <a:ext uri="{FF2B5EF4-FFF2-40B4-BE49-F238E27FC236}">
                <a16:creationId xmlns:a16="http://schemas.microsoft.com/office/drawing/2014/main" id="{9EE5C7FE-6EAD-5F05-5F96-80A19286586D}"/>
              </a:ext>
            </a:extLst>
          </p:cNvPr>
          <p:cNvSpPr txBox="1">
            <a:spLocks noChangeArrowheads="1"/>
          </p:cNvSpPr>
          <p:nvPr/>
        </p:nvSpPr>
        <p:spPr bwMode="auto">
          <a:xfrm>
            <a:off x="3501229" y="4547647"/>
            <a:ext cx="2590800" cy="461963"/>
          </a:xfrm>
          <a:prstGeom prst="rect">
            <a:avLst/>
          </a:prstGeom>
          <a:noFill/>
          <a:ln w="12700">
            <a:solidFill>
              <a:sysClr val="windowText" lastClr="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uk-UA" altLang="fr-FR" sz="2400" b="1" i="0" u="none" strike="noStrike" kern="1200" cap="none" spc="0" normalizeH="0" baseline="0" noProof="0">
                <a:ln>
                  <a:noFill/>
                </a:ln>
                <a:solidFill>
                  <a:srgbClr val="00B050"/>
                </a:solidFill>
                <a:effectLst/>
                <a:uLnTx/>
                <a:uFillTx/>
                <a:latin typeface="Arial" panose="020B0604020202020204" pitchFamily="34" charset="0"/>
                <a:ea typeface="+mn-ea"/>
                <a:cs typeface="+mn-cs"/>
              </a:rPr>
              <a:t>Аналітичний</a:t>
            </a:r>
            <a:endParaRPr kumimoji="0" lang="fr-CH" altLang="fr-FR" sz="24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endParaRPr>
          </a:p>
        </p:txBody>
      </p:sp>
      <p:sp>
        <p:nvSpPr>
          <p:cNvPr id="7" name="Text Box 6">
            <a:extLst>
              <a:ext uri="{FF2B5EF4-FFF2-40B4-BE49-F238E27FC236}">
                <a16:creationId xmlns:a16="http://schemas.microsoft.com/office/drawing/2014/main" id="{305E1FD0-CF56-0C84-4FA7-9DA1C15DD174}"/>
              </a:ext>
            </a:extLst>
          </p:cNvPr>
          <p:cNvSpPr txBox="1">
            <a:spLocks noChangeArrowheads="1"/>
          </p:cNvSpPr>
          <p:nvPr/>
        </p:nvSpPr>
        <p:spPr bwMode="auto">
          <a:xfrm>
            <a:off x="7768429" y="3099847"/>
            <a:ext cx="2590800" cy="830263"/>
          </a:xfrm>
          <a:prstGeom prst="rect">
            <a:avLst/>
          </a:prstGeom>
          <a:noFill/>
          <a:ln w="12700">
            <a:solidFill>
              <a:srgbClr val="00B05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buClrTx/>
              <a:buFontTx/>
              <a:buNone/>
            </a:pPr>
            <a:r>
              <a:rPr lang="uk-UA" altLang="fr-FR" sz="2400" b="1" kern="1200">
                <a:solidFill>
                  <a:srgbClr val="00B050"/>
                </a:solidFill>
                <a:latin typeface="Arial" panose="020B0604020202020204" pitchFamily="34" charset="0"/>
                <a:ea typeface="+mn-ea"/>
                <a:cs typeface="+mn-cs"/>
              </a:rPr>
              <a:t>Внутрішнє оточення</a:t>
            </a:r>
            <a:endParaRPr lang="fr-CH" altLang="fr-FR" sz="2400" kern="1200">
              <a:solidFill>
                <a:srgbClr val="00B050"/>
              </a:solidFill>
              <a:latin typeface="Times New Roman" panose="02020603050405020304" pitchFamily="18" charset="0"/>
              <a:ea typeface="+mn-ea"/>
              <a:cs typeface="+mn-cs"/>
            </a:endParaRPr>
          </a:p>
        </p:txBody>
      </p:sp>
      <p:sp>
        <p:nvSpPr>
          <p:cNvPr id="8" name="Text Box 7">
            <a:extLst>
              <a:ext uri="{FF2B5EF4-FFF2-40B4-BE49-F238E27FC236}">
                <a16:creationId xmlns:a16="http://schemas.microsoft.com/office/drawing/2014/main" id="{8AB7DFE6-AF4B-5471-2910-1C8D43624D7F}"/>
              </a:ext>
            </a:extLst>
          </p:cNvPr>
          <p:cNvSpPr txBox="1">
            <a:spLocks noChangeArrowheads="1"/>
          </p:cNvSpPr>
          <p:nvPr/>
        </p:nvSpPr>
        <p:spPr bwMode="auto">
          <a:xfrm>
            <a:off x="7006429" y="4547647"/>
            <a:ext cx="2590800" cy="461963"/>
          </a:xfrm>
          <a:prstGeom prst="rect">
            <a:avLst/>
          </a:prstGeom>
          <a:noFill/>
          <a:ln w="12700">
            <a:solidFill>
              <a:sysClr val="windowText" lastClr="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uk-UA" altLang="fr-FR" sz="2400" b="1" i="0" u="none" strike="noStrike" kern="1200" cap="none" spc="0" normalizeH="0" baseline="0" noProof="0">
                <a:ln>
                  <a:noFill/>
                </a:ln>
                <a:solidFill>
                  <a:srgbClr val="00B050"/>
                </a:solidFill>
                <a:effectLst/>
                <a:uLnTx/>
                <a:uFillTx/>
                <a:latin typeface="Arial" panose="020B0604020202020204" pitchFamily="34" charset="0"/>
                <a:ea typeface="+mn-ea"/>
                <a:cs typeface="+mn-cs"/>
              </a:rPr>
              <a:t>Інтуїтивний </a:t>
            </a:r>
            <a:endParaRPr kumimoji="0" lang="fr-CH" altLang="fr-FR" sz="24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endParaRPr>
          </a:p>
        </p:txBody>
      </p:sp>
      <p:sp>
        <p:nvSpPr>
          <p:cNvPr id="9" name="Freeform 8">
            <a:extLst>
              <a:ext uri="{FF2B5EF4-FFF2-40B4-BE49-F238E27FC236}">
                <a16:creationId xmlns:a16="http://schemas.microsoft.com/office/drawing/2014/main" id="{B5E62706-F7E8-D827-E7B8-20A28A2679FE}"/>
              </a:ext>
            </a:extLst>
          </p:cNvPr>
          <p:cNvSpPr>
            <a:spLocks/>
          </p:cNvSpPr>
          <p:nvPr/>
        </p:nvSpPr>
        <p:spPr bwMode="auto">
          <a:xfrm>
            <a:off x="5245893" y="2109246"/>
            <a:ext cx="541337" cy="4191000"/>
          </a:xfrm>
          <a:custGeom>
            <a:avLst/>
            <a:gdLst>
              <a:gd name="T0" fmla="*/ 2147483647 w 341"/>
              <a:gd name="T1" fmla="*/ 2147483647 h 1880"/>
              <a:gd name="T2" fmla="*/ 2147483647 w 341"/>
              <a:gd name="T3" fmla="*/ 2147483647 h 1880"/>
              <a:gd name="T4" fmla="*/ 2147483647 w 341"/>
              <a:gd name="T5" fmla="*/ 2147483647 h 1880"/>
              <a:gd name="T6" fmla="*/ 2147483647 w 341"/>
              <a:gd name="T7" fmla="*/ 2147483647 h 1880"/>
              <a:gd name="T8" fmla="*/ 2147483647 w 341"/>
              <a:gd name="T9" fmla="*/ 2147483647 h 1880"/>
              <a:gd name="T10" fmla="*/ 2147483647 w 341"/>
              <a:gd name="T11" fmla="*/ 2147483647 h 1880"/>
              <a:gd name="T12" fmla="*/ 2147483647 w 341"/>
              <a:gd name="T13" fmla="*/ 2147483647 h 1880"/>
              <a:gd name="T14" fmla="*/ 2147483647 w 341"/>
              <a:gd name="T15" fmla="*/ 2147483647 h 1880"/>
              <a:gd name="T16" fmla="*/ 2147483647 w 341"/>
              <a:gd name="T17" fmla="*/ 0 h 1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1"/>
              <a:gd name="T28" fmla="*/ 0 h 1880"/>
              <a:gd name="T29" fmla="*/ 341 w 341"/>
              <a:gd name="T30" fmla="*/ 1880 h 1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1" h="1880">
                <a:moveTo>
                  <a:pt x="333" y="1880"/>
                </a:moveTo>
                <a:cubicBezTo>
                  <a:pt x="306" y="1792"/>
                  <a:pt x="218" y="1473"/>
                  <a:pt x="173" y="1352"/>
                </a:cubicBezTo>
                <a:cubicBezTo>
                  <a:pt x="128" y="1231"/>
                  <a:pt x="89" y="1232"/>
                  <a:pt x="61" y="1152"/>
                </a:cubicBezTo>
                <a:cubicBezTo>
                  <a:pt x="33" y="1072"/>
                  <a:pt x="10" y="940"/>
                  <a:pt x="5" y="872"/>
                </a:cubicBezTo>
                <a:cubicBezTo>
                  <a:pt x="0" y="804"/>
                  <a:pt x="22" y="801"/>
                  <a:pt x="29" y="744"/>
                </a:cubicBezTo>
                <a:cubicBezTo>
                  <a:pt x="36" y="687"/>
                  <a:pt x="33" y="620"/>
                  <a:pt x="45" y="528"/>
                </a:cubicBezTo>
                <a:cubicBezTo>
                  <a:pt x="57" y="436"/>
                  <a:pt x="68" y="272"/>
                  <a:pt x="101" y="192"/>
                </a:cubicBezTo>
                <a:cubicBezTo>
                  <a:pt x="134" y="112"/>
                  <a:pt x="205" y="80"/>
                  <a:pt x="245" y="48"/>
                </a:cubicBezTo>
                <a:cubicBezTo>
                  <a:pt x="285" y="16"/>
                  <a:pt x="313" y="8"/>
                  <a:pt x="341" y="0"/>
                </a:cubicBezTo>
              </a:path>
            </a:pathLst>
          </a:custGeom>
          <a:noFill/>
          <a:ln w="25400">
            <a:solidFill>
              <a:srgbClr val="00B050"/>
            </a:solidFill>
            <a:round/>
            <a:headEnd type="none" w="sm" len="sm"/>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a:buClrTx/>
              <a:buFontTx/>
              <a:buNone/>
            </a:pPr>
            <a:endParaRPr lang="uk-UA" sz="1800" kern="1200">
              <a:solidFill>
                <a:prstClr val="black"/>
              </a:solidFill>
              <a:latin typeface="Calibri" panose="020F0502020204030204"/>
              <a:ea typeface="+mn-ea"/>
              <a:cs typeface="+mn-cs"/>
            </a:endParaRPr>
          </a:p>
        </p:txBody>
      </p:sp>
      <p:sp>
        <p:nvSpPr>
          <p:cNvPr id="10" name="Freeform 9">
            <a:extLst>
              <a:ext uri="{FF2B5EF4-FFF2-40B4-BE49-F238E27FC236}">
                <a16:creationId xmlns:a16="http://schemas.microsoft.com/office/drawing/2014/main" id="{564FC14A-7B1A-BBEE-E181-2F8E2F0B90AA}"/>
              </a:ext>
            </a:extLst>
          </p:cNvPr>
          <p:cNvSpPr>
            <a:spLocks/>
          </p:cNvSpPr>
          <p:nvPr/>
        </p:nvSpPr>
        <p:spPr bwMode="auto">
          <a:xfrm>
            <a:off x="5787230" y="2109246"/>
            <a:ext cx="2163763" cy="4191000"/>
          </a:xfrm>
          <a:custGeom>
            <a:avLst/>
            <a:gdLst>
              <a:gd name="T0" fmla="*/ 2147483647 w 1387"/>
              <a:gd name="T1" fmla="*/ 2147483647 h 1856"/>
              <a:gd name="T2" fmla="*/ 2147483647 w 1387"/>
              <a:gd name="T3" fmla="*/ 2147483647 h 1856"/>
              <a:gd name="T4" fmla="*/ 2147483647 w 1387"/>
              <a:gd name="T5" fmla="*/ 2147483647 h 1856"/>
              <a:gd name="T6" fmla="*/ 2147483647 w 1387"/>
              <a:gd name="T7" fmla="*/ 2147483647 h 1856"/>
              <a:gd name="T8" fmla="*/ 2147483647 w 1387"/>
              <a:gd name="T9" fmla="*/ 2147483647 h 1856"/>
              <a:gd name="T10" fmla="*/ 2147483647 w 1387"/>
              <a:gd name="T11" fmla="*/ 2147483647 h 1856"/>
              <a:gd name="T12" fmla="*/ 2147483647 w 1387"/>
              <a:gd name="T13" fmla="*/ 2147483647 h 1856"/>
              <a:gd name="T14" fmla="*/ 2147483647 w 1387"/>
              <a:gd name="T15" fmla="*/ 2147483647 h 1856"/>
              <a:gd name="T16" fmla="*/ 2147483647 w 1387"/>
              <a:gd name="T17" fmla="*/ 2147483647 h 1856"/>
              <a:gd name="T18" fmla="*/ 2147483647 w 1387"/>
              <a:gd name="T19" fmla="*/ 2147483647 h 1856"/>
              <a:gd name="T20" fmla="*/ 2147483647 w 1387"/>
              <a:gd name="T21" fmla="*/ 0 h 18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7"/>
              <a:gd name="T34" fmla="*/ 0 h 1856"/>
              <a:gd name="T35" fmla="*/ 1387 w 1387"/>
              <a:gd name="T36" fmla="*/ 1856 h 18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7" h="1856">
                <a:moveTo>
                  <a:pt x="152" y="1856"/>
                </a:moveTo>
                <a:cubicBezTo>
                  <a:pt x="129" y="1755"/>
                  <a:pt x="0" y="1381"/>
                  <a:pt x="16" y="1248"/>
                </a:cubicBezTo>
                <a:cubicBezTo>
                  <a:pt x="32" y="1115"/>
                  <a:pt x="133" y="1105"/>
                  <a:pt x="248" y="1056"/>
                </a:cubicBezTo>
                <a:cubicBezTo>
                  <a:pt x="363" y="1007"/>
                  <a:pt x="581" y="977"/>
                  <a:pt x="704" y="952"/>
                </a:cubicBezTo>
                <a:cubicBezTo>
                  <a:pt x="827" y="927"/>
                  <a:pt x="889" y="927"/>
                  <a:pt x="984" y="904"/>
                </a:cubicBezTo>
                <a:cubicBezTo>
                  <a:pt x="1079" y="881"/>
                  <a:pt x="1209" y="847"/>
                  <a:pt x="1272" y="816"/>
                </a:cubicBezTo>
                <a:cubicBezTo>
                  <a:pt x="1335" y="785"/>
                  <a:pt x="1343" y="761"/>
                  <a:pt x="1360" y="720"/>
                </a:cubicBezTo>
                <a:cubicBezTo>
                  <a:pt x="1377" y="679"/>
                  <a:pt x="1387" y="643"/>
                  <a:pt x="1376" y="568"/>
                </a:cubicBezTo>
                <a:cubicBezTo>
                  <a:pt x="1365" y="493"/>
                  <a:pt x="1313" y="342"/>
                  <a:pt x="1296" y="272"/>
                </a:cubicBezTo>
                <a:cubicBezTo>
                  <a:pt x="1279" y="202"/>
                  <a:pt x="1292" y="189"/>
                  <a:pt x="1272" y="144"/>
                </a:cubicBezTo>
                <a:cubicBezTo>
                  <a:pt x="1252" y="99"/>
                  <a:pt x="1208" y="52"/>
                  <a:pt x="1176" y="0"/>
                </a:cubicBezTo>
              </a:path>
            </a:pathLst>
          </a:custGeom>
          <a:noFill/>
          <a:ln w="25400">
            <a:solidFill>
              <a:srgbClr val="00B050"/>
            </a:solidFill>
            <a:round/>
            <a:headEnd type="none" w="sm" len="sm"/>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a:buClrTx/>
              <a:buFontTx/>
              <a:buNone/>
            </a:pPr>
            <a:endParaRPr lang="uk-UA" sz="1800" kern="1200">
              <a:solidFill>
                <a:prstClr val="black"/>
              </a:solidFill>
              <a:latin typeface="Calibri" panose="020F0502020204030204"/>
              <a:ea typeface="+mn-ea"/>
              <a:cs typeface="+mn-cs"/>
            </a:endParaRPr>
          </a:p>
        </p:txBody>
      </p:sp>
      <p:sp>
        <p:nvSpPr>
          <p:cNvPr id="11" name="Freeform 10">
            <a:extLst>
              <a:ext uri="{FF2B5EF4-FFF2-40B4-BE49-F238E27FC236}">
                <a16:creationId xmlns:a16="http://schemas.microsoft.com/office/drawing/2014/main" id="{A8D8F107-A51A-D598-D5DA-EA8C309AC9C2}"/>
              </a:ext>
            </a:extLst>
          </p:cNvPr>
          <p:cNvSpPr>
            <a:spLocks/>
          </p:cNvSpPr>
          <p:nvPr/>
        </p:nvSpPr>
        <p:spPr bwMode="auto">
          <a:xfrm>
            <a:off x="5447505" y="2109246"/>
            <a:ext cx="2092325" cy="4191000"/>
          </a:xfrm>
          <a:custGeom>
            <a:avLst/>
            <a:gdLst>
              <a:gd name="T0" fmla="*/ 2147483647 w 1334"/>
              <a:gd name="T1" fmla="*/ 2147483647 h 1816"/>
              <a:gd name="T2" fmla="*/ 2147483647 w 1334"/>
              <a:gd name="T3" fmla="*/ 2147483647 h 1816"/>
              <a:gd name="T4" fmla="*/ 2147483647 w 1334"/>
              <a:gd name="T5" fmla="*/ 2147483647 h 1816"/>
              <a:gd name="T6" fmla="*/ 2147483647 w 1334"/>
              <a:gd name="T7" fmla="*/ 2147483647 h 1816"/>
              <a:gd name="T8" fmla="*/ 2147483647 w 1334"/>
              <a:gd name="T9" fmla="*/ 2147483647 h 1816"/>
              <a:gd name="T10" fmla="*/ 2147483647 w 1334"/>
              <a:gd name="T11" fmla="*/ 2147483647 h 1816"/>
              <a:gd name="T12" fmla="*/ 2147483647 w 1334"/>
              <a:gd name="T13" fmla="*/ 2147483647 h 1816"/>
              <a:gd name="T14" fmla="*/ 2147483647 w 1334"/>
              <a:gd name="T15" fmla="*/ 0 h 1816"/>
              <a:gd name="T16" fmla="*/ 0 60000 65536"/>
              <a:gd name="T17" fmla="*/ 0 60000 65536"/>
              <a:gd name="T18" fmla="*/ 0 60000 65536"/>
              <a:gd name="T19" fmla="*/ 0 60000 65536"/>
              <a:gd name="T20" fmla="*/ 0 60000 65536"/>
              <a:gd name="T21" fmla="*/ 0 60000 65536"/>
              <a:gd name="T22" fmla="*/ 0 60000 65536"/>
              <a:gd name="T23" fmla="*/ 0 60000 65536"/>
              <a:gd name="T24" fmla="*/ 0 w 1334"/>
              <a:gd name="T25" fmla="*/ 0 h 1816"/>
              <a:gd name="T26" fmla="*/ 1334 w 1334"/>
              <a:gd name="T27" fmla="*/ 1816 h 1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4" h="1816">
                <a:moveTo>
                  <a:pt x="1334" y="1816"/>
                </a:moveTo>
                <a:cubicBezTo>
                  <a:pt x="1317" y="1723"/>
                  <a:pt x="1313" y="1375"/>
                  <a:pt x="1230" y="1256"/>
                </a:cubicBezTo>
                <a:cubicBezTo>
                  <a:pt x="1147" y="1137"/>
                  <a:pt x="991" y="1169"/>
                  <a:pt x="838" y="1104"/>
                </a:cubicBezTo>
                <a:cubicBezTo>
                  <a:pt x="685" y="1039"/>
                  <a:pt x="438" y="936"/>
                  <a:pt x="310" y="864"/>
                </a:cubicBezTo>
                <a:cubicBezTo>
                  <a:pt x="182" y="792"/>
                  <a:pt x="115" y="751"/>
                  <a:pt x="71" y="670"/>
                </a:cubicBezTo>
                <a:cubicBezTo>
                  <a:pt x="27" y="589"/>
                  <a:pt x="0" y="472"/>
                  <a:pt x="45" y="376"/>
                </a:cubicBezTo>
                <a:cubicBezTo>
                  <a:pt x="90" y="280"/>
                  <a:pt x="279" y="158"/>
                  <a:pt x="339" y="95"/>
                </a:cubicBezTo>
                <a:cubicBezTo>
                  <a:pt x="399" y="32"/>
                  <a:pt x="392" y="20"/>
                  <a:pt x="406" y="0"/>
                </a:cubicBezTo>
              </a:path>
            </a:pathLst>
          </a:custGeom>
          <a:noFill/>
          <a:ln w="25400">
            <a:solidFill>
              <a:srgbClr val="00B050"/>
            </a:solidFill>
            <a:round/>
            <a:headEnd type="none" w="sm" len="sm"/>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a:buClrTx/>
              <a:buFontTx/>
              <a:buNone/>
            </a:pPr>
            <a:endParaRPr lang="uk-UA" sz="1800" kern="1200">
              <a:solidFill>
                <a:prstClr val="black"/>
              </a:solidFill>
              <a:latin typeface="Calibri" panose="020F0502020204030204"/>
              <a:ea typeface="+mn-ea"/>
              <a:cs typeface="+mn-cs"/>
            </a:endParaRPr>
          </a:p>
        </p:txBody>
      </p:sp>
      <p:sp>
        <p:nvSpPr>
          <p:cNvPr id="12" name="Freeform 11">
            <a:extLst>
              <a:ext uri="{FF2B5EF4-FFF2-40B4-BE49-F238E27FC236}">
                <a16:creationId xmlns:a16="http://schemas.microsoft.com/office/drawing/2014/main" id="{F8545A68-202C-1AA0-6954-2A1D9B8D7CF8}"/>
              </a:ext>
            </a:extLst>
          </p:cNvPr>
          <p:cNvSpPr>
            <a:spLocks/>
          </p:cNvSpPr>
          <p:nvPr/>
        </p:nvSpPr>
        <p:spPr bwMode="auto">
          <a:xfrm>
            <a:off x="7768429" y="2109246"/>
            <a:ext cx="1174750" cy="4191000"/>
          </a:xfrm>
          <a:custGeom>
            <a:avLst/>
            <a:gdLst>
              <a:gd name="T0" fmla="*/ 0 w 756"/>
              <a:gd name="T1" fmla="*/ 2147483647 h 1864"/>
              <a:gd name="T2" fmla="*/ 2147483647 w 756"/>
              <a:gd name="T3" fmla="*/ 2147483647 h 1864"/>
              <a:gd name="T4" fmla="*/ 2147483647 w 756"/>
              <a:gd name="T5" fmla="*/ 2147483647 h 1864"/>
              <a:gd name="T6" fmla="*/ 2147483647 w 756"/>
              <a:gd name="T7" fmla="*/ 2147483647 h 1864"/>
              <a:gd name="T8" fmla="*/ 2147483647 w 756"/>
              <a:gd name="T9" fmla="*/ 2147483647 h 1864"/>
              <a:gd name="T10" fmla="*/ 2147483647 w 756"/>
              <a:gd name="T11" fmla="*/ 2147483647 h 1864"/>
              <a:gd name="T12" fmla="*/ 2147483647 w 756"/>
              <a:gd name="T13" fmla="*/ 2147483647 h 1864"/>
              <a:gd name="T14" fmla="*/ 2147483647 w 756"/>
              <a:gd name="T15" fmla="*/ 0 h 1864"/>
              <a:gd name="T16" fmla="*/ 0 60000 65536"/>
              <a:gd name="T17" fmla="*/ 0 60000 65536"/>
              <a:gd name="T18" fmla="*/ 0 60000 65536"/>
              <a:gd name="T19" fmla="*/ 0 60000 65536"/>
              <a:gd name="T20" fmla="*/ 0 60000 65536"/>
              <a:gd name="T21" fmla="*/ 0 60000 65536"/>
              <a:gd name="T22" fmla="*/ 0 60000 65536"/>
              <a:gd name="T23" fmla="*/ 0 60000 65536"/>
              <a:gd name="T24" fmla="*/ 0 w 756"/>
              <a:gd name="T25" fmla="*/ 0 h 1864"/>
              <a:gd name="T26" fmla="*/ 756 w 756"/>
              <a:gd name="T27" fmla="*/ 1864 h 1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6" h="1864">
                <a:moveTo>
                  <a:pt x="0" y="1864"/>
                </a:moveTo>
                <a:cubicBezTo>
                  <a:pt x="108" y="1819"/>
                  <a:pt x="540" y="1709"/>
                  <a:pt x="648" y="1592"/>
                </a:cubicBezTo>
                <a:cubicBezTo>
                  <a:pt x="756" y="1475"/>
                  <a:pt x="681" y="1297"/>
                  <a:pt x="648" y="1160"/>
                </a:cubicBezTo>
                <a:cubicBezTo>
                  <a:pt x="615" y="1023"/>
                  <a:pt x="481" y="865"/>
                  <a:pt x="448" y="768"/>
                </a:cubicBezTo>
                <a:cubicBezTo>
                  <a:pt x="415" y="671"/>
                  <a:pt x="456" y="640"/>
                  <a:pt x="448" y="576"/>
                </a:cubicBezTo>
                <a:cubicBezTo>
                  <a:pt x="440" y="512"/>
                  <a:pt x="432" y="440"/>
                  <a:pt x="400" y="384"/>
                </a:cubicBezTo>
                <a:cubicBezTo>
                  <a:pt x="368" y="328"/>
                  <a:pt x="304" y="304"/>
                  <a:pt x="256" y="240"/>
                </a:cubicBezTo>
                <a:cubicBezTo>
                  <a:pt x="208" y="176"/>
                  <a:pt x="160" y="88"/>
                  <a:pt x="112" y="0"/>
                </a:cubicBezTo>
              </a:path>
            </a:pathLst>
          </a:custGeom>
          <a:noFill/>
          <a:ln w="25400">
            <a:solidFill>
              <a:srgbClr val="00B050"/>
            </a:solidFill>
            <a:round/>
            <a:headEnd type="none" w="sm" len="sm"/>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a:buClrTx/>
              <a:buFontTx/>
              <a:buNone/>
            </a:pPr>
            <a:endParaRPr lang="uk-UA" sz="1800" kern="1200">
              <a:solidFill>
                <a:prstClr val="black"/>
              </a:solidFill>
              <a:latin typeface="Calibri" panose="020F0502020204030204"/>
              <a:ea typeface="+mn-ea"/>
              <a:cs typeface="+mn-cs"/>
            </a:endParaRPr>
          </a:p>
        </p:txBody>
      </p:sp>
      <p:sp>
        <p:nvSpPr>
          <p:cNvPr id="13" name="Freeform 12">
            <a:extLst>
              <a:ext uri="{FF2B5EF4-FFF2-40B4-BE49-F238E27FC236}">
                <a16:creationId xmlns:a16="http://schemas.microsoft.com/office/drawing/2014/main" id="{05DA86FE-BEF1-8FD9-78D7-8E4247C073BE}"/>
              </a:ext>
            </a:extLst>
          </p:cNvPr>
          <p:cNvSpPr>
            <a:spLocks/>
          </p:cNvSpPr>
          <p:nvPr/>
        </p:nvSpPr>
        <p:spPr bwMode="auto">
          <a:xfrm>
            <a:off x="5406229" y="2185446"/>
            <a:ext cx="2508250" cy="4114800"/>
          </a:xfrm>
          <a:custGeom>
            <a:avLst/>
            <a:gdLst>
              <a:gd name="T0" fmla="*/ 2147483647 w 1580"/>
              <a:gd name="T1" fmla="*/ 2147483647 h 1888"/>
              <a:gd name="T2" fmla="*/ 2147483647 w 1580"/>
              <a:gd name="T3" fmla="*/ 2147483647 h 1888"/>
              <a:gd name="T4" fmla="*/ 2147483647 w 1580"/>
              <a:gd name="T5" fmla="*/ 2147483647 h 1888"/>
              <a:gd name="T6" fmla="*/ 2147483647 w 1580"/>
              <a:gd name="T7" fmla="*/ 2147483647 h 1888"/>
              <a:gd name="T8" fmla="*/ 2147483647 w 1580"/>
              <a:gd name="T9" fmla="*/ 2147483647 h 1888"/>
              <a:gd name="T10" fmla="*/ 2147483647 w 1580"/>
              <a:gd name="T11" fmla="*/ 2147483647 h 1888"/>
              <a:gd name="T12" fmla="*/ 2147483647 w 1580"/>
              <a:gd name="T13" fmla="*/ 2147483647 h 1888"/>
              <a:gd name="T14" fmla="*/ 2147483647 w 1580"/>
              <a:gd name="T15" fmla="*/ 2147483647 h 1888"/>
              <a:gd name="T16" fmla="*/ 2147483647 w 1580"/>
              <a:gd name="T17" fmla="*/ 2147483647 h 1888"/>
              <a:gd name="T18" fmla="*/ 2147483647 w 1580"/>
              <a:gd name="T19" fmla="*/ 2147483647 h 1888"/>
              <a:gd name="T20" fmla="*/ 2147483647 w 1580"/>
              <a:gd name="T21" fmla="*/ 2147483647 h 1888"/>
              <a:gd name="T22" fmla="*/ 2147483647 w 1580"/>
              <a:gd name="T23" fmla="*/ 2147483647 h 1888"/>
              <a:gd name="T24" fmla="*/ 2147483647 w 1580"/>
              <a:gd name="T25" fmla="*/ 2147483647 h 1888"/>
              <a:gd name="T26" fmla="*/ 2147483647 w 1580"/>
              <a:gd name="T27" fmla="*/ 2147483647 h 1888"/>
              <a:gd name="T28" fmla="*/ 2147483647 w 1580"/>
              <a:gd name="T29" fmla="*/ 2147483647 h 1888"/>
              <a:gd name="T30" fmla="*/ 2147483647 w 1580"/>
              <a:gd name="T31" fmla="*/ 2147483647 h 1888"/>
              <a:gd name="T32" fmla="*/ 2147483647 w 1580"/>
              <a:gd name="T33" fmla="*/ 2147483647 h 1888"/>
              <a:gd name="T34" fmla="*/ 2147483647 w 1580"/>
              <a:gd name="T35" fmla="*/ 2147483647 h 1888"/>
              <a:gd name="T36" fmla="*/ 2147483647 w 1580"/>
              <a:gd name="T37" fmla="*/ 2147483647 h 1888"/>
              <a:gd name="T38" fmla="*/ 2147483647 w 1580"/>
              <a:gd name="T39" fmla="*/ 2147483647 h 1888"/>
              <a:gd name="T40" fmla="*/ 2147483647 w 1580"/>
              <a:gd name="T41" fmla="*/ 2147483647 h 1888"/>
              <a:gd name="T42" fmla="*/ 2147483647 w 1580"/>
              <a:gd name="T43" fmla="*/ 2147483647 h 1888"/>
              <a:gd name="T44" fmla="*/ 2147483647 w 1580"/>
              <a:gd name="T45" fmla="*/ 0 h 18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80"/>
              <a:gd name="T70" fmla="*/ 0 h 1888"/>
              <a:gd name="T71" fmla="*/ 1580 w 1580"/>
              <a:gd name="T72" fmla="*/ 1888 h 18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80" h="1888">
                <a:moveTo>
                  <a:pt x="1020" y="1888"/>
                </a:moveTo>
                <a:cubicBezTo>
                  <a:pt x="1039" y="1853"/>
                  <a:pt x="1132" y="1739"/>
                  <a:pt x="1132" y="1680"/>
                </a:cubicBezTo>
                <a:cubicBezTo>
                  <a:pt x="1132" y="1621"/>
                  <a:pt x="1081" y="1564"/>
                  <a:pt x="1020" y="1536"/>
                </a:cubicBezTo>
                <a:cubicBezTo>
                  <a:pt x="959" y="1508"/>
                  <a:pt x="843" y="1521"/>
                  <a:pt x="764" y="1512"/>
                </a:cubicBezTo>
                <a:cubicBezTo>
                  <a:pt x="685" y="1503"/>
                  <a:pt x="616" y="1508"/>
                  <a:pt x="548" y="1480"/>
                </a:cubicBezTo>
                <a:cubicBezTo>
                  <a:pt x="480" y="1452"/>
                  <a:pt x="380" y="1383"/>
                  <a:pt x="356" y="1344"/>
                </a:cubicBezTo>
                <a:cubicBezTo>
                  <a:pt x="332" y="1305"/>
                  <a:pt x="348" y="1280"/>
                  <a:pt x="404" y="1248"/>
                </a:cubicBezTo>
                <a:cubicBezTo>
                  <a:pt x="460" y="1216"/>
                  <a:pt x="580" y="1176"/>
                  <a:pt x="692" y="1152"/>
                </a:cubicBezTo>
                <a:cubicBezTo>
                  <a:pt x="804" y="1128"/>
                  <a:pt x="987" y="1115"/>
                  <a:pt x="1076" y="1104"/>
                </a:cubicBezTo>
                <a:cubicBezTo>
                  <a:pt x="1165" y="1093"/>
                  <a:pt x="1176" y="1097"/>
                  <a:pt x="1228" y="1088"/>
                </a:cubicBezTo>
                <a:cubicBezTo>
                  <a:pt x="1280" y="1079"/>
                  <a:pt x="1341" y="1069"/>
                  <a:pt x="1388" y="1048"/>
                </a:cubicBezTo>
                <a:cubicBezTo>
                  <a:pt x="1435" y="1027"/>
                  <a:pt x="1477" y="996"/>
                  <a:pt x="1508" y="960"/>
                </a:cubicBezTo>
                <a:cubicBezTo>
                  <a:pt x="1539" y="924"/>
                  <a:pt x="1580" y="872"/>
                  <a:pt x="1572" y="832"/>
                </a:cubicBezTo>
                <a:cubicBezTo>
                  <a:pt x="1564" y="792"/>
                  <a:pt x="1548" y="744"/>
                  <a:pt x="1460" y="720"/>
                </a:cubicBezTo>
                <a:cubicBezTo>
                  <a:pt x="1372" y="696"/>
                  <a:pt x="1164" y="691"/>
                  <a:pt x="1044" y="688"/>
                </a:cubicBezTo>
                <a:cubicBezTo>
                  <a:pt x="924" y="685"/>
                  <a:pt x="886" y="697"/>
                  <a:pt x="740" y="704"/>
                </a:cubicBezTo>
                <a:cubicBezTo>
                  <a:pt x="594" y="711"/>
                  <a:pt x="291" y="756"/>
                  <a:pt x="168" y="731"/>
                </a:cubicBezTo>
                <a:cubicBezTo>
                  <a:pt x="45" y="706"/>
                  <a:pt x="0" y="605"/>
                  <a:pt x="2" y="552"/>
                </a:cubicBezTo>
                <a:cubicBezTo>
                  <a:pt x="4" y="499"/>
                  <a:pt x="118" y="440"/>
                  <a:pt x="181" y="411"/>
                </a:cubicBezTo>
                <a:cubicBezTo>
                  <a:pt x="244" y="382"/>
                  <a:pt x="320" y="390"/>
                  <a:pt x="380" y="376"/>
                </a:cubicBezTo>
                <a:cubicBezTo>
                  <a:pt x="440" y="362"/>
                  <a:pt x="479" y="349"/>
                  <a:pt x="540" y="328"/>
                </a:cubicBezTo>
                <a:cubicBezTo>
                  <a:pt x="601" y="307"/>
                  <a:pt x="699" y="303"/>
                  <a:pt x="748" y="248"/>
                </a:cubicBezTo>
                <a:cubicBezTo>
                  <a:pt x="797" y="193"/>
                  <a:pt x="818" y="52"/>
                  <a:pt x="836" y="0"/>
                </a:cubicBezTo>
              </a:path>
            </a:pathLst>
          </a:custGeom>
          <a:noFill/>
          <a:ln w="25400">
            <a:solidFill>
              <a:srgbClr val="00B050"/>
            </a:solidFill>
            <a:round/>
            <a:headEnd type="none" w="sm" len="sm"/>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a:buClrTx/>
              <a:buFontTx/>
              <a:buNone/>
            </a:pPr>
            <a:endParaRPr lang="uk-UA" sz="1800" kern="1200">
              <a:solidFill>
                <a:prstClr val="black"/>
              </a:solidFill>
              <a:latin typeface="Calibri" panose="020F0502020204030204"/>
              <a:ea typeface="+mn-ea"/>
              <a:cs typeface="+mn-cs"/>
            </a:endParaRPr>
          </a:p>
        </p:txBody>
      </p:sp>
      <p:sp>
        <p:nvSpPr>
          <p:cNvPr id="14" name="Text Box 13">
            <a:extLst>
              <a:ext uri="{FF2B5EF4-FFF2-40B4-BE49-F238E27FC236}">
                <a16:creationId xmlns:a16="http://schemas.microsoft.com/office/drawing/2014/main" id="{09B32BAF-8CF2-E0E3-4067-EEEFCB0F990A}"/>
              </a:ext>
            </a:extLst>
          </p:cNvPr>
          <p:cNvSpPr txBox="1">
            <a:spLocks noChangeArrowheads="1"/>
          </p:cNvSpPr>
          <p:nvPr/>
        </p:nvSpPr>
        <p:spPr bwMode="auto">
          <a:xfrm>
            <a:off x="5406229" y="6024022"/>
            <a:ext cx="2590800" cy="461963"/>
          </a:xfrm>
          <a:prstGeom prst="rect">
            <a:avLst/>
          </a:prstGeom>
          <a:noFill/>
          <a:ln w="12700">
            <a:solidFill>
              <a:sysClr val="windowText" lastClr="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uk-UA" altLang="fr-FR" sz="2400" b="1" i="0" u="none" strike="noStrike" kern="1200" cap="none" spc="0" normalizeH="0" baseline="0" noProof="0">
                <a:ln>
                  <a:noFill/>
                </a:ln>
                <a:solidFill>
                  <a:srgbClr val="00B050"/>
                </a:solidFill>
                <a:effectLst/>
                <a:uLnTx/>
                <a:uFillTx/>
                <a:latin typeface="Arial" panose="020B0604020202020204" pitchFamily="34" charset="0"/>
                <a:ea typeface="+mn-ea"/>
                <a:cs typeface="+mn-cs"/>
              </a:rPr>
              <a:t>Стратегія</a:t>
            </a:r>
            <a:endParaRPr kumimoji="0" lang="fr-CA" altLang="fr-FR" sz="2400" b="1" i="0" u="none" strike="noStrike" kern="1200" cap="none" spc="0" normalizeH="0" baseline="0" noProof="0">
              <a:ln>
                <a:noFill/>
              </a:ln>
              <a:solidFill>
                <a:srgbClr val="00B05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121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nimBg="1" autoUpdateAnimBg="0"/>
      <p:bldP spid="8"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76ACC7C7-0F9F-E14E-42E1-78E9AA2DA942}"/>
              </a:ext>
            </a:extLst>
          </p:cNvPr>
          <p:cNvSpPr txBox="1">
            <a:spLocks noChangeArrowheads="1"/>
          </p:cNvSpPr>
          <p:nvPr/>
        </p:nvSpPr>
        <p:spPr>
          <a:xfrm>
            <a:off x="2092758" y="928215"/>
            <a:ext cx="8229600" cy="3349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0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СТРАТЕГІЧНА ДІАГНОСТИКА</a:t>
            </a:r>
            <a:endParaRPr kumimoji="0" lang="fr-CA" altLang="uk-UA" sz="40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8D043CC3-8F8E-29EA-258C-84A068A5F846}"/>
              </a:ext>
            </a:extLst>
          </p:cNvPr>
          <p:cNvSpPr>
            <a:spLocks noChangeArrowheads="1"/>
          </p:cNvSpPr>
          <p:nvPr/>
        </p:nvSpPr>
        <p:spPr bwMode="auto">
          <a:xfrm>
            <a:off x="4047637" y="1580014"/>
            <a:ext cx="4144962" cy="822325"/>
          </a:xfrm>
          <a:prstGeom prst="rect">
            <a:avLst/>
          </a:prstGeom>
          <a:solidFill>
            <a:srgbClr val="ED7D31"/>
          </a:solidFill>
          <a:ln w="9525">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20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Визначити сучасне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20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бачення</a:t>
            </a:r>
            <a:r>
              <a:rPr kumimoji="0" lang="fr-CA" altLang="fr-FR" sz="20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a:t>
            </a:r>
            <a:r>
              <a:rPr kumimoji="0" lang="uk-UA" altLang="fr-FR" sz="20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завдання</a:t>
            </a:r>
            <a:endParaRPr kumimoji="0" lang="fr-CA" altLang="fr-FR" sz="20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fr-FR" sz="20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 name="Rectangle 4">
            <a:extLst>
              <a:ext uri="{FF2B5EF4-FFF2-40B4-BE49-F238E27FC236}">
                <a16:creationId xmlns:a16="http://schemas.microsoft.com/office/drawing/2014/main" id="{95F35855-A1A6-4C98-C863-A00E1000688B}"/>
              </a:ext>
            </a:extLst>
          </p:cNvPr>
          <p:cNvSpPr>
            <a:spLocks noChangeArrowheads="1"/>
          </p:cNvSpPr>
          <p:nvPr/>
        </p:nvSpPr>
        <p:spPr bwMode="auto">
          <a:xfrm>
            <a:off x="7811599" y="2624588"/>
            <a:ext cx="2787650" cy="1219200"/>
          </a:xfrm>
          <a:prstGeom prst="rect">
            <a:avLst/>
          </a:prstGeom>
          <a:solidFill>
            <a:srgbClr val="339966"/>
          </a:solidFill>
          <a:ln w="9525">
            <a:solidFill>
              <a:sysClr val="windowText" lastClr="000000"/>
            </a:solidFill>
            <a:miter lim="800000"/>
            <a:headEnd/>
            <a:tailEnd/>
          </a:ln>
        </p:spPr>
        <p:txBody>
          <a:bodyPr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Оцінити ВНУТРІШНЄ</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оточення</a:t>
            </a:r>
            <a:endParaRPr kumimoji="0" lang="fr-C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6" name="Text Box 5">
            <a:extLst>
              <a:ext uri="{FF2B5EF4-FFF2-40B4-BE49-F238E27FC236}">
                <a16:creationId xmlns:a16="http://schemas.microsoft.com/office/drawing/2014/main" id="{6E11048C-F68E-63A8-B599-B324F2F7F507}"/>
              </a:ext>
            </a:extLst>
          </p:cNvPr>
          <p:cNvSpPr txBox="1">
            <a:spLocks noChangeArrowheads="1"/>
          </p:cNvSpPr>
          <p:nvPr/>
        </p:nvSpPr>
        <p:spPr bwMode="auto">
          <a:xfrm>
            <a:off x="2690324" y="46248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7" name="Text Box 7">
            <a:extLst>
              <a:ext uri="{FF2B5EF4-FFF2-40B4-BE49-F238E27FC236}">
                <a16:creationId xmlns:a16="http://schemas.microsoft.com/office/drawing/2014/main" id="{C3DC34A9-9411-895F-4583-5B224433A092}"/>
              </a:ext>
            </a:extLst>
          </p:cNvPr>
          <p:cNvSpPr txBox="1">
            <a:spLocks noChangeArrowheads="1"/>
          </p:cNvSpPr>
          <p:nvPr/>
        </p:nvSpPr>
        <p:spPr bwMode="auto">
          <a:xfrm>
            <a:off x="2477599" y="61885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8" name="Line 8">
            <a:extLst>
              <a:ext uri="{FF2B5EF4-FFF2-40B4-BE49-F238E27FC236}">
                <a16:creationId xmlns:a16="http://schemas.microsoft.com/office/drawing/2014/main" id="{83050707-EDB4-0681-4DA3-F8FB346AF3E1}"/>
              </a:ext>
            </a:extLst>
          </p:cNvPr>
          <p:cNvSpPr>
            <a:spLocks noChangeShapeType="1"/>
          </p:cNvSpPr>
          <p:nvPr/>
        </p:nvSpPr>
        <p:spPr bwMode="auto">
          <a:xfrm>
            <a:off x="8192599" y="4664525"/>
            <a:ext cx="0" cy="0"/>
          </a:xfrm>
          <a:prstGeom prst="line">
            <a:avLst/>
          </a:prstGeom>
          <a:noFill/>
          <a:ln w="9525">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9">
            <a:extLst>
              <a:ext uri="{FF2B5EF4-FFF2-40B4-BE49-F238E27FC236}">
                <a16:creationId xmlns:a16="http://schemas.microsoft.com/office/drawing/2014/main" id="{53DEFF9B-F5C7-AE6A-0990-C8C25D926429}"/>
              </a:ext>
            </a:extLst>
          </p:cNvPr>
          <p:cNvSpPr>
            <a:spLocks noChangeArrowheads="1"/>
          </p:cNvSpPr>
          <p:nvPr/>
        </p:nvSpPr>
        <p:spPr bwMode="auto">
          <a:xfrm>
            <a:off x="7719525" y="4313689"/>
            <a:ext cx="2879725" cy="681037"/>
          </a:xfrm>
          <a:prstGeom prst="rect">
            <a:avLst/>
          </a:prstGeom>
          <a:solidFill>
            <a:srgbClr val="339966"/>
          </a:solidFill>
          <a:ln w="9525">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Сильні  і слабкі сторони</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 підприємства</a:t>
            </a:r>
            <a:endParaRPr kumimoji="0" lang="fr-C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10" name="Rectangle 10">
            <a:extLst>
              <a:ext uri="{FF2B5EF4-FFF2-40B4-BE49-F238E27FC236}">
                <a16:creationId xmlns:a16="http://schemas.microsoft.com/office/drawing/2014/main" id="{DEA8BBFA-5F3B-0029-BC62-25E02DE7BD5D}"/>
              </a:ext>
            </a:extLst>
          </p:cNvPr>
          <p:cNvSpPr>
            <a:spLocks noChangeArrowheads="1"/>
          </p:cNvSpPr>
          <p:nvPr/>
        </p:nvSpPr>
        <p:spPr bwMode="auto">
          <a:xfrm>
            <a:off x="7719525" y="5529714"/>
            <a:ext cx="2879725" cy="1049337"/>
          </a:xfrm>
          <a:prstGeom prst="rect">
            <a:avLst/>
          </a:prstGeom>
          <a:solidFill>
            <a:srgbClr val="339966"/>
          </a:solidFill>
          <a:ln w="9525">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Звідси визначити</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стратегічні можливості</a:t>
            </a:r>
            <a:endParaRPr kumimoji="0" lang="fr-C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11" name="Text Box 11">
            <a:extLst>
              <a:ext uri="{FF2B5EF4-FFF2-40B4-BE49-F238E27FC236}">
                <a16:creationId xmlns:a16="http://schemas.microsoft.com/office/drawing/2014/main" id="{96BB5EDC-1C23-7B82-A18B-0C24413B79D1}"/>
              </a:ext>
            </a:extLst>
          </p:cNvPr>
          <p:cNvSpPr txBox="1">
            <a:spLocks noChangeArrowheads="1"/>
          </p:cNvSpPr>
          <p:nvPr/>
        </p:nvSpPr>
        <p:spPr bwMode="auto">
          <a:xfrm>
            <a:off x="4992200" y="5502726"/>
            <a:ext cx="206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2" name="Rectangle 12">
            <a:extLst>
              <a:ext uri="{FF2B5EF4-FFF2-40B4-BE49-F238E27FC236}">
                <a16:creationId xmlns:a16="http://schemas.microsoft.com/office/drawing/2014/main" id="{BA4CEE01-CBFF-ADA2-10FB-D2A4FB8FFE58}"/>
              </a:ext>
            </a:extLst>
          </p:cNvPr>
          <p:cNvSpPr>
            <a:spLocks noChangeArrowheads="1"/>
          </p:cNvSpPr>
          <p:nvPr/>
        </p:nvSpPr>
        <p:spPr bwMode="auto">
          <a:xfrm>
            <a:off x="2174387" y="2500763"/>
            <a:ext cx="3168650" cy="1414462"/>
          </a:xfrm>
          <a:prstGeom prst="rect">
            <a:avLst/>
          </a:prstGeom>
          <a:solidFill>
            <a:srgbClr val="993366"/>
          </a:solidFill>
          <a:ln w="9525">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Оцінити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ЗОВНІШНЄ</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оточення</a:t>
            </a:r>
            <a:endParaRPr kumimoji="0" lang="fr-C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Глобальне і безпосереднє</a:t>
            </a:r>
            <a:endParaRPr kumimoji="0" lang="fr-C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13" name="Rectangle 13">
            <a:extLst>
              <a:ext uri="{FF2B5EF4-FFF2-40B4-BE49-F238E27FC236}">
                <a16:creationId xmlns:a16="http://schemas.microsoft.com/office/drawing/2014/main" id="{80DC84F9-6F3A-5F07-8BCE-24F3FDB20A01}"/>
              </a:ext>
            </a:extLst>
          </p:cNvPr>
          <p:cNvSpPr>
            <a:spLocks noChangeArrowheads="1"/>
          </p:cNvSpPr>
          <p:nvPr/>
        </p:nvSpPr>
        <p:spPr bwMode="auto">
          <a:xfrm>
            <a:off x="2247413" y="4423225"/>
            <a:ext cx="2973387" cy="571500"/>
          </a:xfrm>
          <a:prstGeom prst="rect">
            <a:avLst/>
          </a:prstGeom>
          <a:solidFill>
            <a:srgbClr val="993366"/>
          </a:solidFill>
          <a:ln w="9525">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Загрози</a:t>
            </a:r>
            <a:r>
              <a:rPr kumimoji="0" lang="fr-C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 / </a:t>
            </a:r>
            <a:r>
              <a:rPr kumimoji="0" lang="uk-U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можливості</a:t>
            </a:r>
            <a:endParaRPr kumimoji="0" lang="fr-CA" altLang="fr-FR"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14" name="Rectangle 14">
            <a:extLst>
              <a:ext uri="{FF2B5EF4-FFF2-40B4-BE49-F238E27FC236}">
                <a16:creationId xmlns:a16="http://schemas.microsoft.com/office/drawing/2014/main" id="{E43A63EE-577E-B1D2-262C-0D09F3F1B41F}"/>
              </a:ext>
            </a:extLst>
          </p:cNvPr>
          <p:cNvSpPr>
            <a:spLocks noChangeArrowheads="1"/>
          </p:cNvSpPr>
          <p:nvPr/>
        </p:nvSpPr>
        <p:spPr bwMode="auto">
          <a:xfrm flipV="1">
            <a:off x="2247413" y="5520188"/>
            <a:ext cx="5030787" cy="914400"/>
          </a:xfrm>
          <a:prstGeom prst="rect">
            <a:avLst/>
          </a:prstGeom>
          <a:gradFill rotWithShape="0">
            <a:gsLst>
              <a:gs pos="0">
                <a:srgbClr val="990033"/>
              </a:gs>
              <a:gs pos="100000">
                <a:srgbClr val="FF6600"/>
              </a:gs>
            </a:gsLst>
            <a:lin ang="0" scaled="1"/>
          </a:gradFill>
          <a:ln w="9525">
            <a:solidFill>
              <a:sysClr val="windowText" lastClr="000000"/>
            </a:solidFill>
            <a:miter lim="800000"/>
            <a:headEnd/>
            <a:tailEnd/>
          </a:ln>
        </p:spPr>
        <p:txBody>
          <a:bodyPr rot="10800000"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Звідси визначити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Ключові фактори успіху</a:t>
            </a:r>
            <a:endParaRPr kumimoji="0" lang="fr-CA" altLang="fr-FR" sz="1800" b="1"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15" name="AutoShape 15">
            <a:extLst>
              <a:ext uri="{FF2B5EF4-FFF2-40B4-BE49-F238E27FC236}">
                <a16:creationId xmlns:a16="http://schemas.microsoft.com/office/drawing/2014/main" id="{D402D90B-6A1C-C7E6-08F3-C370D70478DF}"/>
              </a:ext>
            </a:extLst>
          </p:cNvPr>
          <p:cNvSpPr>
            <a:spLocks noChangeArrowheads="1"/>
          </p:cNvSpPr>
          <p:nvPr/>
        </p:nvSpPr>
        <p:spPr bwMode="auto">
          <a:xfrm>
            <a:off x="3620599" y="4059688"/>
            <a:ext cx="533400" cy="304800"/>
          </a:xfrm>
          <a:prstGeom prst="downArrow">
            <a:avLst>
              <a:gd name="adj1" fmla="val 50000"/>
              <a:gd name="adj2" fmla="val 25000"/>
            </a:avLst>
          </a:prstGeom>
          <a:solidFill>
            <a:srgbClr val="993366"/>
          </a:solidFill>
          <a:ln w="14288">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6" name="AutoShape 16">
            <a:extLst>
              <a:ext uri="{FF2B5EF4-FFF2-40B4-BE49-F238E27FC236}">
                <a16:creationId xmlns:a16="http://schemas.microsoft.com/office/drawing/2014/main" id="{C983A092-02DC-7D61-45B7-91B01B3F0277}"/>
              </a:ext>
            </a:extLst>
          </p:cNvPr>
          <p:cNvSpPr>
            <a:spLocks noChangeArrowheads="1"/>
          </p:cNvSpPr>
          <p:nvPr/>
        </p:nvSpPr>
        <p:spPr bwMode="auto">
          <a:xfrm>
            <a:off x="3620599" y="5050288"/>
            <a:ext cx="533400" cy="304800"/>
          </a:xfrm>
          <a:prstGeom prst="downArrow">
            <a:avLst>
              <a:gd name="adj1" fmla="val 50000"/>
              <a:gd name="adj2" fmla="val 25000"/>
            </a:avLst>
          </a:prstGeom>
          <a:solidFill>
            <a:srgbClr val="993366"/>
          </a:solidFill>
          <a:ln w="14288">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7" name="AutoShape 17">
            <a:extLst>
              <a:ext uri="{FF2B5EF4-FFF2-40B4-BE49-F238E27FC236}">
                <a16:creationId xmlns:a16="http://schemas.microsoft.com/office/drawing/2014/main" id="{718DC575-7352-47BE-08F9-AA41B7FC724F}"/>
              </a:ext>
            </a:extLst>
          </p:cNvPr>
          <p:cNvSpPr>
            <a:spLocks noChangeArrowheads="1"/>
          </p:cNvSpPr>
          <p:nvPr/>
        </p:nvSpPr>
        <p:spPr bwMode="auto">
          <a:xfrm>
            <a:off x="8840299" y="3897763"/>
            <a:ext cx="533400" cy="304800"/>
          </a:xfrm>
          <a:prstGeom prst="downArrow">
            <a:avLst>
              <a:gd name="adj1" fmla="val 50000"/>
              <a:gd name="adj2" fmla="val 25000"/>
            </a:avLst>
          </a:prstGeom>
          <a:solidFill>
            <a:srgbClr val="339966"/>
          </a:solidFill>
          <a:ln w="9525">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8" name="AutoShape 18">
            <a:extLst>
              <a:ext uri="{FF2B5EF4-FFF2-40B4-BE49-F238E27FC236}">
                <a16:creationId xmlns:a16="http://schemas.microsoft.com/office/drawing/2014/main" id="{6A0F57B3-9F99-E63A-3038-81F5A0CAE1B1}"/>
              </a:ext>
            </a:extLst>
          </p:cNvPr>
          <p:cNvSpPr>
            <a:spLocks noChangeArrowheads="1"/>
          </p:cNvSpPr>
          <p:nvPr/>
        </p:nvSpPr>
        <p:spPr bwMode="auto">
          <a:xfrm>
            <a:off x="8840299" y="5121725"/>
            <a:ext cx="533400" cy="304800"/>
          </a:xfrm>
          <a:prstGeom prst="downArrow">
            <a:avLst>
              <a:gd name="adj1" fmla="val 50000"/>
              <a:gd name="adj2" fmla="val 25000"/>
            </a:avLst>
          </a:prstGeom>
          <a:solidFill>
            <a:srgbClr val="339966"/>
          </a:solidFill>
          <a:ln w="9525">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9" name="Rectangle 19">
            <a:extLst>
              <a:ext uri="{FF2B5EF4-FFF2-40B4-BE49-F238E27FC236}">
                <a16:creationId xmlns:a16="http://schemas.microsoft.com/office/drawing/2014/main" id="{57AFDCB0-0025-46B7-DB1B-D8F925E578CA}"/>
              </a:ext>
            </a:extLst>
          </p:cNvPr>
          <p:cNvSpPr>
            <a:spLocks noChangeArrowheads="1"/>
          </p:cNvSpPr>
          <p:nvPr/>
        </p:nvSpPr>
        <p:spPr bwMode="auto">
          <a:xfrm>
            <a:off x="5373200" y="2584901"/>
            <a:ext cx="2130425" cy="2409825"/>
          </a:xfrm>
          <a:prstGeom prst="rect">
            <a:avLst/>
          </a:prstGeom>
          <a:solidFill>
            <a:srgbClr val="FF9900"/>
          </a:solidFill>
          <a:ln w="9525">
            <a:solidFill>
              <a:sysClr val="windowText" lastClr="000000"/>
            </a:solidFill>
            <a:miter lim="800000"/>
            <a:headEnd/>
            <a:tailEnd/>
          </a:ln>
        </p:spPr>
        <p:txBody>
          <a:bodyPr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Оцінити</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конкуренцію</a:t>
            </a:r>
            <a:endParaRPr kumimoji="0" lang="fr-CA" altLang="fr-FR" sz="1800" b="1"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20" name="AutoShape 20">
            <a:extLst>
              <a:ext uri="{FF2B5EF4-FFF2-40B4-BE49-F238E27FC236}">
                <a16:creationId xmlns:a16="http://schemas.microsoft.com/office/drawing/2014/main" id="{C6FB6FC2-4AB5-1387-A31D-CEE9679C2261}"/>
              </a:ext>
            </a:extLst>
          </p:cNvPr>
          <p:cNvSpPr>
            <a:spLocks noChangeArrowheads="1"/>
          </p:cNvSpPr>
          <p:nvPr/>
        </p:nvSpPr>
        <p:spPr bwMode="auto">
          <a:xfrm>
            <a:off x="6058999" y="5050288"/>
            <a:ext cx="533400" cy="304800"/>
          </a:xfrm>
          <a:prstGeom prst="downArrow">
            <a:avLst>
              <a:gd name="adj1" fmla="val 50000"/>
              <a:gd name="adj2" fmla="val 25000"/>
            </a:avLst>
          </a:prstGeom>
          <a:solidFill>
            <a:srgbClr val="FF9900"/>
          </a:solidFill>
          <a:ln w="9525">
            <a:solidFill>
              <a:sysClr val="windowText" lastClr="000000"/>
            </a:solidFill>
            <a:miter lim="800000"/>
            <a:headEnd/>
            <a:tailEnd/>
          </a:ln>
        </p:spPr>
        <p:txBody>
          <a:bodyPr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434171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5E8369-EA56-7BCB-77EA-2E66783DD3E0}"/>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FE8F9F79-0929-2B40-4EEC-518263C525AC}"/>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30A7737-948A-9983-A5FD-1D2AE733616C}"/>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F54323C8-14A4-2F3C-4791-70D96EF10879}"/>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D83C5ACF-F673-C470-C913-D0FCD045A24E}"/>
              </a:ext>
            </a:extLst>
          </p:cNvPr>
          <p:cNvSpPr txBox="1">
            <a:spLocks/>
          </p:cNvSpPr>
          <p:nvPr/>
        </p:nvSpPr>
        <p:spPr>
          <a:xfrm>
            <a:off x="2048837" y="806081"/>
            <a:ext cx="8229600" cy="936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2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ХАРАКТЕРИСТИКИ КООПЕРАТИВУ</a:t>
            </a:r>
            <a:endParaRPr kumimoji="0" lang="fr-CA" altLang="uk-UA" sz="2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7" name="Rectangle 3">
            <a:extLst>
              <a:ext uri="{FF2B5EF4-FFF2-40B4-BE49-F238E27FC236}">
                <a16:creationId xmlns:a16="http://schemas.microsoft.com/office/drawing/2014/main" id="{3447B902-2328-1769-9487-C6E72550756A}"/>
              </a:ext>
            </a:extLst>
          </p:cNvPr>
          <p:cNvSpPr txBox="1">
            <a:spLocks/>
          </p:cNvSpPr>
          <p:nvPr/>
        </p:nvSpPr>
        <p:spPr>
          <a:xfrm>
            <a:off x="2048837" y="2119675"/>
            <a:ext cx="9707202" cy="3316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Кооператив відповідає потребам своїх членів</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Кооперативна власність є колективною</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Демократична реалізація влади</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Із своїм кооперативом член має відносини користувача</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291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9EB82A00-005C-AC8E-0953-AAE380EF78EE}"/>
              </a:ext>
            </a:extLst>
          </p:cNvPr>
          <p:cNvSpPr txBox="1">
            <a:spLocks noChangeArrowheads="1"/>
          </p:cNvSpPr>
          <p:nvPr/>
        </p:nvSpPr>
        <p:spPr>
          <a:xfrm>
            <a:off x="1785759" y="1050481"/>
            <a:ext cx="7772400" cy="8382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ФОРМУЛЮВАННЯ СТРАТЕГІЇ</a:t>
            </a:r>
            <a:r>
              <a:rPr kumimoji="0" lang="fr-C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                 </a:t>
            </a:r>
            <a:r>
              <a:rPr kumimoji="0" lang="fr-CA" sz="20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a:t>
            </a:r>
            <a:r>
              <a:rPr kumimoji="0" lang="uk-UA" sz="20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rPr>
              <a:t>Джонсон і </a:t>
            </a:r>
            <a:r>
              <a:rPr kumimoji="0" lang="uk-UA" sz="2000" b="1" i="0" u="none" strike="noStrike" kern="1200" cap="none" spc="0" normalizeH="0" baseline="0" noProof="0" dirty="0" err="1">
                <a:ln>
                  <a:noFill/>
                </a:ln>
                <a:solidFill>
                  <a:schemeClr val="accent6">
                    <a:lumMod val="50000"/>
                  </a:schemeClr>
                </a:solidFill>
                <a:effectLst/>
                <a:uLnTx/>
                <a:uFillTx/>
                <a:latin typeface="Calibri Light" panose="020F0302020204030204"/>
                <a:ea typeface="+mj-ea"/>
                <a:cs typeface="+mj-cs"/>
              </a:rPr>
              <a:t>Шольц</a:t>
            </a:r>
            <a:r>
              <a:rPr kumimoji="0" lang="fr-CA" sz="20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rPr>
              <a:t>)</a:t>
            </a:r>
          </a:p>
        </p:txBody>
      </p:sp>
      <p:sp>
        <p:nvSpPr>
          <p:cNvPr id="4" name="Rectangle 3">
            <a:extLst>
              <a:ext uri="{FF2B5EF4-FFF2-40B4-BE49-F238E27FC236}">
                <a16:creationId xmlns:a16="http://schemas.microsoft.com/office/drawing/2014/main" id="{E8425014-B524-4AFC-9D4A-2400ED0D1E48}"/>
              </a:ext>
            </a:extLst>
          </p:cNvPr>
          <p:cNvSpPr txBox="1">
            <a:spLocks noChangeArrowheads="1"/>
          </p:cNvSpPr>
          <p:nvPr/>
        </p:nvSpPr>
        <p:spPr>
          <a:xfrm>
            <a:off x="1785759" y="2172532"/>
            <a:ext cx="9894963" cy="38623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Стратегічна діагностика</a:t>
            </a:r>
            <a:endParaRPr kumimoji="0" lang="fr-CA" alt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104900" marR="0" lvl="1" indent="-6477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Оточення</a:t>
            </a:r>
            <a:r>
              <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що аналізувати</a:t>
            </a:r>
            <a:endPar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Нагоди і загрози</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04900" marR="0" lvl="1" indent="-6477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Ресурси і вміння</a:t>
            </a:r>
            <a:r>
              <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Сильні і слабкі сторони</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Фундаментальні компетенції</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04900" marR="0" lvl="1" indent="-6477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Очікування і наміри</a:t>
            </a:r>
            <a:r>
              <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Завдання</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Управління підприємством</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сторони отримувачі</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кому першому надати послугу</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Етика</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157937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601FC639-14D5-BE16-04D3-AD2614A2F0E8}"/>
              </a:ext>
            </a:extLst>
          </p:cNvPr>
          <p:cNvSpPr txBox="1">
            <a:spLocks noChangeArrowheads="1"/>
          </p:cNvSpPr>
          <p:nvPr/>
        </p:nvSpPr>
        <p:spPr>
          <a:xfrm>
            <a:off x="1885950" y="1103518"/>
            <a:ext cx="8118988" cy="11525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ФОРМУЛЮВАННЯ СТРАТЕГІЇ</a:t>
            </a:r>
            <a:endParaRPr kumimoji="0" lang="fr-CA" sz="2000" b="1" i="0" u="none" strike="noStrike" kern="1200" cap="none" spc="0" normalizeH="0" baseline="0" noProof="0" dirty="0">
              <a:ln>
                <a:noFill/>
              </a:ln>
              <a:solidFill>
                <a:srgbClr val="00B050"/>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5B43E180-5D75-F762-C524-E8D5062DB7DE}"/>
              </a:ext>
            </a:extLst>
          </p:cNvPr>
          <p:cNvSpPr txBox="1">
            <a:spLocks noChangeArrowheads="1"/>
          </p:cNvSpPr>
          <p:nvPr/>
        </p:nvSpPr>
        <p:spPr>
          <a:xfrm>
            <a:off x="2187062" y="2369880"/>
            <a:ext cx="8642350" cy="3832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Стратегічний вибір</a:t>
            </a:r>
            <a:endParaRPr kumimoji="0" lang="fr-CA" alt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104900" marR="0" lvl="1" indent="-6477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Стратегія по сферах діяльності</a:t>
            </a:r>
            <a:endPar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Визначення підґрунтя для конкурентної переваги</a:t>
            </a:r>
            <a:endPar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104900" marR="0" lvl="1" indent="-6477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Стратегія на рівні підприємства</a:t>
            </a:r>
            <a:r>
              <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Рішення щодо портфеля діяльності і розмірів покритих ринків</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Відносини між різними відділами</a:t>
            </a:r>
            <a:endPar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104900" marR="0" lvl="1" indent="-6477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Орієнтири і умови розвитку</a:t>
            </a:r>
            <a:r>
              <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Диверсифікація</a:t>
            </a:r>
            <a:r>
              <a:rPr kumimoji="0" lang="fr-C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uk-U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концентрація</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Умови</a:t>
            </a:r>
            <a:endParaRPr kumimoji="0" lang="fr-C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Внутрішнє зростання</a:t>
            </a:r>
            <a:r>
              <a:rPr kumimoji="0" lang="fr-C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злиття</a:t>
            </a:r>
            <a:r>
              <a:rPr kumimoji="0" lang="fr-C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uk-U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купівля</a:t>
            </a:r>
            <a:r>
              <a:rPr kumimoji="0" lang="fr-C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uk-U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альянс </a:t>
            </a:r>
            <a:endParaRPr kumimoji="0" lang="fr-CA"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232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CA8A3C2B-7186-0326-7A7A-15654B2D7930}"/>
              </a:ext>
            </a:extLst>
          </p:cNvPr>
          <p:cNvSpPr txBox="1">
            <a:spLocks noChangeArrowheads="1"/>
          </p:cNvSpPr>
          <p:nvPr/>
        </p:nvSpPr>
        <p:spPr>
          <a:xfrm>
            <a:off x="1905000" y="1378769"/>
            <a:ext cx="8375854" cy="8382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СТРАТЕГІЧНЕ ФОРМУЛЮВАННЯ </a:t>
            </a:r>
            <a:r>
              <a:rPr kumimoji="0" lang="en-US"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
            </a:r>
            <a:br>
              <a:rPr kumimoji="0" lang="en-US"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br>
            <a:endParaRPr kumimoji="0" lang="fr-CA" sz="20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EC79E347-F7D4-E200-3E79-01070BB4E644}"/>
              </a:ext>
            </a:extLst>
          </p:cNvPr>
          <p:cNvSpPr txBox="1">
            <a:spLocks noChangeArrowheads="1"/>
          </p:cNvSpPr>
          <p:nvPr/>
        </p:nvSpPr>
        <p:spPr>
          <a:xfrm>
            <a:off x="2356338" y="2465745"/>
            <a:ext cx="7772400" cy="3514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Стратегічне розгортання</a:t>
            </a:r>
            <a:endParaRPr kumimoji="0" lang="fr-CA" altLang="uk-UA"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104900" marR="0" lvl="1" indent="-6477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Природа організації</a:t>
            </a:r>
            <a:r>
              <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Цілі</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вибір структури</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процесу і координації </a:t>
            </a:r>
            <a:endPar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104900" marR="0" lvl="1" indent="-6477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Стратегічні важелі</a:t>
            </a:r>
            <a:r>
              <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Стратегія</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особи</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інформація</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фінанси</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технологія</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04900" marR="0" lvl="1" indent="-6477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Управління змінами</a:t>
            </a:r>
            <a:r>
              <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Розвиток стандартних завдань, культури, політики</a:t>
            </a:r>
            <a:r>
              <a:rPr kumimoji="0" lang="fr-C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6387580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4">
            <a:extLst>
              <a:ext uri="{FF2B5EF4-FFF2-40B4-BE49-F238E27FC236}">
                <a16:creationId xmlns:a16="http://schemas.microsoft.com/office/drawing/2014/main" id="{5701B941-AAC0-6E4D-193C-2A04E63D4742}"/>
              </a:ext>
            </a:extLst>
          </p:cNvPr>
          <p:cNvSpPr txBox="1">
            <a:spLocks noChangeArrowheads="1"/>
          </p:cNvSpPr>
          <p:nvPr/>
        </p:nvSpPr>
        <p:spPr>
          <a:xfrm>
            <a:off x="2000910" y="1210904"/>
            <a:ext cx="9553575"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ДІАГНОСТИКА ЗОВНІШНЬОГО ОТОЧЕННЯ</a:t>
            </a:r>
            <a:r>
              <a:rPr kumimoji="0" lang="fr-FR"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
            </a:r>
            <a:br>
              <a:rPr kumimoji="0" lang="fr-FR"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br>
            <a:r>
              <a:rPr kumimoji="0" 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ВИЗНАЧИТИ ЗАГРОЗИ І НАГОДИ</a:t>
            </a:r>
            <a:endParaRPr kumimoji="0" lang="fr-FR"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4" name="Rectangle 5">
            <a:extLst>
              <a:ext uri="{FF2B5EF4-FFF2-40B4-BE49-F238E27FC236}">
                <a16:creationId xmlns:a16="http://schemas.microsoft.com/office/drawing/2014/main" id="{1847BF4E-D60A-9288-A0EE-4715F1AB0276}"/>
              </a:ext>
            </a:extLst>
          </p:cNvPr>
          <p:cNvSpPr txBox="1">
            <a:spLocks noChangeArrowheads="1"/>
          </p:cNvSpPr>
          <p:nvPr/>
        </p:nvSpPr>
        <p:spPr>
          <a:xfrm>
            <a:off x="2000910" y="2639654"/>
            <a:ext cx="9144000" cy="3261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Оцінити зовнішнє оточення, тобто взяти до уваги різносторонні тенденції</a:t>
            </a:r>
            <a:r>
              <a:rPr kumimoji="0" lang="fr-FR" altLang="uk-UA"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uk-UA" altLang="uk-UA"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ПЕСТЕЛ</a:t>
            </a:r>
            <a:r>
              <a:rPr kumimoji="0" lang="fr-FR" altLang="uk-UA"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Політичні</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Економічні</a:t>
            </a:r>
            <a:endParaRPr kumimoji="0" lang="fr-FR"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Соціальні і демографічні</a:t>
            </a:r>
            <a:endParaRPr kumimoji="0" lang="fr-FR"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Технологічні</a:t>
            </a:r>
            <a:endParaRPr kumimoji="0" lang="fr-FR"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Екологічні</a:t>
            </a:r>
            <a:endParaRPr kumimoji="0" lang="fr-FR"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Легальні</a:t>
            </a:r>
            <a:endParaRPr kumimoji="0" lang="fr-FR"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56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
                                            <p:txEl>
                                              <p:pRg st="0" end="0"/>
                                            </p:txEl>
                                          </p:spTgt>
                                        </p:tgtEl>
                                        <p:attrNameLst>
                                          <p:attrName>ppt_c</p:attrName>
                                        </p:attrNameLst>
                                      </p:cBhvr>
                                      <p:to>
                                        <a:schemeClr val="tx2"/>
                                      </p:to>
                                    </p:animClr>
                                  </p:subTnLst>
                                </p:cTn>
                              </p:par>
                              <p:par>
                                <p:cTn id="9" presetID="2" presetClass="entr" presetSubtype="8"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
                                            <p:txEl>
                                              <p:pRg st="1" end="1"/>
                                            </p:txEl>
                                          </p:spTgt>
                                        </p:tgtEl>
                                        <p:attrNameLst>
                                          <p:attrName>ppt_c</p:attrName>
                                        </p:attrNameLst>
                                      </p:cBhvr>
                                      <p:to>
                                        <a:schemeClr val="tx2"/>
                                      </p:to>
                                    </p:animClr>
                                  </p:subTnLst>
                                </p:cTn>
                              </p:par>
                              <p:par>
                                <p:cTn id="13" presetID="2" presetClass="entr" presetSubtype="8"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
                                            <p:txEl>
                                              <p:pRg st="2" end="2"/>
                                            </p:txEl>
                                          </p:spTgt>
                                        </p:tgtEl>
                                        <p:attrNameLst>
                                          <p:attrName>ppt_c</p:attrName>
                                        </p:attrNameLst>
                                      </p:cBhvr>
                                      <p:to>
                                        <a:schemeClr val="tx2"/>
                                      </p:to>
                                    </p:animClr>
                                  </p:subTnLst>
                                </p:cTn>
                              </p:par>
                              <p:par>
                                <p:cTn id="17" presetID="2" presetClass="entr" presetSubtype="8"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
                                            <p:txEl>
                                              <p:pRg st="3" end="3"/>
                                            </p:txEl>
                                          </p:spTgt>
                                        </p:tgtEl>
                                        <p:attrNameLst>
                                          <p:attrName>ppt_c</p:attrName>
                                        </p:attrNameLst>
                                      </p:cBhvr>
                                      <p:to>
                                        <a:schemeClr val="tx2"/>
                                      </p:to>
                                    </p:animClr>
                                  </p:subTnLst>
                                </p:cTn>
                              </p:par>
                              <p:par>
                                <p:cTn id="21" presetID="2" presetClass="entr" presetSubtype="8"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
                                            <p:txEl>
                                              <p:pRg st="4" end="4"/>
                                            </p:txEl>
                                          </p:spTgt>
                                        </p:tgtEl>
                                        <p:attrNameLst>
                                          <p:attrName>ppt_c</p:attrName>
                                        </p:attrNameLst>
                                      </p:cBhvr>
                                      <p:to>
                                        <a:schemeClr val="tx2"/>
                                      </p:to>
                                    </p:animClr>
                                  </p:subTnLst>
                                </p:cTn>
                              </p:par>
                              <p:par>
                                <p:cTn id="25" presetID="2" presetClass="entr" presetSubtype="8"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
                                            <p:txEl>
                                              <p:pRg st="5" end="5"/>
                                            </p:txEl>
                                          </p:spTgt>
                                        </p:tgtEl>
                                        <p:attrNameLst>
                                          <p:attrName>ppt_c</p:attrName>
                                        </p:attrNameLst>
                                      </p:cBhvr>
                                      <p:to>
                                        <a:schemeClr val="tx2"/>
                                      </p:to>
                                    </p:animClr>
                                  </p:subTnLst>
                                </p:cTn>
                              </p:par>
                              <p:par>
                                <p:cTn id="29" presetID="2" presetClass="entr" presetSubtype="8" fill="hold" grpId="0"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
                                            <p:txEl>
                                              <p:pRg st="6" end="6"/>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21E23116-1C67-1523-DDA7-43425EF9FD6A}"/>
              </a:ext>
            </a:extLst>
          </p:cNvPr>
          <p:cNvSpPr txBox="1">
            <a:spLocks noChangeArrowheads="1"/>
          </p:cNvSpPr>
          <p:nvPr/>
        </p:nvSpPr>
        <p:spPr>
          <a:xfrm>
            <a:off x="1813590" y="794026"/>
            <a:ext cx="10187910" cy="155733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5 СИЛЬНИХ СТОРІН КОНКУРЕНЦІЇ</a:t>
            </a:r>
            <a:r>
              <a:rPr kumimoji="0" lang="fr-C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
            </a:r>
            <a:br>
              <a:rPr kumimoji="0" lang="fr-C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br>
            <a:r>
              <a:rPr kumimoji="0" lang="uk-UA" sz="4400" i="0" u="none" strike="noStrike" kern="1200" cap="none" spc="0" normalizeH="0" baseline="0" noProof="0" dirty="0" smtClean="0">
                <a:ln>
                  <a:noFill/>
                </a:ln>
                <a:effectLst/>
                <a:uLnTx/>
                <a:uFillTx/>
                <a:latin typeface="Calibri Light" panose="020F0302020204030204"/>
                <a:ea typeface="+mj-ea"/>
                <a:cs typeface="+mj-cs"/>
              </a:rPr>
              <a:t>м</a:t>
            </a:r>
            <a:r>
              <a:rPr kumimoji="0" lang="uk-UA" sz="2000" i="0" u="none" strike="noStrike" kern="1200" cap="none" spc="0" normalizeH="0" baseline="0" noProof="0" dirty="0" smtClean="0">
                <a:ln>
                  <a:noFill/>
                </a:ln>
                <a:effectLst/>
                <a:uLnTx/>
                <a:uFillTx/>
                <a:latin typeface="Calibri Light" panose="020F0302020204030204"/>
                <a:ea typeface="+mj-ea"/>
                <a:cs typeface="+mj-cs"/>
              </a:rPr>
              <a:t>етою </a:t>
            </a:r>
            <a:r>
              <a:rPr kumimoji="0" lang="uk-UA" sz="2000" i="0" u="none" strike="noStrike" kern="1200" cap="none" spc="0" normalizeH="0" baseline="0" noProof="0" dirty="0">
                <a:ln>
                  <a:noFill/>
                </a:ln>
                <a:effectLst/>
                <a:uLnTx/>
                <a:uFillTx/>
                <a:latin typeface="Calibri Light" panose="020F0302020204030204"/>
                <a:ea typeface="+mj-ea"/>
                <a:cs typeface="+mj-cs"/>
              </a:rPr>
              <a:t>є не просто перечислити сильні сторони</a:t>
            </a:r>
            <a:r>
              <a:rPr kumimoji="0" lang="fr-CA" sz="1800" i="0" u="none" strike="noStrike" kern="1200" cap="none" spc="0" normalizeH="0" baseline="0" noProof="0" dirty="0">
                <a:ln>
                  <a:noFill/>
                </a:ln>
                <a:effectLst/>
                <a:uLnTx/>
                <a:uFillTx/>
                <a:latin typeface="Calibri Light" panose="020F0302020204030204"/>
                <a:ea typeface="+mj-ea"/>
                <a:cs typeface="+mj-cs"/>
              </a:rPr>
              <a:t>, </a:t>
            </a:r>
            <a:r>
              <a:rPr kumimoji="0" lang="uk-UA" sz="1800" i="0" u="none" strike="noStrike" kern="1200" cap="none" spc="0" normalizeH="0" baseline="0" noProof="0" dirty="0">
                <a:ln>
                  <a:noFill/>
                </a:ln>
                <a:effectLst/>
                <a:uLnTx/>
                <a:uFillTx/>
                <a:latin typeface="Calibri Light" panose="020F0302020204030204"/>
                <a:ea typeface="+mj-ea"/>
                <a:cs typeface="+mj-cs"/>
              </a:rPr>
              <a:t>але зробити їх ієрархію для того, щоб визначити ключові фактори успіху</a:t>
            </a:r>
            <a:r>
              <a:rPr kumimoji="0" lang="fr-CA" sz="1800" i="0" u="none" strike="noStrike" kern="1200" cap="none" spc="0" normalizeH="0" baseline="0" noProof="0" dirty="0">
                <a:ln>
                  <a:noFill/>
                </a:ln>
                <a:effectLst/>
                <a:uLnTx/>
                <a:uFillTx/>
                <a:latin typeface="Calibri Light" panose="020F0302020204030204"/>
                <a:ea typeface="+mj-ea"/>
                <a:cs typeface="+mj-cs"/>
              </a:rPr>
              <a:t>, </a:t>
            </a:r>
            <a:r>
              <a:rPr kumimoji="0" lang="uk-UA" sz="1800" i="0" u="none" strike="noStrike" kern="1200" cap="none" spc="0" normalizeH="0" baseline="0" noProof="0" dirty="0">
                <a:ln>
                  <a:noFill/>
                </a:ln>
                <a:effectLst/>
                <a:uLnTx/>
                <a:uFillTx/>
                <a:latin typeface="Calibri Light" panose="020F0302020204030204"/>
                <a:ea typeface="+mj-ea"/>
                <a:cs typeface="+mj-cs"/>
              </a:rPr>
              <a:t>або стратегічні елементи, якими слід опанувати для отримання погодження</a:t>
            </a:r>
            <a:r>
              <a:rPr kumimoji="0" lang="fr-CA" sz="1800" i="0" u="none" strike="noStrike" kern="1200" cap="none" spc="0" normalizeH="0" baseline="0" noProof="0" dirty="0">
                <a:ln>
                  <a:noFill/>
                </a:ln>
                <a:effectLst/>
                <a:uLnTx/>
                <a:uFillTx/>
                <a:latin typeface="Calibri Light" panose="020F0302020204030204"/>
                <a:ea typeface="+mj-ea"/>
                <a:cs typeface="+mj-cs"/>
              </a:rPr>
              <a:t> </a:t>
            </a:r>
          </a:p>
        </p:txBody>
      </p:sp>
      <p:sp>
        <p:nvSpPr>
          <p:cNvPr id="4" name="AutoShape 3">
            <a:extLst>
              <a:ext uri="{FF2B5EF4-FFF2-40B4-BE49-F238E27FC236}">
                <a16:creationId xmlns:a16="http://schemas.microsoft.com/office/drawing/2014/main" id="{D8AF08BA-73FF-867D-5E5B-771623A40849}"/>
              </a:ext>
            </a:extLst>
          </p:cNvPr>
          <p:cNvSpPr>
            <a:spLocks noChangeArrowheads="1"/>
          </p:cNvSpPr>
          <p:nvPr/>
        </p:nvSpPr>
        <p:spPr bwMode="auto">
          <a:xfrm>
            <a:off x="5469851" y="5588713"/>
            <a:ext cx="2996331" cy="1118466"/>
          </a:xfrm>
          <a:prstGeom prst="flowChartAlternateProcess">
            <a:avLst/>
          </a:prstGeom>
          <a:solidFill>
            <a:srgbClr val="993366"/>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993366"/>
            </a:extrusionClr>
            <a:contourClr>
              <a:srgbClr val="993366"/>
            </a:contourClr>
          </a:sp3d>
        </p:spPr>
        <p:txBody>
          <a:bodyPr wrap="none" anchor="ctr">
            <a:flatTx/>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buClrTx/>
              <a:buFontTx/>
              <a:buNone/>
            </a:pPr>
            <a:r>
              <a:rPr lang="fr-CA" altLang="fr-FR" sz="2400" kern="1200">
                <a:solidFill>
                  <a:srgbClr val="FFFFFF"/>
                </a:solidFill>
                <a:latin typeface="Times New Roman" panose="02020603050405020304" pitchFamily="18" charset="0"/>
                <a:ea typeface="+mn-ea"/>
                <a:cs typeface="+mn-cs"/>
              </a:rPr>
              <a:t>2- </a:t>
            </a:r>
            <a:r>
              <a:rPr lang="uk-UA" altLang="fr-FR" sz="2400" kern="1200">
                <a:solidFill>
                  <a:srgbClr val="FFFFFF"/>
                </a:solidFill>
                <a:latin typeface="Times New Roman" panose="02020603050405020304" pitchFamily="18" charset="0"/>
                <a:ea typeface="+mn-ea"/>
                <a:cs typeface="+mn-cs"/>
              </a:rPr>
              <a:t>Замінні продукти</a:t>
            </a:r>
            <a:endParaRPr lang="fr-CA" altLang="fr-FR" sz="2400" kern="1200">
              <a:solidFill>
                <a:srgbClr val="FFFFFF"/>
              </a:solidFill>
              <a:latin typeface="Times New Roman" panose="02020603050405020304" pitchFamily="18" charset="0"/>
              <a:ea typeface="+mn-ea"/>
              <a:cs typeface="+mn-cs"/>
            </a:endParaRPr>
          </a:p>
        </p:txBody>
      </p:sp>
      <p:sp>
        <p:nvSpPr>
          <p:cNvPr id="5" name="AutoShape 4">
            <a:extLst>
              <a:ext uri="{FF2B5EF4-FFF2-40B4-BE49-F238E27FC236}">
                <a16:creationId xmlns:a16="http://schemas.microsoft.com/office/drawing/2014/main" id="{0C707DF9-1D95-271F-AF41-5F64F0EE33B1}"/>
              </a:ext>
            </a:extLst>
          </p:cNvPr>
          <p:cNvSpPr>
            <a:spLocks noChangeArrowheads="1"/>
          </p:cNvSpPr>
          <p:nvPr/>
        </p:nvSpPr>
        <p:spPr bwMode="auto">
          <a:xfrm>
            <a:off x="8901728" y="3898197"/>
            <a:ext cx="2472715" cy="982535"/>
          </a:xfrm>
          <a:prstGeom prst="flowChartAlternateProcess">
            <a:avLst/>
          </a:prstGeom>
          <a:solidFill>
            <a:srgbClr val="969696"/>
          </a:solidFill>
          <a:ln w="9525">
            <a:miter lim="800000"/>
            <a:headEnd/>
            <a:tailEnd/>
          </a:ln>
          <a:scene3d>
            <a:camera prst="legacyObliqueTopLeft"/>
            <a:lightRig rig="legacyFlat3" dir="t"/>
          </a:scene3d>
          <a:sp3d extrusionH="430200" prstMaterial="legacyMatte">
            <a:bevelT w="13500" h="13500" prst="angle"/>
            <a:bevelB w="13500" h="13500" prst="angle"/>
            <a:extrusionClr>
              <a:srgbClr val="969696"/>
            </a:extrusionClr>
            <a:contourClr>
              <a:srgbClr val="969696"/>
            </a:contourClr>
          </a:sp3d>
        </p:spPr>
        <p:txBody>
          <a:bodyPr wrap="none" anchor="ctr">
            <a:flatTx/>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buClrTx/>
              <a:buFontTx/>
              <a:buNone/>
            </a:pPr>
            <a:r>
              <a:rPr lang="fr-CA" altLang="fr-FR" sz="2400" kern="1200" dirty="0">
                <a:solidFill>
                  <a:srgbClr val="FFFFFF"/>
                </a:solidFill>
                <a:latin typeface="Times New Roman" panose="02020603050405020304" pitchFamily="18" charset="0"/>
                <a:ea typeface="+mn-ea"/>
                <a:cs typeface="+mn-cs"/>
              </a:rPr>
              <a:t>4- </a:t>
            </a:r>
            <a:r>
              <a:rPr lang="uk-UA" altLang="fr-FR" sz="2400" kern="1200" dirty="0">
                <a:solidFill>
                  <a:srgbClr val="FFFFFF"/>
                </a:solidFill>
                <a:latin typeface="Times New Roman" panose="02020603050405020304" pitchFamily="18" charset="0"/>
                <a:ea typeface="+mn-ea"/>
                <a:cs typeface="+mn-cs"/>
              </a:rPr>
              <a:t>Клієнти</a:t>
            </a:r>
            <a:endParaRPr lang="fr-CA" altLang="fr-FR" sz="2400" kern="1200" dirty="0">
              <a:solidFill>
                <a:srgbClr val="FFFFFF"/>
              </a:solidFill>
              <a:latin typeface="Times New Roman" panose="02020603050405020304" pitchFamily="18" charset="0"/>
              <a:ea typeface="+mn-ea"/>
              <a:cs typeface="+mn-cs"/>
            </a:endParaRPr>
          </a:p>
        </p:txBody>
      </p:sp>
      <p:sp>
        <p:nvSpPr>
          <p:cNvPr id="6" name="AutoShape 5">
            <a:extLst>
              <a:ext uri="{FF2B5EF4-FFF2-40B4-BE49-F238E27FC236}">
                <a16:creationId xmlns:a16="http://schemas.microsoft.com/office/drawing/2014/main" id="{1C5E6E75-8B1A-89BD-8403-20DA192704DC}"/>
              </a:ext>
            </a:extLst>
          </p:cNvPr>
          <p:cNvSpPr>
            <a:spLocks noChangeArrowheads="1"/>
          </p:cNvSpPr>
          <p:nvPr/>
        </p:nvSpPr>
        <p:spPr bwMode="auto">
          <a:xfrm>
            <a:off x="2319843" y="3989196"/>
            <a:ext cx="2287424" cy="1122730"/>
          </a:xfrm>
          <a:prstGeom prst="flowChartAlternateProcess">
            <a:avLst/>
          </a:prstGeom>
          <a:solidFill>
            <a:srgbClr val="C0C0C0"/>
          </a:solidFill>
          <a:ln w="9525">
            <a:miter lim="800000"/>
            <a:headEnd/>
            <a:tailEnd/>
          </a:ln>
          <a:scene3d>
            <a:camera prst="legacyObliqueTopLeft"/>
            <a:lightRig rig="legacyFlat3" dir="t"/>
          </a:scene3d>
          <a:sp3d extrusionH="430200" prstMaterial="legacyMatte">
            <a:bevelT w="13500" h="13500" prst="angle"/>
            <a:bevelB w="13500" h="13500" prst="angle"/>
            <a:extrusionClr>
              <a:srgbClr val="C0C0C0"/>
            </a:extrusionClr>
            <a:contourClr>
              <a:srgbClr val="C0C0C0"/>
            </a:contourClr>
          </a:sp3d>
        </p:spPr>
        <p:txBody>
          <a:bodyPr wrap="none" anchor="ctr">
            <a:flatTx/>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buClrTx/>
              <a:buFontTx/>
              <a:buNone/>
            </a:pPr>
            <a:r>
              <a:rPr lang="fr-CA" altLang="fr-FR" sz="2400" kern="1200" dirty="0">
                <a:solidFill>
                  <a:srgbClr val="FFFFFF"/>
                </a:solidFill>
                <a:latin typeface="Times New Roman" panose="02020603050405020304" pitchFamily="18" charset="0"/>
                <a:ea typeface="+mn-ea"/>
                <a:cs typeface="+mn-cs"/>
              </a:rPr>
              <a:t>3-</a:t>
            </a:r>
            <a:r>
              <a:rPr lang="uk-UA" altLang="fr-FR" sz="2400" kern="1200" dirty="0">
                <a:solidFill>
                  <a:srgbClr val="FFFFFF"/>
                </a:solidFill>
                <a:latin typeface="Times New Roman" panose="02020603050405020304" pitchFamily="18" charset="0"/>
                <a:ea typeface="+mn-ea"/>
                <a:cs typeface="+mn-cs"/>
              </a:rPr>
              <a:t>Постачальники</a:t>
            </a:r>
            <a:endParaRPr lang="fr-CA" altLang="fr-FR" sz="2400" kern="1200" dirty="0">
              <a:solidFill>
                <a:srgbClr val="FFFFFF"/>
              </a:solidFill>
              <a:latin typeface="Times New Roman" panose="02020603050405020304" pitchFamily="18" charset="0"/>
              <a:ea typeface="+mn-ea"/>
              <a:cs typeface="+mn-cs"/>
            </a:endParaRPr>
          </a:p>
        </p:txBody>
      </p:sp>
      <p:sp>
        <p:nvSpPr>
          <p:cNvPr id="7" name="AutoShape 6">
            <a:extLst>
              <a:ext uri="{FF2B5EF4-FFF2-40B4-BE49-F238E27FC236}">
                <a16:creationId xmlns:a16="http://schemas.microsoft.com/office/drawing/2014/main" id="{252A4030-82BD-D091-7DED-0BB3C197AD50}"/>
              </a:ext>
            </a:extLst>
          </p:cNvPr>
          <p:cNvSpPr>
            <a:spLocks noChangeArrowheads="1"/>
          </p:cNvSpPr>
          <p:nvPr/>
        </p:nvSpPr>
        <p:spPr bwMode="auto">
          <a:xfrm>
            <a:off x="5596289" y="2504542"/>
            <a:ext cx="2713467" cy="843929"/>
          </a:xfrm>
          <a:prstGeom prst="flowChartAlternateProcess">
            <a:avLst/>
          </a:prstGeom>
          <a:solidFill>
            <a:srgbClr val="993366"/>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993366"/>
            </a:extrusionClr>
            <a:contourClr>
              <a:srgbClr val="993366"/>
            </a:contourClr>
          </a:sp3d>
        </p:spPr>
        <p:txBody>
          <a:bodyPr wrap="none" anchor="ctr">
            <a:flatTx/>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buClrTx/>
              <a:buFontTx/>
              <a:buNone/>
            </a:pPr>
            <a:r>
              <a:rPr lang="fr-CA" altLang="fr-FR" sz="2400" kern="1200" dirty="0">
                <a:solidFill>
                  <a:srgbClr val="FFFFFF"/>
                </a:solidFill>
                <a:latin typeface="Times New Roman" panose="02020603050405020304" pitchFamily="18" charset="0"/>
                <a:ea typeface="+mn-ea"/>
                <a:cs typeface="+mn-cs"/>
              </a:rPr>
              <a:t>1- </a:t>
            </a:r>
            <a:r>
              <a:rPr lang="uk-UA" altLang="fr-FR" sz="2400" kern="1200" dirty="0">
                <a:solidFill>
                  <a:srgbClr val="FFFFFF"/>
                </a:solidFill>
                <a:latin typeface="Times New Roman" panose="02020603050405020304" pitchFamily="18" charset="0"/>
                <a:ea typeface="+mn-ea"/>
                <a:cs typeface="+mn-cs"/>
              </a:rPr>
              <a:t>Потенційні </a:t>
            </a:r>
          </a:p>
          <a:p>
            <a:pPr algn="ctr" eaLnBrk="1" hangingPunct="1">
              <a:buClrTx/>
              <a:buFontTx/>
              <a:buNone/>
            </a:pPr>
            <a:r>
              <a:rPr lang="uk-UA" altLang="fr-FR" sz="2400" kern="1200" dirty="0">
                <a:solidFill>
                  <a:srgbClr val="FFFFFF"/>
                </a:solidFill>
                <a:latin typeface="Times New Roman" panose="02020603050405020304" pitchFamily="18" charset="0"/>
                <a:ea typeface="+mn-ea"/>
                <a:cs typeface="+mn-cs"/>
              </a:rPr>
              <a:t>обмеження</a:t>
            </a:r>
            <a:endParaRPr lang="fr-CA" altLang="fr-FR" sz="2400" kern="1200" dirty="0">
              <a:solidFill>
                <a:srgbClr val="FFFFFF"/>
              </a:solidFill>
              <a:latin typeface="Times New Roman" panose="02020603050405020304" pitchFamily="18" charset="0"/>
              <a:ea typeface="+mn-ea"/>
              <a:cs typeface="+mn-cs"/>
            </a:endParaRPr>
          </a:p>
        </p:txBody>
      </p:sp>
      <p:cxnSp>
        <p:nvCxnSpPr>
          <p:cNvPr id="8" name="AutoShape 7">
            <a:extLst>
              <a:ext uri="{FF2B5EF4-FFF2-40B4-BE49-F238E27FC236}">
                <a16:creationId xmlns:a16="http://schemas.microsoft.com/office/drawing/2014/main" id="{0738A968-E72E-7F9D-B23A-085D58529C07}"/>
              </a:ext>
            </a:extLst>
          </p:cNvPr>
          <p:cNvCxnSpPr>
            <a:cxnSpLocks noChangeShapeType="1"/>
            <a:stCxn id="6" idx="3"/>
            <a:endCxn id="11" idx="2"/>
          </p:cNvCxnSpPr>
          <p:nvPr/>
        </p:nvCxnSpPr>
        <p:spPr bwMode="auto">
          <a:xfrm>
            <a:off x="4607267" y="4550561"/>
            <a:ext cx="864666" cy="2393"/>
          </a:xfrm>
          <a:prstGeom prst="straightConnector1">
            <a:avLst/>
          </a:prstGeom>
          <a:noFill/>
          <a:ln w="38100">
            <a:solidFill>
              <a:sysClr val="windowText" lastClr="000000"/>
            </a:solidFill>
            <a:round/>
            <a:headEnd/>
            <a:tailEnd type="triangle" w="lg" len="lg"/>
          </a:ln>
          <a:extLst>
            <a:ext uri="{909E8E84-426E-40DD-AFC4-6F175D3DCCD1}">
              <a14:hiddenFill xmlns:a14="http://schemas.microsoft.com/office/drawing/2010/main">
                <a:noFill/>
              </a14:hiddenFill>
            </a:ext>
          </a:extLst>
        </p:spPr>
      </p:cxnSp>
      <p:cxnSp>
        <p:nvCxnSpPr>
          <p:cNvPr id="9" name="AutoShape 8">
            <a:extLst>
              <a:ext uri="{FF2B5EF4-FFF2-40B4-BE49-F238E27FC236}">
                <a16:creationId xmlns:a16="http://schemas.microsoft.com/office/drawing/2014/main" id="{30CBF15F-E8D9-F6AF-08B0-EEF8B60202E7}"/>
              </a:ext>
            </a:extLst>
          </p:cNvPr>
          <p:cNvCxnSpPr>
            <a:cxnSpLocks noChangeShapeType="1"/>
          </p:cNvCxnSpPr>
          <p:nvPr/>
        </p:nvCxnSpPr>
        <p:spPr bwMode="auto">
          <a:xfrm>
            <a:off x="6903858" y="3342048"/>
            <a:ext cx="64159" cy="569911"/>
          </a:xfrm>
          <a:prstGeom prst="straightConnector1">
            <a:avLst/>
          </a:prstGeom>
          <a:noFill/>
          <a:ln w="38100">
            <a:solidFill>
              <a:sysClr val="windowText" lastClr="000000"/>
            </a:solidFill>
            <a:round/>
            <a:headEnd/>
            <a:tailEnd type="triangle" w="lg" len="lg"/>
          </a:ln>
          <a:extLst>
            <a:ext uri="{909E8E84-426E-40DD-AFC4-6F175D3DCCD1}">
              <a14:hiddenFill xmlns:a14="http://schemas.microsoft.com/office/drawing/2010/main">
                <a:noFill/>
              </a14:hiddenFill>
            </a:ext>
          </a:extLst>
        </p:spPr>
      </p:cxnSp>
      <p:cxnSp>
        <p:nvCxnSpPr>
          <p:cNvPr id="10" name="AutoShape 9">
            <a:extLst>
              <a:ext uri="{FF2B5EF4-FFF2-40B4-BE49-F238E27FC236}">
                <a16:creationId xmlns:a16="http://schemas.microsoft.com/office/drawing/2014/main" id="{9F924942-35E6-1329-06F0-E703950952BC}"/>
              </a:ext>
            </a:extLst>
          </p:cNvPr>
          <p:cNvCxnSpPr>
            <a:cxnSpLocks noChangeShapeType="1"/>
          </p:cNvCxnSpPr>
          <p:nvPr/>
        </p:nvCxnSpPr>
        <p:spPr bwMode="auto">
          <a:xfrm>
            <a:off x="6869727" y="5014442"/>
            <a:ext cx="0" cy="10753"/>
          </a:xfrm>
          <a:prstGeom prst="straightConnector1">
            <a:avLst/>
          </a:prstGeom>
          <a:noFill/>
          <a:ln w="38100">
            <a:solidFill>
              <a:sysClr val="windowText" lastClr="000000"/>
            </a:solidFill>
            <a:round/>
            <a:headEnd/>
            <a:tailEnd type="triangle" w="lg" len="lg"/>
          </a:ln>
          <a:extLst>
            <a:ext uri="{909E8E84-426E-40DD-AFC4-6F175D3DCCD1}">
              <a14:hiddenFill xmlns:a14="http://schemas.microsoft.com/office/drawing/2010/main">
                <a:noFill/>
              </a14:hiddenFill>
            </a:ext>
          </a:extLst>
        </p:spPr>
      </p:cxnSp>
      <p:sp>
        <p:nvSpPr>
          <p:cNvPr id="11" name="AutoShape 10">
            <a:extLst>
              <a:ext uri="{FF2B5EF4-FFF2-40B4-BE49-F238E27FC236}">
                <a16:creationId xmlns:a16="http://schemas.microsoft.com/office/drawing/2014/main" id="{90BEFEFE-3936-7901-7448-6699005C0817}"/>
              </a:ext>
            </a:extLst>
          </p:cNvPr>
          <p:cNvSpPr>
            <a:spLocks noChangeArrowheads="1"/>
          </p:cNvSpPr>
          <p:nvPr/>
        </p:nvSpPr>
        <p:spPr bwMode="auto">
          <a:xfrm>
            <a:off x="5471933" y="3907227"/>
            <a:ext cx="2846753" cy="1122730"/>
          </a:xfrm>
          <a:prstGeom prst="cube">
            <a:avLst>
              <a:gd name="adj" fmla="val 15028"/>
            </a:avLst>
          </a:prstGeom>
          <a:solidFill>
            <a:srgbClr val="5B9BD5"/>
          </a:solidFill>
          <a:ln w="9525">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alt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5-</a:t>
            </a:r>
            <a:r>
              <a:rPr kumimoji="0" lang="uk-UA" alt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Суперництво в</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секторі</a:t>
            </a:r>
            <a:endParaRPr kumimoji="0" lang="fr-CA" alt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2" name="Line 11">
            <a:extLst>
              <a:ext uri="{FF2B5EF4-FFF2-40B4-BE49-F238E27FC236}">
                <a16:creationId xmlns:a16="http://schemas.microsoft.com/office/drawing/2014/main" id="{B30352BF-E4BE-8317-0ED3-C61A615D81EA}"/>
              </a:ext>
            </a:extLst>
          </p:cNvPr>
          <p:cNvSpPr>
            <a:spLocks noChangeShapeType="1"/>
          </p:cNvSpPr>
          <p:nvPr/>
        </p:nvSpPr>
        <p:spPr bwMode="auto">
          <a:xfrm flipH="1">
            <a:off x="8296889" y="4304470"/>
            <a:ext cx="535972" cy="0"/>
          </a:xfrm>
          <a:prstGeom prst="line">
            <a:avLst/>
          </a:prstGeom>
          <a:noFill/>
          <a:ln w="38100">
            <a:solidFill>
              <a:sysClr val="windowText" lastClr="000000"/>
            </a:solidFill>
            <a:round/>
            <a:headEnd/>
            <a:tailEnd type="triangle" w="lg" len="lg"/>
          </a:ln>
          <a:extLst>
            <a:ext uri="{909E8E84-426E-40DD-AFC4-6F175D3DCCD1}">
              <a14:hiddenFill xmlns:a14="http://schemas.microsoft.com/office/drawing/2010/main">
                <a:no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3">
            <a:extLst>
              <a:ext uri="{FF2B5EF4-FFF2-40B4-BE49-F238E27FC236}">
                <a16:creationId xmlns:a16="http://schemas.microsoft.com/office/drawing/2014/main" id="{920E8DEE-25DF-87F4-0AB9-A6A1E23BAF58}"/>
              </a:ext>
            </a:extLst>
          </p:cNvPr>
          <p:cNvSpPr>
            <a:spLocks noChangeArrowheads="1"/>
          </p:cNvSpPr>
          <p:nvPr/>
        </p:nvSpPr>
        <p:spPr bwMode="auto">
          <a:xfrm>
            <a:off x="2477115" y="5660856"/>
            <a:ext cx="2639024" cy="947075"/>
          </a:xfrm>
          <a:prstGeom prst="flowChartAlternateProcess">
            <a:avLst/>
          </a:prstGeom>
          <a:solidFill>
            <a:srgbClr val="993366"/>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993366"/>
            </a:extrusionClr>
            <a:contourClr>
              <a:srgbClr val="993366"/>
            </a:contourClr>
          </a:sp3d>
        </p:spPr>
        <p:txBody>
          <a:bodyPr wrap="none" anchor="ctr">
            <a:flatTx/>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buClrTx/>
              <a:buFontTx/>
              <a:buNone/>
            </a:pPr>
            <a:r>
              <a:rPr lang="fr-CA" altLang="fr-FR" sz="2400" kern="1200">
                <a:solidFill>
                  <a:srgbClr val="FFFFFF"/>
                </a:solidFill>
                <a:latin typeface="Times New Roman" panose="02020603050405020304" pitchFamily="18" charset="0"/>
                <a:ea typeface="+mn-ea"/>
                <a:cs typeface="+mn-cs"/>
              </a:rPr>
              <a:t>6- </a:t>
            </a:r>
            <a:r>
              <a:rPr lang="uk-UA" altLang="fr-FR" sz="2400" kern="1200">
                <a:solidFill>
                  <a:srgbClr val="FFFFFF"/>
                </a:solidFill>
                <a:latin typeface="Times New Roman" panose="02020603050405020304" pitchFamily="18" charset="0"/>
                <a:ea typeface="+mn-ea"/>
                <a:cs typeface="+mn-cs"/>
              </a:rPr>
              <a:t>Роль держави</a:t>
            </a:r>
            <a:endParaRPr lang="fr-CA" altLang="fr-FR" sz="2400" kern="1200">
              <a:solidFill>
                <a:srgbClr val="FFFFFF"/>
              </a:solidFill>
              <a:latin typeface="Times New Roman" panose="02020603050405020304" pitchFamily="18" charset="0"/>
              <a:ea typeface="+mn-ea"/>
              <a:cs typeface="+mn-cs"/>
            </a:endParaRPr>
          </a:p>
        </p:txBody>
      </p:sp>
      <p:cxnSp>
        <p:nvCxnSpPr>
          <p:cNvPr id="14" name="AutoShape 9">
            <a:extLst>
              <a:ext uri="{FF2B5EF4-FFF2-40B4-BE49-F238E27FC236}">
                <a16:creationId xmlns:a16="http://schemas.microsoft.com/office/drawing/2014/main" id="{B9DF28A0-8B23-FF8B-1ECC-C59EF73C4388}"/>
              </a:ext>
            </a:extLst>
          </p:cNvPr>
          <p:cNvCxnSpPr>
            <a:cxnSpLocks noChangeShapeType="1"/>
          </p:cNvCxnSpPr>
          <p:nvPr/>
        </p:nvCxnSpPr>
        <p:spPr bwMode="auto">
          <a:xfrm flipV="1">
            <a:off x="4925040" y="5025196"/>
            <a:ext cx="504825" cy="574675"/>
          </a:xfrm>
          <a:prstGeom prst="straightConnector1">
            <a:avLst/>
          </a:prstGeom>
          <a:noFill/>
          <a:ln w="38100">
            <a:solidFill>
              <a:sysClr val="windowText" lastClr="000000"/>
            </a:solidFill>
            <a:prstDash val="sysDash"/>
            <a:round/>
            <a:headEnd/>
            <a:tailEnd type="triangle" w="lg" len="lg"/>
          </a:ln>
          <a:extLst>
            <a:ext uri="{909E8E84-426E-40DD-AFC4-6F175D3DCCD1}">
              <a14:hiddenFill xmlns:a14="http://schemas.microsoft.com/office/drawing/2010/main">
                <a:noFill/>
              </a14:hiddenFill>
            </a:ext>
          </a:extLst>
        </p:spPr>
      </p:cxnSp>
      <p:cxnSp>
        <p:nvCxnSpPr>
          <p:cNvPr id="31" name="AutoShape 9">
            <a:extLst>
              <a:ext uri="{FF2B5EF4-FFF2-40B4-BE49-F238E27FC236}">
                <a16:creationId xmlns:a16="http://schemas.microsoft.com/office/drawing/2014/main" id="{69630AA8-D2BD-2406-7FB7-DBD7E5A98F33}"/>
              </a:ext>
            </a:extLst>
          </p:cNvPr>
          <p:cNvCxnSpPr>
            <a:cxnSpLocks noChangeShapeType="1"/>
          </p:cNvCxnSpPr>
          <p:nvPr/>
        </p:nvCxnSpPr>
        <p:spPr bwMode="auto">
          <a:xfrm flipV="1">
            <a:off x="6955853" y="5047659"/>
            <a:ext cx="0" cy="431800"/>
          </a:xfrm>
          <a:prstGeom prst="straightConnector1">
            <a:avLst/>
          </a:prstGeom>
          <a:noFill/>
          <a:ln w="38100">
            <a:solidFill>
              <a:sysClr val="windowText" lastClr="000000"/>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768658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17766E78-94DE-03CD-6A30-AE44C45644DC}"/>
              </a:ext>
            </a:extLst>
          </p:cNvPr>
          <p:cNvSpPr txBox="1">
            <a:spLocks/>
          </p:cNvSpPr>
          <p:nvPr/>
        </p:nvSpPr>
        <p:spPr>
          <a:xfrm>
            <a:off x="1750820" y="1092229"/>
            <a:ext cx="5812364" cy="727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fr-FR"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СТРАТЕГІЧНІ НАМІРИ</a:t>
            </a:r>
            <a:endParaRPr kumimoji="0" lang="fr-CA" altLang="fr-FR" sz="4400" b="1" i="0" u="none" strike="noStrike" kern="1200" cap="none" spc="0" normalizeH="0" baseline="0" noProof="0" dirty="0">
              <a:ln>
                <a:noFill/>
              </a:ln>
              <a:solidFill>
                <a:srgbClr val="006666"/>
              </a:solidFill>
              <a:effectLst/>
              <a:uLnTx/>
              <a:uFillTx/>
              <a:latin typeface="Calibri Light" panose="020F0302020204030204"/>
              <a:ea typeface="+mj-ea"/>
              <a:cs typeface="+mj-cs"/>
            </a:endParaRPr>
          </a:p>
        </p:txBody>
      </p:sp>
      <p:sp>
        <p:nvSpPr>
          <p:cNvPr id="4" name="Espace réservé du contenu 2">
            <a:extLst>
              <a:ext uri="{FF2B5EF4-FFF2-40B4-BE49-F238E27FC236}">
                <a16:creationId xmlns:a16="http://schemas.microsoft.com/office/drawing/2014/main" id="{0A15AF71-4709-4BCB-B46E-B1C9EA07D070}"/>
              </a:ext>
            </a:extLst>
          </p:cNvPr>
          <p:cNvSpPr txBox="1">
            <a:spLocks/>
          </p:cNvSpPr>
          <p:nvPr/>
        </p:nvSpPr>
        <p:spPr>
          <a:xfrm>
            <a:off x="1750820" y="2064689"/>
            <a:ext cx="10005220" cy="4042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Стратегічний намір</a:t>
            </a:r>
            <a:r>
              <a:rPr kumimoji="0" lang="fr-CA" alt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fr-FR" sz="2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якими є фундаментальні цілі організації</a:t>
            </a:r>
            <a:r>
              <a:rPr kumimoji="0" lang="fr-CA" altLang="fr-FR" sz="2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CA" altLang="fr-FR"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Місія</a:t>
            </a:r>
            <a:r>
              <a:rPr kumimoji="0" lang="fr-C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ствердження наших фундаментальних намірів</a:t>
            </a:r>
            <a:endParaRPr kumimoji="0" lang="fr-C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fr-CA" altLang="fr-FR"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Бачення</a:t>
            </a:r>
            <a:r>
              <a:rPr kumimoji="0" lang="fr-C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ким ми бажаємо стати, картина можливого та передбачуваного  майбутнього, що викликає мотивацію</a:t>
            </a:r>
            <a:endParaRPr kumimoji="0" lang="fr-C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fr-CA" altLang="fr-FR"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Цінності</a:t>
            </a:r>
            <a:r>
              <a:rPr kumimoji="0" lang="fr-C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принципи, які лежать в основі певної стратегії організації і визначають яким чином вона здійснюватиме діяльність</a:t>
            </a:r>
            <a:r>
              <a:rPr kumimoji="0" lang="fr-CA" altLang="fr-FR" sz="2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endParaRPr kumimoji="0" lang="fr-CA" altLang="fr-FR"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uk-UA" altLang="fr-FR"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Цілі</a:t>
            </a:r>
            <a:r>
              <a:rPr kumimoji="0" lang="fr-CA" altLang="fr-FR"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fr-FR"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ствердження специфічних результатів, які мають бути досягнуті</a:t>
            </a:r>
            <a:r>
              <a:rPr kumimoji="0" lang="fr-CA" altLang="fr-FR"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1119485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7237223" y="190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564494" y="4474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383476" y="18413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348301" cy="6858000"/>
          </a:xfrm>
          <a:prstGeom prst="rect">
            <a:avLst/>
          </a:prstGeom>
        </p:spPr>
      </p:pic>
      <p:sp>
        <p:nvSpPr>
          <p:cNvPr id="2" name="Text Box 2">
            <a:extLst>
              <a:ext uri="{FF2B5EF4-FFF2-40B4-BE49-F238E27FC236}">
                <a16:creationId xmlns:a16="http://schemas.microsoft.com/office/drawing/2014/main" id="{D8D5156F-3A70-45FE-2914-DB8DEF029DE3}"/>
              </a:ext>
            </a:extLst>
          </p:cNvPr>
          <p:cNvSpPr txBox="1">
            <a:spLocks noChangeArrowheads="1"/>
          </p:cNvSpPr>
          <p:nvPr/>
        </p:nvSpPr>
        <p:spPr bwMode="auto">
          <a:xfrm>
            <a:off x="4464654" y="586457"/>
            <a:ext cx="2952750" cy="646112"/>
          </a:xfrm>
          <a:prstGeom prst="rect">
            <a:avLst/>
          </a:prstGeom>
          <a:solidFill>
            <a:srgbClr val="FFFF00">
              <a:alpha val="58038"/>
            </a:srgbClr>
          </a:solidFill>
          <a:ln w="9525">
            <a:solidFill>
              <a:sysClr val="windowText" lastClr="000000"/>
            </a:solidFill>
            <a:miter lim="800000"/>
            <a:headEnd/>
            <a:tailEnd/>
          </a:ln>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Місія</a:t>
            </a:r>
            <a:r>
              <a:rPr kumimoji="0" lang="fr-CA" altLang="fr-FR" sz="1600" b="1"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fr-CA" altLang="fr-FR" sz="16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fr-CA" alt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uk-UA" alt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Чому ми існуємо</a:t>
            </a:r>
            <a:endParaRPr kumimoji="0" lang="fr-CA" altLang="fr-FR" sz="1600" b="0" i="1"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
        <p:nvSpPr>
          <p:cNvPr id="4" name="Text Box 3">
            <a:extLst>
              <a:ext uri="{FF2B5EF4-FFF2-40B4-BE49-F238E27FC236}">
                <a16:creationId xmlns:a16="http://schemas.microsoft.com/office/drawing/2014/main" id="{2A4F69E6-4296-0A42-95FA-79327D219C33}"/>
              </a:ext>
            </a:extLst>
          </p:cNvPr>
          <p:cNvSpPr txBox="1">
            <a:spLocks noChangeArrowheads="1"/>
          </p:cNvSpPr>
          <p:nvPr/>
        </p:nvSpPr>
        <p:spPr bwMode="auto">
          <a:xfrm>
            <a:off x="3889186" y="1232570"/>
            <a:ext cx="3889375" cy="646112"/>
          </a:xfrm>
          <a:prstGeom prst="rect">
            <a:avLst/>
          </a:prstGeom>
          <a:solidFill>
            <a:srgbClr val="FFFF00">
              <a:alpha val="45882"/>
            </a:srgbClr>
          </a:solidFill>
          <a:ln w="9525">
            <a:solidFill>
              <a:sysClr val="windowText" lastClr="000000"/>
            </a:solidFill>
            <a:miter lim="800000"/>
            <a:headEnd/>
            <a:tailEnd/>
          </a:ln>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Ключові цінності</a:t>
            </a:r>
            <a:r>
              <a:rPr kumimoji="0" lang="fr-CA" altLang="fr-FR" sz="16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fr-CA" altLang="fr-FR" sz="16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fr-CA"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uk-UA"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Те, в що ми віримо</a:t>
            </a:r>
            <a:endParaRPr kumimoji="0" lang="fr-CA" altLang="fr-FR" sz="1600" b="0" i="1"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 name="Text Box 4">
            <a:extLst>
              <a:ext uri="{FF2B5EF4-FFF2-40B4-BE49-F238E27FC236}">
                <a16:creationId xmlns:a16="http://schemas.microsoft.com/office/drawing/2014/main" id="{7DF89AD4-3138-9735-13A9-5112118AEBB5}"/>
              </a:ext>
            </a:extLst>
          </p:cNvPr>
          <p:cNvSpPr txBox="1">
            <a:spLocks noChangeArrowheads="1"/>
          </p:cNvSpPr>
          <p:nvPr/>
        </p:nvSpPr>
        <p:spPr bwMode="auto">
          <a:xfrm>
            <a:off x="3528822" y="1880270"/>
            <a:ext cx="4679950" cy="646112"/>
          </a:xfrm>
          <a:prstGeom prst="rect">
            <a:avLst/>
          </a:prstGeom>
          <a:solidFill>
            <a:srgbClr val="FFFF66">
              <a:alpha val="59999"/>
            </a:srgbClr>
          </a:solidFill>
          <a:ln w="9525">
            <a:solidFill>
              <a:sysClr val="windowText" lastClr="000000"/>
            </a:solidFill>
            <a:miter lim="800000"/>
            <a:headEnd/>
            <a:tailEnd/>
          </a:ln>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Бачення</a:t>
            </a:r>
            <a:r>
              <a:rPr kumimoji="0" lang="fr-CA" altLang="fr-FR" sz="16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fr-CA" altLang="fr-FR" sz="16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fr-CA"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uk-UA"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Те, чим ми хочемо стати</a:t>
            </a:r>
            <a:endParaRPr kumimoji="0" lang="fr-CA" altLang="fr-FR" sz="1600" b="0" i="1"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6" name="Text Box 5">
            <a:extLst>
              <a:ext uri="{FF2B5EF4-FFF2-40B4-BE49-F238E27FC236}">
                <a16:creationId xmlns:a16="http://schemas.microsoft.com/office/drawing/2014/main" id="{11C390E9-5F19-BA0D-6E3F-6DE5B4BBB129}"/>
              </a:ext>
            </a:extLst>
          </p:cNvPr>
          <p:cNvSpPr txBox="1">
            <a:spLocks noChangeArrowheads="1"/>
          </p:cNvSpPr>
          <p:nvPr/>
        </p:nvSpPr>
        <p:spPr bwMode="auto">
          <a:xfrm>
            <a:off x="3097022" y="2529557"/>
            <a:ext cx="5543550" cy="615950"/>
          </a:xfrm>
          <a:prstGeom prst="rect">
            <a:avLst/>
          </a:prstGeom>
          <a:solidFill>
            <a:srgbClr val="FFFF66">
              <a:alpha val="50980"/>
            </a:srgbClr>
          </a:solidFill>
          <a:ln w="9525">
            <a:solidFill>
              <a:sysClr val="windowText" lastClr="000000"/>
            </a:solidFill>
            <a:miter lim="800000"/>
            <a:headEnd/>
            <a:tailEnd/>
          </a:ln>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dirty="0">
                <a:ln>
                  <a:noFill/>
                </a:ln>
                <a:solidFill>
                  <a:srgbClr val="000000"/>
                </a:solidFill>
                <a:effectLst/>
                <a:uLnTx/>
                <a:uFillTx/>
                <a:latin typeface="Tahoma" pitchFamily="34" charset="0"/>
                <a:ea typeface="+mn-ea"/>
                <a:cs typeface="+mn-cs"/>
              </a:rPr>
              <a:t>Стратегія</a:t>
            </a:r>
            <a:r>
              <a:rPr kumimoji="0" lang="fr-CA" altLang="fr-FR" sz="1600" b="1"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fr-CA" altLang="fr-FR" sz="16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fr-CA" altLang="fr-FR" sz="18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uk-UA" altLang="fr-FR" sz="1600" b="0" i="1" u="none" strike="noStrike" kern="1200" cap="none" spc="0" normalizeH="0" baseline="0" noProof="0" dirty="0">
                <a:ln>
                  <a:noFill/>
                </a:ln>
                <a:solidFill>
                  <a:srgbClr val="44546A">
                    <a:lumMod val="10000"/>
                  </a:srgbClr>
                </a:solidFill>
                <a:effectLst/>
                <a:uLnTx/>
                <a:uFillTx/>
                <a:latin typeface="Tahoma" pitchFamily="34" charset="0"/>
                <a:ea typeface="+mn-ea"/>
                <a:cs typeface="+mn-cs"/>
              </a:rPr>
              <a:t>Н</a:t>
            </a:r>
            <a:r>
              <a:rPr kumimoji="0" lang="uk-UA" altLang="fr-FR" sz="1600" b="0" i="1" u="none" strike="noStrike" kern="1200" cap="none" spc="0" normalizeH="0" baseline="0" noProof="0" dirty="0">
                <a:ln>
                  <a:noFill/>
                </a:ln>
                <a:solidFill>
                  <a:srgbClr val="000000"/>
                </a:solidFill>
                <a:effectLst/>
                <a:uLnTx/>
                <a:uFillTx/>
                <a:latin typeface="Tahoma" pitchFamily="34" charset="0"/>
                <a:ea typeface="+mn-ea"/>
                <a:cs typeface="+mn-cs"/>
              </a:rPr>
              <a:t>аш план дій</a:t>
            </a:r>
            <a:endParaRPr kumimoji="0" lang="fr-CA" altLang="fr-FR" sz="1600" b="0" i="1"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7" name="Text Box 6">
            <a:extLst>
              <a:ext uri="{FF2B5EF4-FFF2-40B4-BE49-F238E27FC236}">
                <a16:creationId xmlns:a16="http://schemas.microsoft.com/office/drawing/2014/main" id="{0200E1F9-7206-27D5-65E0-35AD52A6B6A9}"/>
              </a:ext>
            </a:extLst>
          </p:cNvPr>
          <p:cNvSpPr txBox="1">
            <a:spLocks noChangeArrowheads="1"/>
          </p:cNvSpPr>
          <p:nvPr/>
        </p:nvSpPr>
        <p:spPr bwMode="auto">
          <a:xfrm>
            <a:off x="2736661" y="3177257"/>
            <a:ext cx="6192837" cy="615950"/>
          </a:xfrm>
          <a:prstGeom prst="rect">
            <a:avLst/>
          </a:prstGeom>
          <a:solidFill>
            <a:srgbClr val="FFFF66">
              <a:alpha val="45097"/>
            </a:srgbClr>
          </a:solidFill>
          <a:ln w="9525">
            <a:solidFill>
              <a:sysClr val="windowText" lastClr="000000"/>
            </a:solidFill>
            <a:miter lim="800000"/>
            <a:headEnd/>
            <a:tailEnd/>
          </a:ln>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Таблиця збалансованих показників</a:t>
            </a:r>
            <a:r>
              <a:rPr kumimoji="0" lang="fr-CA" altLang="fr-FR" sz="16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fr-CA"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uk-UA" altLang="fr-FR" sz="1600" b="0" i="1" u="none" strike="noStrike" kern="1200" cap="none" spc="0" normalizeH="0" baseline="0" noProof="0">
                <a:ln>
                  <a:noFill/>
                </a:ln>
                <a:solidFill>
                  <a:srgbClr val="000000"/>
                </a:solidFill>
                <a:effectLst/>
                <a:uLnTx/>
                <a:uFillTx/>
                <a:latin typeface="Tahoma" panose="020B0604030504040204" pitchFamily="34" charset="0"/>
                <a:ea typeface="+mn-ea"/>
                <a:cs typeface="+mn-cs"/>
              </a:rPr>
              <a:t>Застосування і налаштування</a:t>
            </a:r>
            <a:endParaRPr kumimoji="0" lang="fr-CA" altLang="fr-FR" sz="1600" b="0" i="1"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 name="Text Box 7">
            <a:extLst>
              <a:ext uri="{FF2B5EF4-FFF2-40B4-BE49-F238E27FC236}">
                <a16:creationId xmlns:a16="http://schemas.microsoft.com/office/drawing/2014/main" id="{9C5BC49A-D245-38BD-073C-527BF21D7092}"/>
              </a:ext>
            </a:extLst>
          </p:cNvPr>
          <p:cNvSpPr txBox="1">
            <a:spLocks noChangeArrowheads="1"/>
          </p:cNvSpPr>
          <p:nvPr/>
        </p:nvSpPr>
        <p:spPr bwMode="auto">
          <a:xfrm>
            <a:off x="2447735" y="3824957"/>
            <a:ext cx="6697662" cy="615950"/>
          </a:xfrm>
          <a:prstGeom prst="rect">
            <a:avLst/>
          </a:prstGeom>
          <a:solidFill>
            <a:srgbClr val="FFFF66">
              <a:alpha val="34901"/>
            </a:srgbClr>
          </a:solidFill>
          <a:ln w="9525">
            <a:solidFill>
              <a:sysClr val="windowText" lastClr="000000"/>
            </a:solidFill>
            <a:miter lim="800000"/>
            <a:headEnd/>
            <a:tailEnd/>
          </a:ln>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Стратегічні проекти</a:t>
            </a:r>
            <a:r>
              <a:rPr kumimoji="0" lang="fr-CA" altLang="fr-FR" sz="16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fr-CA"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uk-UA" altLang="fr-FR" sz="1600" b="0" i="1" u="none" strike="noStrike" kern="1200" cap="none" spc="0" normalizeH="0" baseline="0" noProof="0">
                <a:ln>
                  <a:noFill/>
                </a:ln>
                <a:solidFill>
                  <a:srgbClr val="000000"/>
                </a:solidFill>
                <a:effectLst/>
                <a:uLnTx/>
                <a:uFillTx/>
                <a:latin typeface="Tahoma" panose="020B0604030504040204" pitchFamily="34" charset="0"/>
                <a:ea typeface="+mn-ea"/>
                <a:cs typeface="+mn-cs"/>
              </a:rPr>
              <a:t>Те, що ми повинні зробити</a:t>
            </a:r>
            <a:endParaRPr kumimoji="0" lang="fr-CA" altLang="fr-FR" sz="1600" b="0" i="1"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9" name="Text Box 8">
            <a:extLst>
              <a:ext uri="{FF2B5EF4-FFF2-40B4-BE49-F238E27FC236}">
                <a16:creationId xmlns:a16="http://schemas.microsoft.com/office/drawing/2014/main" id="{194D55AE-1EAE-1EBD-C0E6-932481902E73}"/>
              </a:ext>
            </a:extLst>
          </p:cNvPr>
          <p:cNvSpPr txBox="1">
            <a:spLocks noChangeArrowheads="1"/>
          </p:cNvSpPr>
          <p:nvPr/>
        </p:nvSpPr>
        <p:spPr bwMode="auto">
          <a:xfrm>
            <a:off x="2304860" y="4472658"/>
            <a:ext cx="6985000" cy="754063"/>
          </a:xfrm>
          <a:prstGeom prst="rect">
            <a:avLst/>
          </a:prstGeom>
          <a:solidFill>
            <a:srgbClr val="FFFF66">
              <a:alpha val="25098"/>
            </a:srgbClr>
          </a:solidFill>
          <a:ln w="9525">
            <a:solidFill>
              <a:sysClr val="windowText" lastClr="000000"/>
            </a:solidFill>
            <a:miter lim="800000"/>
            <a:headEnd/>
            <a:tailEnd/>
          </a:ln>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Особисті цілі</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fr-CA"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r>
              <a:rPr kumimoji="0" lang="uk-UA" altLang="fr-FR" sz="1600" b="0" i="1" u="none" strike="noStrike" kern="1200" cap="none" spc="0" normalizeH="0" baseline="0" noProof="0">
                <a:ln>
                  <a:noFill/>
                </a:ln>
                <a:solidFill>
                  <a:srgbClr val="000000"/>
                </a:solidFill>
                <a:effectLst/>
                <a:uLnTx/>
                <a:uFillTx/>
                <a:latin typeface="Tahoma" panose="020B0604030504040204" pitchFamily="34" charset="0"/>
                <a:ea typeface="+mn-ea"/>
                <a:cs typeface="+mn-cs"/>
              </a:rPr>
              <a:t>Те, що я повинен зробити</a:t>
            </a:r>
            <a:endParaRPr kumimoji="0" lang="fr-CA" altLang="fr-FR" sz="1600" b="0" i="1"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0" name="Rectangle 9">
            <a:extLst>
              <a:ext uri="{FF2B5EF4-FFF2-40B4-BE49-F238E27FC236}">
                <a16:creationId xmlns:a16="http://schemas.microsoft.com/office/drawing/2014/main" id="{A0D23867-EDDD-BA28-A6B5-334318524363}"/>
              </a:ext>
            </a:extLst>
          </p:cNvPr>
          <p:cNvSpPr>
            <a:spLocks noChangeArrowheads="1"/>
          </p:cNvSpPr>
          <p:nvPr/>
        </p:nvSpPr>
        <p:spPr bwMode="auto">
          <a:xfrm>
            <a:off x="1476185" y="5284050"/>
            <a:ext cx="8713788" cy="1522721"/>
          </a:xfrm>
          <a:prstGeom prst="rect">
            <a:avLst/>
          </a:prstGeom>
          <a:solidFill>
            <a:srgbClr val="5B9BD5">
              <a:alpha val="34117"/>
            </a:srgbClr>
          </a:solidFill>
          <a:ln w="9525">
            <a:solidFill>
              <a:sysClr val="windowText" lastClr="000000"/>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Line 10">
            <a:extLst>
              <a:ext uri="{FF2B5EF4-FFF2-40B4-BE49-F238E27FC236}">
                <a16:creationId xmlns:a16="http://schemas.microsoft.com/office/drawing/2014/main" id="{86359412-DA69-20A9-7DC8-72EB5BB5FC6C}"/>
              </a:ext>
            </a:extLst>
          </p:cNvPr>
          <p:cNvSpPr>
            <a:spLocks noChangeShapeType="1"/>
          </p:cNvSpPr>
          <p:nvPr/>
        </p:nvSpPr>
        <p:spPr bwMode="auto">
          <a:xfrm>
            <a:off x="1476185" y="5708221"/>
            <a:ext cx="871378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Box 11">
            <a:extLst>
              <a:ext uri="{FF2B5EF4-FFF2-40B4-BE49-F238E27FC236}">
                <a16:creationId xmlns:a16="http://schemas.microsoft.com/office/drawing/2014/main" id="{C2E94E7A-E0B6-A516-9A2E-8CEB1BC7F691}"/>
              </a:ext>
            </a:extLst>
          </p:cNvPr>
          <p:cNvSpPr txBox="1">
            <a:spLocks noChangeArrowheads="1"/>
          </p:cNvSpPr>
          <p:nvPr/>
        </p:nvSpPr>
        <p:spPr bwMode="auto">
          <a:xfrm>
            <a:off x="4644835" y="5284051"/>
            <a:ext cx="2592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buClrTx/>
              <a:buFontTx/>
              <a:buNone/>
            </a:pPr>
            <a:r>
              <a:rPr lang="uk-UA" altLang="fr-FR" sz="1600" i="1" kern="1200" dirty="0">
                <a:solidFill>
                  <a:prstClr val="black"/>
                </a:solidFill>
                <a:latin typeface="Tahoma" panose="020B0604030504040204" pitchFamily="34" charset="0"/>
                <a:ea typeface="+mn-ea"/>
                <a:cs typeface="+mn-cs"/>
              </a:rPr>
              <a:t>Стратегічні  результати</a:t>
            </a:r>
            <a:endParaRPr lang="fr-CA" altLang="fr-FR" sz="1600" i="1" kern="1200" dirty="0">
              <a:solidFill>
                <a:prstClr val="black"/>
              </a:solidFill>
              <a:latin typeface="Tahoma" panose="020B0604030504040204" pitchFamily="34" charset="0"/>
              <a:ea typeface="+mn-ea"/>
              <a:cs typeface="+mn-cs"/>
            </a:endParaRPr>
          </a:p>
        </p:txBody>
      </p:sp>
      <p:sp>
        <p:nvSpPr>
          <p:cNvPr id="13" name="Text Box 12">
            <a:extLst>
              <a:ext uri="{FF2B5EF4-FFF2-40B4-BE49-F238E27FC236}">
                <a16:creationId xmlns:a16="http://schemas.microsoft.com/office/drawing/2014/main" id="{E10D3197-6EFA-B6B4-DFAD-DAB3E5A2F13E}"/>
              </a:ext>
            </a:extLst>
          </p:cNvPr>
          <p:cNvSpPr txBox="1">
            <a:spLocks noChangeArrowheads="1"/>
          </p:cNvSpPr>
          <p:nvPr/>
        </p:nvSpPr>
        <p:spPr bwMode="auto">
          <a:xfrm>
            <a:off x="1476186" y="5852683"/>
            <a:ext cx="2017713" cy="954088"/>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Задоволені акціонери</a:t>
            </a:r>
            <a:endParaRPr kumimoji="0" lang="fr-CA" altLang="fr-FR" sz="16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0"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Задоволені члени</a:t>
            </a:r>
            <a:endParaRPr kumimoji="0" lang="fr-CA" altLang="fr-FR" sz="1600" b="0" i="1"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14" name="Text Box 13">
            <a:extLst>
              <a:ext uri="{FF2B5EF4-FFF2-40B4-BE49-F238E27FC236}">
                <a16:creationId xmlns:a16="http://schemas.microsoft.com/office/drawing/2014/main" id="{5C0D130C-B0FE-E9ED-E24F-77D25B3952C9}"/>
              </a:ext>
            </a:extLst>
          </p:cNvPr>
          <p:cNvSpPr txBox="1">
            <a:spLocks noChangeArrowheads="1"/>
          </p:cNvSpPr>
          <p:nvPr/>
        </p:nvSpPr>
        <p:spPr bwMode="auto">
          <a:xfrm>
            <a:off x="3636773" y="5852683"/>
            <a:ext cx="1873250" cy="584200"/>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a:ln>
                  <a:noFill/>
                </a:ln>
                <a:solidFill>
                  <a:prstClr val="black"/>
                </a:solidFill>
                <a:effectLst/>
                <a:uLnTx/>
                <a:uFillTx/>
                <a:latin typeface="Tahoma" panose="020B0604030504040204" pitchFamily="34" charset="0"/>
                <a:ea typeface="+mn-ea"/>
                <a:cs typeface="+mn-cs"/>
              </a:rPr>
              <a:t>Заохочені клієнти</a:t>
            </a:r>
            <a:endParaRPr kumimoji="0" lang="fr-CA" altLang="fr-FR" sz="1600" b="0" i="1"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5" name="Text Box 14">
            <a:extLst>
              <a:ext uri="{FF2B5EF4-FFF2-40B4-BE49-F238E27FC236}">
                <a16:creationId xmlns:a16="http://schemas.microsoft.com/office/drawing/2014/main" id="{5AACAEA6-B0DA-3843-37FA-F2876C6D58A2}"/>
              </a:ext>
            </a:extLst>
          </p:cNvPr>
          <p:cNvSpPr txBox="1">
            <a:spLocks noChangeArrowheads="1"/>
          </p:cNvSpPr>
          <p:nvPr/>
        </p:nvSpPr>
        <p:spPr bwMode="auto">
          <a:xfrm>
            <a:off x="5725923" y="5852683"/>
            <a:ext cx="1871662" cy="584200"/>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a:ln>
                  <a:noFill/>
                </a:ln>
                <a:solidFill>
                  <a:prstClr val="black"/>
                </a:solidFill>
                <a:effectLst/>
                <a:uLnTx/>
                <a:uFillTx/>
                <a:latin typeface="Tahoma" panose="020B0604030504040204" pitchFamily="34" charset="0"/>
                <a:ea typeface="+mn-ea"/>
                <a:cs typeface="+mn-cs"/>
              </a:rPr>
              <a:t>Ефективні процеси</a:t>
            </a:r>
            <a:endParaRPr kumimoji="0" lang="fr-CA" altLang="fr-FR" sz="1600" b="0" i="1"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 name="Text Box 15">
            <a:extLst>
              <a:ext uri="{FF2B5EF4-FFF2-40B4-BE49-F238E27FC236}">
                <a16:creationId xmlns:a16="http://schemas.microsoft.com/office/drawing/2014/main" id="{79A7AC3B-A924-CD25-77CB-624DB0148C7F}"/>
              </a:ext>
            </a:extLst>
          </p:cNvPr>
          <p:cNvSpPr txBox="1">
            <a:spLocks noChangeArrowheads="1"/>
          </p:cNvSpPr>
          <p:nvPr/>
        </p:nvSpPr>
        <p:spPr bwMode="auto">
          <a:xfrm>
            <a:off x="7813486" y="5852684"/>
            <a:ext cx="2233613" cy="830263"/>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uk-UA" altLang="fr-FR" sz="1600" b="1" i="0" u="none" strike="noStrike" kern="1200" cap="none" spc="0" normalizeH="0" baseline="0" noProof="0">
                <a:ln>
                  <a:noFill/>
                </a:ln>
                <a:solidFill>
                  <a:prstClr val="black"/>
                </a:solidFill>
                <a:effectLst/>
                <a:uLnTx/>
                <a:uFillTx/>
                <a:latin typeface="Tahoma" panose="020B0604030504040204" pitchFamily="34" charset="0"/>
                <a:ea typeface="+mn-ea"/>
                <a:cs typeface="+mn-cs"/>
              </a:rPr>
              <a:t>Підготовлений і мотивований персонал</a:t>
            </a:r>
            <a:endParaRPr kumimoji="0" lang="fr-CA" altLang="fr-FR" sz="1600" b="0" i="1"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0544560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7A366338-9D1E-126F-6F7D-31B6A338BA14}"/>
              </a:ext>
            </a:extLst>
          </p:cNvPr>
          <p:cNvSpPr txBox="1">
            <a:spLocks noChangeArrowheads="1"/>
          </p:cNvSpPr>
          <p:nvPr/>
        </p:nvSpPr>
        <p:spPr>
          <a:xfrm>
            <a:off x="1695450" y="844062"/>
            <a:ext cx="10363199" cy="113982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fr-FR"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ВНУТРІШНІЙ АНАЛІЗ</a:t>
            </a:r>
            <a:r>
              <a:rPr kumimoji="0" lang="fr-CA" altLang="fr-FR"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 </a:t>
            </a:r>
            <a:endParaRPr kumimoji="0" lang="ru-RU" altLang="fr-FR"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fr-FR"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СТРАТЕГІЧНІ МОЖЛИВОСТІ</a:t>
            </a:r>
            <a:endParaRPr kumimoji="0" lang="fr-CA" altLang="fr-FR" sz="4400" b="1" i="0" u="none" strike="noStrike" kern="1200" cap="none" spc="0" normalizeH="0" baseline="0" noProof="0" dirty="0">
              <a:ln>
                <a:noFill/>
              </a:ln>
              <a:solidFill>
                <a:srgbClr val="006666"/>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5E429255-3432-3586-DCD8-D27E44DBAB4A}"/>
              </a:ext>
            </a:extLst>
          </p:cNvPr>
          <p:cNvSpPr txBox="1">
            <a:spLocks noChangeArrowheads="1"/>
          </p:cNvSpPr>
          <p:nvPr/>
        </p:nvSpPr>
        <p:spPr>
          <a:xfrm>
            <a:off x="1991801" y="1912450"/>
            <a:ext cx="9144001" cy="45916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Стратегічні можливості певної організації є результатом важливості її ресурсів і компетенцій, які є необхідними для виживання і процвітання</a:t>
            </a:r>
            <a:r>
              <a:rPr kumimoji="0" lang="fr-C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Ресурси</a:t>
            </a:r>
            <a:r>
              <a:rPr kumimoji="0" lang="fr-C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активи, якими володіє певна організація, або які вона здатна мобілізувати.</a:t>
            </a:r>
            <a:endParaRPr kumimoji="0" lang="fr-C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Компетенції</a:t>
            </a:r>
            <a:r>
              <a:rPr kumimoji="0" lang="fr-C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діяльність, через яку певна організація використовує і розгортає свої ресурси</a:t>
            </a:r>
            <a:r>
              <a:rPr kumimoji="0" lang="fr-C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Динамічні можливості</a:t>
            </a:r>
            <a:r>
              <a:rPr kumimoji="0" lang="fr-C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характеризує здатність певної організації оновлювати свої компетенції для того, щоб відповідати вимогам середовища, що постійно змінюється</a:t>
            </a:r>
            <a:r>
              <a:rPr kumimoji="0" lang="fr-C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Порогові можливості</a:t>
            </a:r>
            <a:r>
              <a:rPr kumimoji="0" lang="fr-C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необхідні для проникнення на певний ринок на паритетних засадах </a:t>
            </a:r>
            <a:r>
              <a:rPr kumimoji="0" lang="fr-C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uk-UA" altLang="fr-F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із наявними конкурентами.</a:t>
            </a:r>
            <a:endParaRPr kumimoji="0" lang="fr-CA" altLang="fr-FR"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3581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7126AA6E-82F0-6592-226F-A53650336EB0}"/>
              </a:ext>
            </a:extLst>
          </p:cNvPr>
          <p:cNvSpPr txBox="1">
            <a:spLocks noChangeArrowheads="1"/>
          </p:cNvSpPr>
          <p:nvPr/>
        </p:nvSpPr>
        <p:spPr>
          <a:xfrm>
            <a:off x="1724685" y="1683723"/>
            <a:ext cx="9829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fr-FR"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СТРАТЕГІЧНА ДІЯЛЬНІСТЬ</a:t>
            </a:r>
            <a:endParaRPr kumimoji="0" lang="fr-FR" altLang="fr-FR" sz="4400" b="1" i="0" u="none" strike="noStrike" kern="1200" cap="none" spc="0" normalizeH="0" baseline="0" noProof="0" dirty="0">
              <a:ln>
                <a:noFill/>
              </a:ln>
              <a:solidFill>
                <a:srgbClr val="006666"/>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D7DFE7B5-79D2-9373-146C-01A872D9EE53}"/>
              </a:ext>
            </a:extLst>
          </p:cNvPr>
          <p:cNvSpPr txBox="1">
            <a:spLocks noChangeArrowheads="1"/>
          </p:cNvSpPr>
          <p:nvPr/>
        </p:nvSpPr>
        <p:spPr>
          <a:xfrm>
            <a:off x="1724685" y="2415560"/>
            <a:ext cx="9829800" cy="1842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fr-FR" alt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br>
              <a:rPr kumimoji="0" lang="fr-FR" alt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uk-UA" alt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Управління організацією і генеральною дирекцією </a:t>
            </a:r>
            <a:r>
              <a:rPr kumimoji="0" lang="fr-FR" alt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стратегічне навчання, планування, застосування структури, координація і лідерство</a:t>
            </a:r>
            <a:endParaRPr kumimoji="0" lang="fr-FR" alt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4025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659DEA5C-5296-7348-F9ED-A0610B24929C}"/>
              </a:ext>
            </a:extLst>
          </p:cNvPr>
          <p:cNvSpPr txBox="1">
            <a:spLocks noChangeArrowheads="1"/>
          </p:cNvSpPr>
          <p:nvPr/>
        </p:nvSpPr>
        <p:spPr>
          <a:xfrm>
            <a:off x="1476185" y="16814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a:ln>
                  <a:noFill/>
                </a:ln>
                <a:solidFill>
                  <a:srgbClr val="006666"/>
                </a:solidFill>
                <a:effectLst/>
                <a:uLnTx/>
                <a:uFillTx/>
                <a:latin typeface="Calibri Light" panose="020F0302020204030204"/>
                <a:ea typeface="+mj-ea"/>
                <a:cs typeface="+mj-cs"/>
              </a:rPr>
              <a:t>ЗАПИТАННЯ ДО ГРУПИ</a:t>
            </a:r>
            <a:endParaRPr kumimoji="0" lang="fr-FR" altLang="uk-UA" sz="4400" b="1" i="0" u="none" strike="noStrike" kern="1200" cap="none" spc="0" normalizeH="0" baseline="0" noProof="0" dirty="0">
              <a:ln>
                <a:noFill/>
              </a:ln>
              <a:solidFill>
                <a:srgbClr val="006666"/>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E7D65B38-3AB1-BD25-EE22-3CA5E0AE62F0}"/>
              </a:ext>
            </a:extLst>
          </p:cNvPr>
          <p:cNvSpPr txBox="1">
            <a:spLocks noChangeArrowheads="1"/>
          </p:cNvSpPr>
          <p:nvPr/>
        </p:nvSpPr>
        <p:spPr>
          <a:xfrm>
            <a:off x="1590485" y="3202243"/>
            <a:ext cx="10515600" cy="1408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uk-UA" altLang="uk-UA" sz="4000" b="0" i="0" u="none" strike="noStrike" kern="1200" cap="none" spc="0" normalizeH="0" baseline="0" noProof="0">
                <a:ln>
                  <a:noFill/>
                </a:ln>
                <a:solidFill>
                  <a:sysClr val="windowText" lastClr="000000"/>
                </a:solidFill>
                <a:effectLst/>
                <a:uLnTx/>
                <a:uFillTx/>
                <a:latin typeface="Calibri" panose="020F0502020204030204"/>
                <a:ea typeface="+mn-ea"/>
                <a:cs typeface="+mn-cs"/>
              </a:rPr>
              <a:t>Чи існує стратегічна перевага того, щоб  Ваш кооператив був  успішний</a:t>
            </a:r>
            <a:endParaRPr kumimoji="0" lang="fr-CA" altLang="uk-UA"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815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5E8369-EA56-7BCB-77EA-2E66783DD3E0}"/>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5A98FD7C-C4D4-9AC0-69FF-551CD0A36D7F}"/>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9D558B28-0526-CC45-CE14-33D4DA08B99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1B3D9EE2-11BA-ECF6-315D-D333164B4009}"/>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6" name="Picture 9" descr="hojqa34p">
            <a:extLst>
              <a:ext uri="{FF2B5EF4-FFF2-40B4-BE49-F238E27FC236}">
                <a16:creationId xmlns:a16="http://schemas.microsoft.com/office/drawing/2014/main" id="{2EE12780-B61A-D440-CFE9-B5DF5DB48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165" y="1588201"/>
            <a:ext cx="4465638"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493B304E-0ED5-F3CB-B6AA-D05B38572F39}"/>
              </a:ext>
            </a:extLst>
          </p:cNvPr>
          <p:cNvSpPr txBox="1">
            <a:spLocks noChangeArrowheads="1"/>
          </p:cNvSpPr>
          <p:nvPr/>
        </p:nvSpPr>
        <p:spPr>
          <a:xfrm>
            <a:off x="1996440" y="805563"/>
            <a:ext cx="9759600" cy="855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uk-UA" altLang="uk-UA" sz="3200" b="1" dirty="0" smtClean="0">
                <a:solidFill>
                  <a:schemeClr val="accent6">
                    <a:lumMod val="50000"/>
                  </a:schemeClr>
                </a:solidFill>
                <a:latin typeface="Calibri" panose="020F0502020204030204" pitchFamily="34" charset="0"/>
                <a:cs typeface="Calibri" panose="020F0502020204030204" pitchFamily="34" charset="0"/>
              </a:rPr>
              <a:t>КООПЕРАТИВНІ ПРИНЦИПИ ТА ЦІННОСТІ</a:t>
            </a:r>
            <a:endParaRPr lang="fr-CA" altLang="uk-UA" sz="3200" b="1" dirty="0">
              <a:solidFill>
                <a:schemeClr val="accent6">
                  <a:lumMod val="50000"/>
                </a:schemeClr>
              </a:solidFill>
              <a:latin typeface="Calibri" panose="020F0502020204030204" pitchFamily="34" charset="0"/>
              <a:cs typeface="Calibri" panose="020F0502020204030204" pitchFamily="34" charset="0"/>
            </a:endParaRPr>
          </a:p>
        </p:txBody>
      </p:sp>
      <p:sp>
        <p:nvSpPr>
          <p:cNvPr id="8" name="Rectangle 3">
            <a:extLst>
              <a:ext uri="{FF2B5EF4-FFF2-40B4-BE49-F238E27FC236}">
                <a16:creationId xmlns:a16="http://schemas.microsoft.com/office/drawing/2014/main" id="{5710C4FD-9A7A-E113-CD41-E2C68328CC2B}"/>
              </a:ext>
            </a:extLst>
          </p:cNvPr>
          <p:cNvSpPr txBox="1">
            <a:spLocks noChangeArrowheads="1"/>
          </p:cNvSpPr>
          <p:nvPr/>
        </p:nvSpPr>
        <p:spPr>
          <a:xfrm>
            <a:off x="2750990" y="1804100"/>
            <a:ext cx="3816350" cy="374491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gn="ctr">
              <a:lnSpc>
                <a:spcPct val="80000"/>
              </a:lnSpc>
              <a:buClrTx/>
              <a:buFont typeface="Arial" panose="020B0604020202020204" pitchFamily="34" charset="0"/>
              <a:buNone/>
            </a:pPr>
            <a:r>
              <a:rPr lang="uk-UA" altLang="uk-UA" sz="2400" b="1">
                <a:latin typeface="Calibri" panose="020F0502020204030204" pitchFamily="34" charset="0"/>
                <a:cs typeface="Calibri" panose="020F0502020204030204" pitchFamily="34" charset="0"/>
              </a:rPr>
              <a:t>Кооперативні принципи</a:t>
            </a:r>
            <a:endParaRPr lang="fr-CA" altLang="uk-UA" sz="2400" b="1">
              <a:latin typeface="Calibri" panose="020F0502020204030204" pitchFamily="34" charset="0"/>
              <a:cs typeface="Calibri" panose="020F0502020204030204" pitchFamily="34" charset="0"/>
            </a:endParaRPr>
          </a:p>
          <a:p>
            <a:pPr marL="177800" indent="-177800">
              <a:lnSpc>
                <a:spcPct val="80000"/>
              </a:lnSpc>
              <a:buClrTx/>
              <a:buFont typeface="Arial" panose="020B0604020202020204" pitchFamily="34" charset="0"/>
              <a:buNone/>
            </a:pPr>
            <a:endParaRPr lang="fr-CA" altLang="uk-UA" sz="2400" b="1">
              <a:latin typeface="Calibri" panose="020F0502020204030204" pitchFamily="34" charset="0"/>
              <a:cs typeface="Calibri" panose="020F0502020204030204" pitchFamily="34" charset="0"/>
            </a:endParaRPr>
          </a:p>
          <a:p>
            <a:pPr marL="177800" indent="-177800">
              <a:lnSpc>
                <a:spcPct val="80000"/>
              </a:lnSpc>
              <a:buClrTx/>
              <a:buFontTx/>
              <a:buAutoNum type="arabicPeriod"/>
            </a:pPr>
            <a:r>
              <a:rPr lang="uk-UA" altLang="uk-UA" sz="1800">
                <a:latin typeface="Calibri" panose="020F0502020204030204" pitchFamily="34" charset="0"/>
                <a:cs typeface="Calibri" panose="020F0502020204030204" pitchFamily="34" charset="0"/>
              </a:rPr>
              <a:t>Добровільне і відкрите членство для всіх</a:t>
            </a:r>
            <a:endParaRPr lang="fr-CA" altLang="uk-UA" sz="1800">
              <a:latin typeface="Calibri" panose="020F0502020204030204" pitchFamily="34" charset="0"/>
              <a:cs typeface="Calibri" panose="020F0502020204030204" pitchFamily="34" charset="0"/>
            </a:endParaRPr>
          </a:p>
          <a:p>
            <a:pPr marL="177800" indent="-177800">
              <a:lnSpc>
                <a:spcPct val="80000"/>
              </a:lnSpc>
              <a:buClrTx/>
              <a:buFontTx/>
              <a:buAutoNum type="arabicPeriod"/>
            </a:pPr>
            <a:endParaRPr lang="fr-CA" altLang="uk-UA" sz="800">
              <a:latin typeface="Calibri" panose="020F0502020204030204" pitchFamily="34" charset="0"/>
              <a:cs typeface="Calibri" panose="020F0502020204030204" pitchFamily="34" charset="0"/>
            </a:endParaRPr>
          </a:p>
          <a:p>
            <a:pPr marL="177800" indent="-177800">
              <a:lnSpc>
                <a:spcPct val="80000"/>
              </a:lnSpc>
              <a:buClrTx/>
              <a:buFontTx/>
              <a:buAutoNum type="arabicPeriod"/>
            </a:pPr>
            <a:r>
              <a:rPr lang="uk-UA" altLang="uk-UA" sz="1800">
                <a:latin typeface="Calibri" panose="020F0502020204030204" pitchFamily="34" charset="0"/>
                <a:cs typeface="Calibri" panose="020F0502020204030204" pitchFamily="34" charset="0"/>
              </a:rPr>
              <a:t>Демократичне управління, яке здійснюється  членами</a:t>
            </a:r>
            <a:endParaRPr lang="fr-CA" altLang="uk-UA" sz="1800">
              <a:latin typeface="Calibri" panose="020F0502020204030204" pitchFamily="34" charset="0"/>
              <a:cs typeface="Calibri" panose="020F0502020204030204" pitchFamily="34" charset="0"/>
            </a:endParaRPr>
          </a:p>
          <a:p>
            <a:pPr marL="177800" indent="-177800">
              <a:lnSpc>
                <a:spcPct val="80000"/>
              </a:lnSpc>
              <a:buClrTx/>
              <a:buFontTx/>
              <a:buAutoNum type="arabicPeriod"/>
            </a:pPr>
            <a:endParaRPr lang="fr-CA" altLang="uk-UA" sz="800">
              <a:latin typeface="Calibri" panose="020F0502020204030204" pitchFamily="34" charset="0"/>
              <a:cs typeface="Calibri" panose="020F0502020204030204" pitchFamily="34" charset="0"/>
            </a:endParaRPr>
          </a:p>
          <a:p>
            <a:pPr marL="177800" indent="-177800">
              <a:lnSpc>
                <a:spcPct val="80000"/>
              </a:lnSpc>
              <a:buClrTx/>
              <a:buFontTx/>
              <a:buAutoNum type="arabicPeriod"/>
            </a:pPr>
            <a:r>
              <a:rPr lang="uk-UA" altLang="uk-UA" sz="1800">
                <a:latin typeface="Calibri" panose="020F0502020204030204" pitchFamily="34" charset="0"/>
                <a:cs typeface="Calibri" panose="020F0502020204030204" pitchFamily="34" charset="0"/>
              </a:rPr>
              <a:t>Економічна участь членів</a:t>
            </a:r>
            <a:endParaRPr lang="fr-CA" altLang="uk-UA" sz="1800">
              <a:latin typeface="Calibri" panose="020F0502020204030204" pitchFamily="34" charset="0"/>
              <a:cs typeface="Calibri" panose="020F0502020204030204" pitchFamily="34" charset="0"/>
            </a:endParaRPr>
          </a:p>
          <a:p>
            <a:pPr marL="177800" indent="-177800">
              <a:lnSpc>
                <a:spcPct val="80000"/>
              </a:lnSpc>
              <a:buClrTx/>
              <a:buFontTx/>
              <a:buAutoNum type="arabicPeriod"/>
            </a:pPr>
            <a:endParaRPr lang="fr-CA" altLang="uk-UA" sz="800">
              <a:latin typeface="Calibri" panose="020F0502020204030204" pitchFamily="34" charset="0"/>
              <a:cs typeface="Calibri" panose="020F0502020204030204" pitchFamily="34" charset="0"/>
            </a:endParaRPr>
          </a:p>
          <a:p>
            <a:pPr marL="177800" indent="-177800">
              <a:lnSpc>
                <a:spcPct val="80000"/>
              </a:lnSpc>
              <a:buClrTx/>
              <a:buFontTx/>
              <a:buAutoNum type="arabicPeriod"/>
            </a:pPr>
            <a:r>
              <a:rPr lang="uk-UA" altLang="uk-UA" sz="1800">
                <a:latin typeface="Calibri" panose="020F0502020204030204" pitchFamily="34" charset="0"/>
                <a:cs typeface="Calibri" panose="020F0502020204030204" pitchFamily="34" charset="0"/>
              </a:rPr>
              <a:t>Самостійність і незалежність</a:t>
            </a:r>
            <a:endParaRPr lang="en-US" altLang="uk-UA" sz="1800">
              <a:latin typeface="Calibri" panose="020F0502020204030204" pitchFamily="34" charset="0"/>
              <a:cs typeface="Calibri" panose="020F0502020204030204" pitchFamily="34" charset="0"/>
            </a:endParaRPr>
          </a:p>
          <a:p>
            <a:pPr marL="177800" indent="-177800">
              <a:lnSpc>
                <a:spcPct val="80000"/>
              </a:lnSpc>
              <a:buClrTx/>
              <a:buFontTx/>
              <a:buAutoNum type="arabicPeriod"/>
            </a:pPr>
            <a:r>
              <a:rPr lang="uk-UA" altLang="uk-UA" sz="1800">
                <a:latin typeface="Calibri" panose="020F0502020204030204" pitchFamily="34" charset="0"/>
                <a:cs typeface="Calibri" panose="020F0502020204030204" pitchFamily="34" charset="0"/>
              </a:rPr>
              <a:t>Освіта і навчання</a:t>
            </a:r>
            <a:endParaRPr lang="fr-CA" altLang="uk-UA" sz="1800">
              <a:latin typeface="Calibri" panose="020F0502020204030204" pitchFamily="34" charset="0"/>
              <a:cs typeface="Calibri" panose="020F0502020204030204" pitchFamily="34" charset="0"/>
            </a:endParaRPr>
          </a:p>
          <a:p>
            <a:pPr marL="177800" indent="-177800">
              <a:lnSpc>
                <a:spcPct val="80000"/>
              </a:lnSpc>
              <a:buClrTx/>
              <a:buFontTx/>
              <a:buAutoNum type="arabicPeriod"/>
            </a:pPr>
            <a:endParaRPr lang="fr-CA" altLang="uk-UA" sz="800">
              <a:latin typeface="Calibri" panose="020F0502020204030204" pitchFamily="34" charset="0"/>
              <a:cs typeface="Calibri" panose="020F0502020204030204" pitchFamily="34" charset="0"/>
            </a:endParaRPr>
          </a:p>
          <a:p>
            <a:pPr marL="177800" indent="-177800">
              <a:lnSpc>
                <a:spcPct val="80000"/>
              </a:lnSpc>
              <a:buClrTx/>
              <a:buFontTx/>
              <a:buAutoNum type="arabicPeriod"/>
            </a:pPr>
            <a:r>
              <a:rPr lang="uk-UA" altLang="uk-UA" sz="1800">
                <a:latin typeface="Calibri" panose="020F0502020204030204" pitchFamily="34" charset="0"/>
                <a:cs typeface="Calibri" panose="020F0502020204030204" pitchFamily="34" charset="0"/>
              </a:rPr>
              <a:t>Співпраця між кооперативами</a:t>
            </a:r>
            <a:endParaRPr lang="fr-CA" altLang="uk-UA" sz="1800">
              <a:latin typeface="Calibri" panose="020F0502020204030204" pitchFamily="34" charset="0"/>
              <a:cs typeface="Calibri" panose="020F0502020204030204" pitchFamily="34" charset="0"/>
            </a:endParaRPr>
          </a:p>
          <a:p>
            <a:pPr marL="177800" indent="-177800">
              <a:lnSpc>
                <a:spcPct val="80000"/>
              </a:lnSpc>
              <a:buClrTx/>
              <a:buFontTx/>
              <a:buAutoNum type="arabicPeriod"/>
            </a:pPr>
            <a:endParaRPr lang="fr-CA" altLang="uk-UA" sz="800">
              <a:latin typeface="Calibri" panose="020F0502020204030204" pitchFamily="34" charset="0"/>
              <a:cs typeface="Calibri" panose="020F0502020204030204" pitchFamily="34" charset="0"/>
            </a:endParaRPr>
          </a:p>
          <a:p>
            <a:pPr marL="177800" indent="-177800">
              <a:lnSpc>
                <a:spcPct val="80000"/>
              </a:lnSpc>
              <a:buClrTx/>
              <a:buFontTx/>
              <a:buAutoNum type="arabicPeriod"/>
            </a:pPr>
            <a:r>
              <a:rPr lang="uk-UA" altLang="uk-UA" sz="1800">
                <a:latin typeface="Calibri" panose="020F0502020204030204" pitchFamily="34" charset="0"/>
                <a:cs typeface="Calibri" panose="020F0502020204030204" pitchFamily="34" charset="0"/>
              </a:rPr>
              <a:t>Залучення до громади</a:t>
            </a:r>
            <a:endParaRPr lang="fr-CA" altLang="uk-UA" sz="1800" dirty="0">
              <a:latin typeface="Calibri" panose="020F0502020204030204" pitchFamily="34" charset="0"/>
              <a:cs typeface="Calibri" panose="020F0502020204030204" pitchFamily="34" charset="0"/>
            </a:endParaRPr>
          </a:p>
        </p:txBody>
      </p:sp>
      <p:sp>
        <p:nvSpPr>
          <p:cNvPr id="9" name="Rectangle 6">
            <a:extLst>
              <a:ext uri="{FF2B5EF4-FFF2-40B4-BE49-F238E27FC236}">
                <a16:creationId xmlns:a16="http://schemas.microsoft.com/office/drawing/2014/main" id="{332D5687-95EE-6051-1E86-6B41AB419BE4}"/>
              </a:ext>
            </a:extLst>
          </p:cNvPr>
          <p:cNvSpPr>
            <a:spLocks noChangeArrowheads="1"/>
          </p:cNvSpPr>
          <p:nvPr/>
        </p:nvSpPr>
        <p:spPr bwMode="auto">
          <a:xfrm>
            <a:off x="6835628" y="1553229"/>
            <a:ext cx="4500562"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300"/>
              </a:spcBef>
              <a:buClr>
                <a:srgbClr val="99987F"/>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99987F"/>
              </a:buClr>
              <a:buFont typeface="Georgia" panose="02040502050405020303" pitchFamily="18" charset="0"/>
              <a:buChar char="▫"/>
              <a:defRPr sz="2000">
                <a:solidFill>
                  <a:srgbClr val="99987F"/>
                </a:solidFill>
                <a:latin typeface="Georgia" panose="02040502050405020303" pitchFamily="18" charset="0"/>
              </a:defRPr>
            </a:lvl5pPr>
            <a:lvl6pPr marL="25146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6pPr>
            <a:lvl7pPr marL="29718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7pPr>
            <a:lvl8pPr marL="34290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8pPr>
            <a:lvl9pPr marL="38862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9pPr>
          </a:lstStyle>
          <a:p>
            <a:pPr algn="ctr">
              <a:spcBef>
                <a:spcPct val="0"/>
              </a:spcBef>
              <a:buClrTx/>
              <a:buFontTx/>
              <a:buNone/>
            </a:pPr>
            <a:r>
              <a:rPr lang="fr-CA" altLang="uk-UA" sz="24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altLang="uk-UA" sz="24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Кооперативні цінності</a:t>
            </a:r>
            <a:endParaRPr lang="fr-CA" altLang="uk-UA" sz="24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ctr">
              <a:spcBef>
                <a:spcPct val="0"/>
              </a:spcBef>
              <a:buClrTx/>
              <a:buFontTx/>
              <a:buNone/>
            </a:pPr>
            <a:endParaRPr lang="fr-CA" altLang="uk-UA" sz="24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gn="ctr">
              <a:spcBef>
                <a:spcPct val="0"/>
              </a:spcBef>
              <a:buClrTx/>
              <a:buFontTx/>
              <a:buNone/>
            </a:pPr>
            <a:r>
              <a:rPr lang="uk-UA" altLang="uk-UA"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Ч</a:t>
            </a:r>
            <a:r>
              <a:rPr lang="uk-UA" altLang="uk-UA" sz="1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есність</a:t>
            </a:r>
            <a:endParaRPr lang="fr-CA" altLang="uk-UA" sz="1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ctr">
              <a:spcBef>
                <a:spcPct val="0"/>
              </a:spcBef>
              <a:buClrTx/>
              <a:buFontTx/>
              <a:buNone/>
            </a:pPr>
            <a:r>
              <a:rPr lang="uk-UA" altLang="uk-UA"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Р</a:t>
            </a:r>
            <a:r>
              <a:rPr lang="uk-UA" altLang="uk-UA" sz="1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івноправність</a:t>
            </a:r>
            <a:endParaRPr lang="fr-CA" altLang="uk-UA" sz="1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ctr">
              <a:spcBef>
                <a:spcPct val="0"/>
              </a:spcBef>
              <a:buClrTx/>
              <a:buFontTx/>
              <a:buNone/>
            </a:pPr>
            <a:r>
              <a:rPr lang="uk-UA" altLang="uk-UA"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В</a:t>
            </a:r>
            <a:r>
              <a:rPr lang="uk-UA" altLang="uk-UA" sz="1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ідповідальність особиста та взаємна</a:t>
            </a:r>
            <a:endParaRPr lang="fr-CA" altLang="uk-UA" sz="1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ctr">
              <a:spcBef>
                <a:spcPct val="0"/>
              </a:spcBef>
              <a:buClrTx/>
              <a:buFontTx/>
              <a:buNone/>
            </a:pPr>
            <a:r>
              <a:rPr lang="uk-UA" altLang="uk-UA"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С</a:t>
            </a:r>
            <a:r>
              <a:rPr lang="uk-UA" altLang="uk-UA" sz="1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олідарність</a:t>
            </a:r>
            <a:endParaRPr lang="fr-CA" altLang="uk-UA" sz="1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ctr">
              <a:spcBef>
                <a:spcPct val="0"/>
              </a:spcBef>
              <a:buClrTx/>
              <a:buFontTx/>
              <a:buNone/>
            </a:pPr>
            <a:r>
              <a:rPr lang="fr-CA" altLang="uk-UA" sz="1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fr-CA" altLang="uk-UA" sz="1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ctr">
              <a:spcBef>
                <a:spcPct val="0"/>
              </a:spcBef>
              <a:buClrTx/>
              <a:buFontTx/>
              <a:buNone/>
            </a:pPr>
            <a:r>
              <a:rPr lang="uk-UA" altLang="uk-UA"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Е</a:t>
            </a:r>
            <a:r>
              <a:rPr lang="uk-UA" altLang="uk-UA" sz="1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тика</a:t>
            </a:r>
            <a:endParaRPr lang="fr-CA" altLang="uk-UA" sz="1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ctr">
              <a:spcBef>
                <a:spcPct val="0"/>
              </a:spcBef>
              <a:buClrTx/>
              <a:buFontTx/>
              <a:buNone/>
            </a:pPr>
            <a:endParaRPr lang="fr-CA" altLang="uk-UA" sz="1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0" name="Text Box 10">
            <a:extLst>
              <a:ext uri="{FF2B5EF4-FFF2-40B4-BE49-F238E27FC236}">
                <a16:creationId xmlns:a16="http://schemas.microsoft.com/office/drawing/2014/main" id="{F055B2EA-54D1-5431-0C40-E7E60F04EBC1}"/>
              </a:ext>
            </a:extLst>
          </p:cNvPr>
          <p:cNvSpPr txBox="1">
            <a:spLocks noChangeArrowheads="1"/>
          </p:cNvSpPr>
          <p:nvPr/>
        </p:nvSpPr>
        <p:spPr bwMode="auto">
          <a:xfrm>
            <a:off x="2174728" y="6331651"/>
            <a:ext cx="316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99987F"/>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99987F"/>
              </a:buClr>
              <a:buFont typeface="Georgia" panose="02040502050405020303" pitchFamily="18" charset="0"/>
              <a:buChar char="▫"/>
              <a:defRPr sz="2000">
                <a:solidFill>
                  <a:srgbClr val="99987F"/>
                </a:solidFill>
                <a:latin typeface="Georgia" panose="02040502050405020303" pitchFamily="18" charset="0"/>
              </a:defRPr>
            </a:lvl5pPr>
            <a:lvl6pPr marL="25146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6pPr>
            <a:lvl7pPr marL="29718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7pPr>
            <a:lvl8pPr marL="34290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8pPr>
            <a:lvl9pPr marL="38862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9pPr>
          </a:lstStyle>
          <a:p>
            <a:pPr algn="ctr">
              <a:spcBef>
                <a:spcPct val="50000"/>
              </a:spcBef>
              <a:buClrTx/>
              <a:buFontTx/>
              <a:buNone/>
            </a:pPr>
            <a:r>
              <a:rPr lang="uk-UA" altLang="uk-UA" sz="1800" b="1" kern="1200">
                <a:solidFill>
                  <a:prstClr val="black"/>
                </a:solidFill>
                <a:latin typeface="Calibri" panose="020F0502020204030204" pitchFamily="34" charset="0"/>
                <a:ea typeface="+mn-ea"/>
                <a:cs typeface="Calibri" panose="020F0502020204030204" pitchFamily="34" charset="0"/>
              </a:rPr>
              <a:t>На організаційному рівні</a:t>
            </a:r>
            <a:endParaRPr lang="fr-CA" altLang="uk-UA" sz="1800" b="1" kern="1200">
              <a:solidFill>
                <a:prstClr val="black"/>
              </a:solidFill>
              <a:latin typeface="Calibri" panose="020F0502020204030204" pitchFamily="34" charset="0"/>
              <a:ea typeface="+mn-ea"/>
              <a:cs typeface="Calibri" panose="020F0502020204030204" pitchFamily="34" charset="0"/>
            </a:endParaRPr>
          </a:p>
        </p:txBody>
      </p:sp>
      <p:sp>
        <p:nvSpPr>
          <p:cNvPr id="11" name="Text Box 11">
            <a:extLst>
              <a:ext uri="{FF2B5EF4-FFF2-40B4-BE49-F238E27FC236}">
                <a16:creationId xmlns:a16="http://schemas.microsoft.com/office/drawing/2014/main" id="{9A50A114-C819-5B16-91A3-2BEDCFB7E5B1}"/>
              </a:ext>
            </a:extLst>
          </p:cNvPr>
          <p:cNvSpPr txBox="1">
            <a:spLocks noChangeArrowheads="1"/>
          </p:cNvSpPr>
          <p:nvPr/>
        </p:nvSpPr>
        <p:spPr bwMode="auto">
          <a:xfrm>
            <a:off x="7215040" y="6306524"/>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99987F"/>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99987F"/>
              </a:buClr>
              <a:buFont typeface="Georgia" panose="02040502050405020303" pitchFamily="18" charset="0"/>
              <a:buChar char="▫"/>
              <a:defRPr sz="2000">
                <a:solidFill>
                  <a:srgbClr val="99987F"/>
                </a:solidFill>
                <a:latin typeface="Georgia" panose="02040502050405020303" pitchFamily="18" charset="0"/>
              </a:defRPr>
            </a:lvl5pPr>
            <a:lvl6pPr marL="25146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6pPr>
            <a:lvl7pPr marL="29718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7pPr>
            <a:lvl8pPr marL="34290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8pPr>
            <a:lvl9pPr marL="38862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9pPr>
          </a:lstStyle>
          <a:p>
            <a:pPr algn="ctr">
              <a:spcBef>
                <a:spcPct val="50000"/>
              </a:spcBef>
              <a:buClrTx/>
              <a:buFontTx/>
              <a:buNone/>
            </a:pPr>
            <a:r>
              <a:rPr lang="uk-UA" altLang="uk-UA" sz="1800" b="1" kern="1200" dirty="0">
                <a:solidFill>
                  <a:prstClr val="black"/>
                </a:solidFill>
                <a:latin typeface="Calibri" panose="020F0502020204030204" pitchFamily="34" charset="0"/>
                <a:ea typeface="+mn-ea"/>
                <a:cs typeface="Calibri" panose="020F0502020204030204" pitchFamily="34" charset="0"/>
              </a:rPr>
              <a:t>На індивідуальному рівні</a:t>
            </a:r>
            <a:endParaRPr lang="fr-CA" altLang="uk-UA" sz="1800" b="1" kern="1200" dirty="0">
              <a:solidFill>
                <a:prstClr val="black"/>
              </a:solidFill>
              <a:latin typeface="Calibri" panose="020F0502020204030204" pitchFamily="34" charset="0"/>
              <a:ea typeface="+mn-ea"/>
              <a:cs typeface="Calibri" panose="020F0502020204030204" pitchFamily="34" charset="0"/>
            </a:endParaRPr>
          </a:p>
        </p:txBody>
      </p:sp>
      <p:pic>
        <p:nvPicPr>
          <p:cNvPr id="12" name="il_fi" descr="herse">
            <a:extLst>
              <a:ext uri="{FF2B5EF4-FFF2-40B4-BE49-F238E27FC236}">
                <a16:creationId xmlns:a16="http://schemas.microsoft.com/office/drawing/2014/main" id="{CC7B8F06-1E52-ED17-A934-1993A713E7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2384" y="4639649"/>
            <a:ext cx="31337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8615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50C9A85E-701C-FB3D-ED3F-DA7F3C9419CC}"/>
              </a:ext>
            </a:extLst>
          </p:cNvPr>
          <p:cNvSpPr txBox="1">
            <a:spLocks noChangeArrowheads="1"/>
          </p:cNvSpPr>
          <p:nvPr/>
        </p:nvSpPr>
        <p:spPr>
          <a:xfrm>
            <a:off x="1676400" y="1049780"/>
            <a:ext cx="10515600" cy="1080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fr-FR"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СТРАТЕГІЯ </a:t>
            </a:r>
            <a:r>
              <a:rPr kumimoji="0" lang="fr-FR" altLang="fr-FR"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 </a:t>
            </a:r>
            <a:r>
              <a:rPr kumimoji="0" lang="uk-UA" altLang="fr-FR"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АНАЛІЗ СТВОРЕННЯ ЦІННОСТЕЙ </a:t>
            </a:r>
            <a:r>
              <a:rPr kumimoji="0" lang="fr-FR" altLang="fr-FR" sz="44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r>
            <a:br>
              <a:rPr kumimoji="0" lang="fr-FR" altLang="fr-FR" sz="44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br>
            <a:r>
              <a:rPr kumimoji="0" lang="fr-FR" altLang="fr-FR" sz="16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a:t>
            </a:r>
            <a:r>
              <a:rPr kumimoji="0" lang="uk-UA" altLang="fr-FR" sz="16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Нейл</a:t>
            </a:r>
            <a:r>
              <a:rPr kumimoji="0" lang="uk-UA" altLang="fr-FR"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Глас</a:t>
            </a:r>
            <a:r>
              <a:rPr kumimoji="0" lang="fr-FR" altLang="fr-FR"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uk-UA" altLang="fr-FR"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Менеджмент</a:t>
            </a:r>
            <a:r>
              <a:rPr kumimoji="0" lang="fr-FR" altLang="fr-FR"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 10 </a:t>
            </a:r>
            <a:r>
              <a:rPr kumimoji="0" lang="uk-UA" altLang="fr-FR"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викликів</a:t>
            </a:r>
            <a:r>
              <a:rPr kumimoji="0" lang="fr-FR" altLang="fr-FR"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uk-UA" altLang="fr-FR"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видавництво Організації </a:t>
            </a:r>
            <a:r>
              <a:rPr kumimoji="0" lang="fr-FR" altLang="fr-FR"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1998)</a:t>
            </a:r>
            <a:endParaRPr kumimoji="0" lang="fr-CH" altLang="fr-FR" sz="19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graphicFrame>
        <p:nvGraphicFramePr>
          <p:cNvPr id="4" name="Схема 3">
            <a:extLst>
              <a:ext uri="{FF2B5EF4-FFF2-40B4-BE49-F238E27FC236}">
                <a16:creationId xmlns:a16="http://schemas.microsoft.com/office/drawing/2014/main" id="{67F7D6EF-B9D8-5B4F-4D0E-3E6A6AF9A2BE}"/>
              </a:ext>
            </a:extLst>
          </p:cNvPr>
          <p:cNvGraphicFramePr/>
          <p:nvPr>
            <p:extLst>
              <p:ext uri="{D42A27DB-BD31-4B8C-83A1-F6EECF244321}">
                <p14:modId xmlns:p14="http://schemas.microsoft.com/office/powerpoint/2010/main" val="2025214140"/>
              </p:ext>
            </p:extLst>
          </p:nvPr>
        </p:nvGraphicFramePr>
        <p:xfrm>
          <a:off x="-174626" y="1905000"/>
          <a:ext cx="12007851" cy="4500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65993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05D13675-86D1-9E21-B112-C042826F2258}"/>
              </a:ext>
            </a:extLst>
          </p:cNvPr>
          <p:cNvSpPr txBox="1">
            <a:spLocks noChangeArrowheads="1"/>
          </p:cNvSpPr>
          <p:nvPr/>
        </p:nvSpPr>
        <p:spPr>
          <a:xfrm>
            <a:off x="1476185" y="15204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a:ln>
                  <a:noFill/>
                </a:ln>
                <a:solidFill>
                  <a:srgbClr val="006666"/>
                </a:solidFill>
                <a:effectLst/>
                <a:uLnTx/>
                <a:uFillTx/>
                <a:latin typeface="Calibri Light" panose="020F0302020204030204"/>
                <a:ea typeface="+mj-ea"/>
                <a:cs typeface="+mj-cs"/>
              </a:rPr>
              <a:t>ЗАПИТАННЯ ДО ГРУПИ</a:t>
            </a:r>
            <a:endParaRPr kumimoji="0" lang="fr-FR" altLang="uk-UA" sz="4400" b="1" i="0" u="none" strike="noStrike" kern="1200" cap="none" spc="0" normalizeH="0" baseline="0" noProof="0" dirty="0">
              <a:ln>
                <a:noFill/>
              </a:ln>
              <a:solidFill>
                <a:srgbClr val="006666"/>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5DCFD2C3-B84A-F4A1-398C-5E1B0ED1693C}"/>
              </a:ext>
            </a:extLst>
          </p:cNvPr>
          <p:cNvSpPr txBox="1">
            <a:spLocks noChangeArrowheads="1"/>
          </p:cNvSpPr>
          <p:nvPr/>
        </p:nvSpPr>
        <p:spPr>
          <a:xfrm>
            <a:off x="1476185" y="3317465"/>
            <a:ext cx="105156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uk-UA" altLang="uk-UA" sz="4000" b="0" i="0" u="none" strike="noStrike" kern="1200" cap="none" spc="0" normalizeH="0" baseline="0" noProof="0">
                <a:ln>
                  <a:noFill/>
                </a:ln>
                <a:solidFill>
                  <a:sysClr val="windowText" lastClr="000000"/>
                </a:solidFill>
                <a:effectLst/>
                <a:uLnTx/>
                <a:uFillTx/>
                <a:latin typeface="Calibri" panose="020F0502020204030204"/>
                <a:ea typeface="+mn-ea"/>
                <a:cs typeface="+mn-cs"/>
              </a:rPr>
              <a:t>Чи існує стратегічна перевага того, щоб бути кооперативом</a:t>
            </a:r>
            <a:r>
              <a:rPr kumimoji="0" lang="fr-CA" altLang="uk-UA" sz="40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endParaRPr kumimoji="0" lang="fr-CA" altLang="uk-UA"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7154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F1FC827A-AA34-5B59-70F0-73CDACC70466}"/>
              </a:ext>
            </a:extLst>
          </p:cNvPr>
          <p:cNvSpPr txBox="1">
            <a:spLocks/>
          </p:cNvSpPr>
          <p:nvPr/>
        </p:nvSpPr>
        <p:spPr>
          <a:xfrm>
            <a:off x="1733550" y="750517"/>
            <a:ext cx="10022490" cy="1065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32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ВАЖЛИВІ ВІДМІННОСТІ</a:t>
            </a:r>
            <a:r>
              <a:rPr kumimoji="0" lang="en-US" altLang="uk-UA" sz="32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 </a:t>
            </a:r>
            <a:r>
              <a:rPr kumimoji="0" lang="uk-UA" altLang="uk-UA" sz="32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КООПЕРАТИВ</a:t>
            </a:r>
            <a:r>
              <a:rPr kumimoji="0" lang="fr-CA" altLang="uk-UA" sz="32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a:t>
            </a:r>
            <a:r>
              <a:rPr kumimoji="0" lang="uk-UA" altLang="uk-UA" sz="32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ТРАДИЦІЙНЕ ПІДПРИЄМСТВО</a:t>
            </a:r>
            <a:r>
              <a:rPr kumimoji="0" lang="fr-CA" altLang="uk-UA" sz="32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a:t>
            </a:r>
            <a:r>
              <a:rPr kumimoji="0" lang="uk-UA" altLang="uk-UA" sz="32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НЕПРИБУТКОВА ОРГАНІЗАЦІЯ</a:t>
            </a:r>
            <a:endParaRPr kumimoji="0" lang="fr-CA" altLang="uk-UA" sz="3200" b="1" i="0" u="none" strike="noStrike" kern="1200" cap="none" spc="0" normalizeH="0" baseline="0" noProof="0" dirty="0">
              <a:ln>
                <a:noFill/>
              </a:ln>
              <a:solidFill>
                <a:srgbClr val="006666"/>
              </a:solidFill>
              <a:effectLst/>
              <a:uLnTx/>
              <a:uFillTx/>
              <a:latin typeface="Calibri Light" panose="020F0302020204030204"/>
              <a:ea typeface="+mj-ea"/>
              <a:cs typeface="+mj-cs"/>
            </a:endParaRPr>
          </a:p>
        </p:txBody>
      </p:sp>
      <p:sp>
        <p:nvSpPr>
          <p:cNvPr id="4" name="Rectangle 4">
            <a:extLst>
              <a:ext uri="{FF2B5EF4-FFF2-40B4-BE49-F238E27FC236}">
                <a16:creationId xmlns:a16="http://schemas.microsoft.com/office/drawing/2014/main" id="{A92B5665-C668-581A-4EEC-D92590017C71}"/>
              </a:ext>
            </a:extLst>
          </p:cNvPr>
          <p:cNvSpPr>
            <a:spLocks noChangeArrowheads="1"/>
          </p:cNvSpPr>
          <p:nvPr/>
        </p:nvSpPr>
        <p:spPr bwMode="auto">
          <a:xfrm>
            <a:off x="2723535" y="2340787"/>
            <a:ext cx="7176750" cy="3680742"/>
          </a:xfrm>
          <a:prstGeom prst="rect">
            <a:avLst/>
          </a:prstGeom>
          <a:solidFill>
            <a:srgbClr val="5B9BD5"/>
          </a:solidFill>
          <a:ln w="19050" algn="ctr">
            <a:solidFill>
              <a:sysClr val="windowText" lastClr="000000"/>
            </a:solidFill>
            <a:miter lim="800000"/>
            <a:headEnd type="none" w="sm" len="sm"/>
            <a:tailEnd type="triangle" w="lg" len="lg"/>
          </a:ln>
        </p:spPr>
        <p:txBody>
          <a:bodyPr wrap="none"/>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5" name="ZoneTexte 5">
            <a:extLst>
              <a:ext uri="{FF2B5EF4-FFF2-40B4-BE49-F238E27FC236}">
                <a16:creationId xmlns:a16="http://schemas.microsoft.com/office/drawing/2014/main" id="{1752CD9F-5E41-78ED-6165-FB65916F7D24}"/>
              </a:ext>
            </a:extLst>
          </p:cNvPr>
          <p:cNvSpPr txBox="1">
            <a:spLocks noChangeArrowheads="1"/>
          </p:cNvSpPr>
          <p:nvPr/>
        </p:nvSpPr>
        <p:spPr bwMode="auto">
          <a:xfrm>
            <a:off x="2494289" y="2507784"/>
            <a:ext cx="20862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1" i="0" u="none" strike="noStrike" kern="1200" cap="none" spc="0" normalizeH="0" baseline="0" noProof="0" dirty="0">
                <a:ln>
                  <a:noFill/>
                </a:ln>
                <a:solidFill>
                  <a:prstClr val="black">
                    <a:lumMod val="10000"/>
                  </a:prstClr>
                </a:solidFill>
                <a:effectLst/>
                <a:uLnTx/>
                <a:uFillTx/>
                <a:latin typeface="Verdana" pitchFamily="34" charset="0"/>
                <a:ea typeface="+mn-ea"/>
                <a:cs typeface="+mn-cs"/>
              </a:rPr>
              <a:t>Обрані керівники</a:t>
            </a:r>
            <a:endParaRPr kumimoji="0" lang="fr-CA" altLang="fr-FR" sz="1800" b="1" i="0" u="none" strike="noStrike" kern="1200" cap="none" spc="0" normalizeH="0" baseline="0" noProof="0" dirty="0">
              <a:ln>
                <a:noFill/>
              </a:ln>
              <a:solidFill>
                <a:prstClr val="black">
                  <a:lumMod val="10000"/>
                </a:prstClr>
              </a:solidFill>
              <a:effectLst/>
              <a:uLnTx/>
              <a:uFillTx/>
              <a:latin typeface="Verdana" pitchFamily="34" charset="0"/>
              <a:ea typeface="+mn-ea"/>
              <a:cs typeface="+mn-cs"/>
            </a:endParaRPr>
          </a:p>
        </p:txBody>
      </p:sp>
      <p:sp>
        <p:nvSpPr>
          <p:cNvPr id="6" name="ZoneTexte 6">
            <a:extLst>
              <a:ext uri="{FF2B5EF4-FFF2-40B4-BE49-F238E27FC236}">
                <a16:creationId xmlns:a16="http://schemas.microsoft.com/office/drawing/2014/main" id="{C3E20B96-DA4B-E29B-5F0E-EFBC38CD1A6D}"/>
              </a:ext>
            </a:extLst>
          </p:cNvPr>
          <p:cNvSpPr txBox="1">
            <a:spLocks noChangeArrowheads="1"/>
          </p:cNvSpPr>
          <p:nvPr/>
        </p:nvSpPr>
        <p:spPr bwMode="auto">
          <a:xfrm>
            <a:off x="2527890" y="5340485"/>
            <a:ext cx="2086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1" i="0" u="none" strike="noStrike" kern="1200" cap="none" spc="0" normalizeH="0" baseline="0" noProof="0" dirty="0">
                <a:ln>
                  <a:noFill/>
                </a:ln>
                <a:solidFill>
                  <a:prstClr val="black">
                    <a:lumMod val="10000"/>
                  </a:prstClr>
                </a:solidFill>
                <a:effectLst/>
                <a:uLnTx/>
                <a:uFillTx/>
                <a:latin typeface="Verdana" pitchFamily="34" charset="0"/>
                <a:ea typeface="+mn-ea"/>
                <a:cs typeface="+mn-cs"/>
              </a:rPr>
              <a:t>Члени</a:t>
            </a:r>
            <a:endParaRPr kumimoji="0" lang="fr-CA" altLang="fr-FR" sz="1800" b="1" i="0" u="none" strike="noStrike" kern="1200" cap="none" spc="0" normalizeH="0" baseline="0" noProof="0" dirty="0">
              <a:ln>
                <a:noFill/>
              </a:ln>
              <a:solidFill>
                <a:prstClr val="black">
                  <a:lumMod val="10000"/>
                </a:prstClr>
              </a:solidFill>
              <a:effectLst/>
              <a:uLnTx/>
              <a:uFillTx/>
              <a:latin typeface="Verdana" pitchFamily="34" charset="0"/>
              <a:ea typeface="+mn-ea"/>
              <a:cs typeface="+mn-cs"/>
            </a:endParaRPr>
          </a:p>
        </p:txBody>
      </p:sp>
      <p:sp>
        <p:nvSpPr>
          <p:cNvPr id="7" name="ZoneTexte 7">
            <a:extLst>
              <a:ext uri="{FF2B5EF4-FFF2-40B4-BE49-F238E27FC236}">
                <a16:creationId xmlns:a16="http://schemas.microsoft.com/office/drawing/2014/main" id="{7A71C137-27AB-1D66-0222-9F1395E046CA}"/>
              </a:ext>
            </a:extLst>
          </p:cNvPr>
          <p:cNvSpPr txBox="1">
            <a:spLocks noChangeArrowheads="1"/>
          </p:cNvSpPr>
          <p:nvPr/>
        </p:nvSpPr>
        <p:spPr bwMode="auto">
          <a:xfrm>
            <a:off x="7728072" y="5395497"/>
            <a:ext cx="2086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1" i="0" u="none" strike="noStrike" kern="1200" cap="none" spc="0" normalizeH="0" baseline="0" noProof="0" dirty="0">
                <a:ln>
                  <a:noFill/>
                </a:ln>
                <a:solidFill>
                  <a:prstClr val="black">
                    <a:lumMod val="10000"/>
                  </a:prstClr>
                </a:solidFill>
                <a:effectLst/>
                <a:uLnTx/>
                <a:uFillTx/>
                <a:latin typeface="Verdana" pitchFamily="34" charset="0"/>
                <a:ea typeface="+mn-ea"/>
                <a:cs typeface="+mn-cs"/>
              </a:rPr>
              <a:t>Працівники</a:t>
            </a:r>
            <a:endParaRPr kumimoji="0" lang="fr-CA" altLang="fr-FR" sz="1800" b="1" i="0" u="none" strike="noStrike" kern="1200" cap="none" spc="0" normalizeH="0" baseline="0" noProof="0" dirty="0">
              <a:ln>
                <a:noFill/>
              </a:ln>
              <a:solidFill>
                <a:prstClr val="black">
                  <a:lumMod val="10000"/>
                </a:prstClr>
              </a:solidFill>
              <a:effectLst/>
              <a:uLnTx/>
              <a:uFillTx/>
              <a:latin typeface="Verdana" pitchFamily="34" charset="0"/>
              <a:ea typeface="+mn-ea"/>
              <a:cs typeface="+mn-cs"/>
            </a:endParaRPr>
          </a:p>
        </p:txBody>
      </p:sp>
      <p:sp>
        <p:nvSpPr>
          <p:cNvPr id="8" name="ZoneTexte 8">
            <a:extLst>
              <a:ext uri="{FF2B5EF4-FFF2-40B4-BE49-F238E27FC236}">
                <a16:creationId xmlns:a16="http://schemas.microsoft.com/office/drawing/2014/main" id="{1BB07647-19F3-1BD6-2F16-97DEC14FEA26}"/>
              </a:ext>
            </a:extLst>
          </p:cNvPr>
          <p:cNvSpPr txBox="1">
            <a:spLocks noChangeArrowheads="1"/>
          </p:cNvSpPr>
          <p:nvPr/>
        </p:nvSpPr>
        <p:spPr bwMode="auto">
          <a:xfrm>
            <a:off x="7709614" y="2522553"/>
            <a:ext cx="20862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800" b="1" i="0" u="none" strike="noStrike" kern="1200" cap="none" spc="0" normalizeH="0" baseline="0" noProof="0" dirty="0">
                <a:ln>
                  <a:noFill/>
                </a:ln>
                <a:solidFill>
                  <a:prstClr val="black">
                    <a:lumMod val="10000"/>
                  </a:prstClr>
                </a:solidFill>
                <a:effectLst/>
                <a:uLnTx/>
                <a:uFillTx/>
                <a:latin typeface="Verdana" pitchFamily="34" charset="0"/>
                <a:ea typeface="+mn-ea"/>
                <a:cs typeface="+mn-cs"/>
              </a:rPr>
              <a:t>Виконавча дирекція</a:t>
            </a:r>
            <a:endParaRPr kumimoji="0" lang="fr-CA" altLang="fr-FR" sz="1800" b="1" i="0" u="none" strike="noStrike" kern="1200" cap="none" spc="0" normalizeH="0" baseline="0" noProof="0" dirty="0">
              <a:ln>
                <a:noFill/>
              </a:ln>
              <a:solidFill>
                <a:prstClr val="black">
                  <a:lumMod val="10000"/>
                </a:prstClr>
              </a:solidFill>
              <a:effectLst/>
              <a:uLnTx/>
              <a:uFillTx/>
              <a:latin typeface="Verdana" pitchFamily="34" charset="0"/>
              <a:ea typeface="+mn-ea"/>
              <a:cs typeface="+mn-cs"/>
            </a:endParaRPr>
          </a:p>
        </p:txBody>
      </p:sp>
      <p:sp>
        <p:nvSpPr>
          <p:cNvPr id="9" name="ZoneTexte 9">
            <a:extLst>
              <a:ext uri="{FF2B5EF4-FFF2-40B4-BE49-F238E27FC236}">
                <a16:creationId xmlns:a16="http://schemas.microsoft.com/office/drawing/2014/main" id="{B8965D9D-68D9-1C45-C953-7FAE5DA4E60F}"/>
              </a:ext>
            </a:extLst>
          </p:cNvPr>
          <p:cNvSpPr txBox="1">
            <a:spLocks noChangeArrowheads="1"/>
          </p:cNvSpPr>
          <p:nvPr/>
        </p:nvSpPr>
        <p:spPr bwMode="auto">
          <a:xfrm>
            <a:off x="5136534" y="2676441"/>
            <a:ext cx="20862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600" b="0"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найнятий </a:t>
            </a:r>
            <a:endParaRPr kumimoji="0" lang="fr-CA" altLang="fr-FR" sz="1600" b="0" i="1"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10" name="ZoneTexte 10">
            <a:extLst>
              <a:ext uri="{FF2B5EF4-FFF2-40B4-BE49-F238E27FC236}">
                <a16:creationId xmlns:a16="http://schemas.microsoft.com/office/drawing/2014/main" id="{03107E29-0AC3-0C5B-28AF-761A560FCC27}"/>
              </a:ext>
            </a:extLst>
          </p:cNvPr>
          <p:cNvSpPr txBox="1">
            <a:spLocks noChangeArrowheads="1"/>
          </p:cNvSpPr>
          <p:nvPr/>
        </p:nvSpPr>
        <p:spPr bwMode="auto">
          <a:xfrm>
            <a:off x="7692278" y="4196393"/>
            <a:ext cx="20862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600" b="0"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наймає</a:t>
            </a:r>
            <a:endParaRPr kumimoji="0" lang="fr-CA" altLang="fr-FR" sz="1600" b="0" i="1"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11" name="ZoneTexte 11">
            <a:extLst>
              <a:ext uri="{FF2B5EF4-FFF2-40B4-BE49-F238E27FC236}">
                <a16:creationId xmlns:a16="http://schemas.microsoft.com/office/drawing/2014/main" id="{A51BEA4F-9814-3FB5-0546-6BE0A4409EA2}"/>
              </a:ext>
            </a:extLst>
          </p:cNvPr>
          <p:cNvSpPr txBox="1">
            <a:spLocks noChangeArrowheads="1"/>
          </p:cNvSpPr>
          <p:nvPr/>
        </p:nvSpPr>
        <p:spPr bwMode="auto">
          <a:xfrm>
            <a:off x="5208516" y="5372845"/>
            <a:ext cx="20862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600" b="0"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обслуговують</a:t>
            </a:r>
            <a:endParaRPr kumimoji="0" lang="fr-CA" altLang="fr-FR" sz="1600" b="0" i="1"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12" name="ZoneTexte 12">
            <a:extLst>
              <a:ext uri="{FF2B5EF4-FFF2-40B4-BE49-F238E27FC236}">
                <a16:creationId xmlns:a16="http://schemas.microsoft.com/office/drawing/2014/main" id="{BAB0560E-37C7-DC81-78A2-0ADCB7F181FF}"/>
              </a:ext>
            </a:extLst>
          </p:cNvPr>
          <p:cNvSpPr txBox="1">
            <a:spLocks noChangeArrowheads="1"/>
          </p:cNvSpPr>
          <p:nvPr/>
        </p:nvSpPr>
        <p:spPr bwMode="auto">
          <a:xfrm>
            <a:off x="2494289" y="4196393"/>
            <a:ext cx="20862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1600" b="0"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обирають</a:t>
            </a:r>
            <a:endParaRPr kumimoji="0" lang="fr-CA" altLang="fr-FR" sz="1600" b="0" i="1"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13" name="Flèche vers le bas 13">
            <a:extLst>
              <a:ext uri="{FF2B5EF4-FFF2-40B4-BE49-F238E27FC236}">
                <a16:creationId xmlns:a16="http://schemas.microsoft.com/office/drawing/2014/main" id="{11DBAE62-59F9-E339-450E-68FDC27315CC}"/>
              </a:ext>
            </a:extLst>
          </p:cNvPr>
          <p:cNvSpPr/>
          <p:nvPr/>
        </p:nvSpPr>
        <p:spPr bwMode="auto">
          <a:xfrm>
            <a:off x="8403432" y="3487921"/>
            <a:ext cx="625884" cy="470248"/>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lèche vers le bas 14">
            <a:extLst>
              <a:ext uri="{FF2B5EF4-FFF2-40B4-BE49-F238E27FC236}">
                <a16:creationId xmlns:a16="http://schemas.microsoft.com/office/drawing/2014/main" id="{41EAF353-5AE7-E81E-0AAF-EB91C0468AA5}"/>
              </a:ext>
            </a:extLst>
          </p:cNvPr>
          <p:cNvSpPr/>
          <p:nvPr/>
        </p:nvSpPr>
        <p:spPr bwMode="auto">
          <a:xfrm>
            <a:off x="8422477" y="4769571"/>
            <a:ext cx="625884" cy="470249"/>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lèche vers le bas 15">
            <a:extLst>
              <a:ext uri="{FF2B5EF4-FFF2-40B4-BE49-F238E27FC236}">
                <a16:creationId xmlns:a16="http://schemas.microsoft.com/office/drawing/2014/main" id="{70BB278F-D3B7-2022-521F-EADF65C1BFF5}"/>
              </a:ext>
            </a:extLst>
          </p:cNvPr>
          <p:cNvSpPr/>
          <p:nvPr/>
        </p:nvSpPr>
        <p:spPr bwMode="auto">
          <a:xfrm rot="5400000">
            <a:off x="4521669" y="5298722"/>
            <a:ext cx="604603" cy="486799"/>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lèche vers le bas 16">
            <a:extLst>
              <a:ext uri="{FF2B5EF4-FFF2-40B4-BE49-F238E27FC236}">
                <a16:creationId xmlns:a16="http://schemas.microsoft.com/office/drawing/2014/main" id="{EB59C6CA-F1AF-9F3D-CEA6-9FA21AA31632}"/>
              </a:ext>
            </a:extLst>
          </p:cNvPr>
          <p:cNvSpPr/>
          <p:nvPr/>
        </p:nvSpPr>
        <p:spPr bwMode="auto">
          <a:xfrm rot="5400000">
            <a:off x="7145383" y="5336764"/>
            <a:ext cx="604606" cy="486799"/>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lèche vers le bas 17">
            <a:extLst>
              <a:ext uri="{FF2B5EF4-FFF2-40B4-BE49-F238E27FC236}">
                <a16:creationId xmlns:a16="http://schemas.microsoft.com/office/drawing/2014/main" id="{8946583A-CFDB-62B5-CF41-F558351DA13D}"/>
              </a:ext>
            </a:extLst>
          </p:cNvPr>
          <p:cNvSpPr/>
          <p:nvPr/>
        </p:nvSpPr>
        <p:spPr bwMode="auto">
          <a:xfrm rot="16200000">
            <a:off x="4626163" y="2629206"/>
            <a:ext cx="604605" cy="486800"/>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lèche vers le bas 18">
            <a:extLst>
              <a:ext uri="{FF2B5EF4-FFF2-40B4-BE49-F238E27FC236}">
                <a16:creationId xmlns:a16="http://schemas.microsoft.com/office/drawing/2014/main" id="{199E6842-CBAB-F6FC-B129-BE3518AA3DF3}"/>
              </a:ext>
            </a:extLst>
          </p:cNvPr>
          <p:cNvSpPr/>
          <p:nvPr/>
        </p:nvSpPr>
        <p:spPr bwMode="auto">
          <a:xfrm rot="10800000">
            <a:off x="3162685" y="3485544"/>
            <a:ext cx="625885" cy="470249"/>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lèche vers le bas 19">
            <a:extLst>
              <a:ext uri="{FF2B5EF4-FFF2-40B4-BE49-F238E27FC236}">
                <a16:creationId xmlns:a16="http://schemas.microsoft.com/office/drawing/2014/main" id="{2BA908D8-B9CC-1DEE-6565-2BDC2839BEE1}"/>
              </a:ext>
            </a:extLst>
          </p:cNvPr>
          <p:cNvSpPr/>
          <p:nvPr/>
        </p:nvSpPr>
        <p:spPr bwMode="auto">
          <a:xfrm rot="10800000">
            <a:off x="3131780" y="4735079"/>
            <a:ext cx="625885" cy="470248"/>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lèche vers le bas 20">
            <a:extLst>
              <a:ext uri="{FF2B5EF4-FFF2-40B4-BE49-F238E27FC236}">
                <a16:creationId xmlns:a16="http://schemas.microsoft.com/office/drawing/2014/main" id="{E87EBE63-75A6-C402-8746-FADF3B8865D9}"/>
              </a:ext>
            </a:extLst>
          </p:cNvPr>
          <p:cNvSpPr/>
          <p:nvPr/>
        </p:nvSpPr>
        <p:spPr bwMode="auto">
          <a:xfrm rot="16200000">
            <a:off x="7163912" y="2629206"/>
            <a:ext cx="604606" cy="486799"/>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ZoneTexte 21">
            <a:extLst>
              <a:ext uri="{FF2B5EF4-FFF2-40B4-BE49-F238E27FC236}">
                <a16:creationId xmlns:a16="http://schemas.microsoft.com/office/drawing/2014/main" id="{8C8D0170-2824-62A1-0430-F07B6F2DC453}"/>
              </a:ext>
            </a:extLst>
          </p:cNvPr>
          <p:cNvSpPr txBox="1">
            <a:spLocks noChangeArrowheads="1"/>
          </p:cNvSpPr>
          <p:nvPr/>
        </p:nvSpPr>
        <p:spPr bwMode="auto">
          <a:xfrm>
            <a:off x="2452486" y="1760063"/>
            <a:ext cx="2086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200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Асоціація</a:t>
            </a:r>
            <a:endParaRPr kumimoji="0" lang="fr-CA" altLang="fr-FR" sz="200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22" name="ZoneTexte 22">
            <a:extLst>
              <a:ext uri="{FF2B5EF4-FFF2-40B4-BE49-F238E27FC236}">
                <a16:creationId xmlns:a16="http://schemas.microsoft.com/office/drawing/2014/main" id="{C45EDD5C-67E2-7A66-773D-533110B40F5C}"/>
              </a:ext>
            </a:extLst>
          </p:cNvPr>
          <p:cNvSpPr txBox="1">
            <a:spLocks noChangeArrowheads="1"/>
          </p:cNvSpPr>
          <p:nvPr/>
        </p:nvSpPr>
        <p:spPr bwMode="auto">
          <a:xfrm>
            <a:off x="7691086" y="1797191"/>
            <a:ext cx="225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200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Підприємство</a:t>
            </a:r>
            <a:endParaRPr kumimoji="0" lang="fr-CA" altLang="fr-FR" sz="200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23" name="ZoneTexte 23">
            <a:extLst>
              <a:ext uri="{FF2B5EF4-FFF2-40B4-BE49-F238E27FC236}">
                <a16:creationId xmlns:a16="http://schemas.microsoft.com/office/drawing/2014/main" id="{B7060363-73AE-CBCA-ACC8-552FF7883D67}"/>
              </a:ext>
            </a:extLst>
          </p:cNvPr>
          <p:cNvSpPr txBox="1">
            <a:spLocks noChangeArrowheads="1"/>
          </p:cNvSpPr>
          <p:nvPr/>
        </p:nvSpPr>
        <p:spPr bwMode="auto">
          <a:xfrm>
            <a:off x="2401581" y="6058896"/>
            <a:ext cx="20862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200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Добровільні засади</a:t>
            </a:r>
            <a:endParaRPr kumimoji="0" lang="fr-CA" altLang="fr-FR" sz="200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24" name="ZoneTexte 24">
            <a:extLst>
              <a:ext uri="{FF2B5EF4-FFF2-40B4-BE49-F238E27FC236}">
                <a16:creationId xmlns:a16="http://schemas.microsoft.com/office/drawing/2014/main" id="{599ED077-A6C4-E0EF-891E-06796EE5DAAB}"/>
              </a:ext>
            </a:extLst>
          </p:cNvPr>
          <p:cNvSpPr txBox="1">
            <a:spLocks noChangeArrowheads="1"/>
          </p:cNvSpPr>
          <p:nvPr/>
        </p:nvSpPr>
        <p:spPr bwMode="auto">
          <a:xfrm>
            <a:off x="7875788" y="6058896"/>
            <a:ext cx="20862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fr-FR" sz="200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Оплачувана праця</a:t>
            </a:r>
            <a:endParaRPr kumimoji="0" lang="fr-CA" altLang="fr-FR" sz="200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9842565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EE2E73B4-5F90-8895-6161-134FC29122BF}"/>
              </a:ext>
            </a:extLst>
          </p:cNvPr>
          <p:cNvSpPr txBox="1">
            <a:spLocks/>
          </p:cNvSpPr>
          <p:nvPr/>
        </p:nvSpPr>
        <p:spPr>
          <a:xfrm>
            <a:off x="1826964" y="1230914"/>
            <a:ext cx="9115425" cy="113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МАРКЕТИНГ У КООПЕРАТИВІ</a:t>
            </a:r>
            <a:endParaRPr kumimoji="0" lang="fr-CA" sz="4400" b="1" i="0" u="none" strike="noStrike" kern="1200" cap="none" spc="0" normalizeH="0" baseline="0" noProof="0" dirty="0">
              <a:ln>
                <a:noFill/>
              </a:ln>
              <a:solidFill>
                <a:srgbClr val="006666"/>
              </a:solidFill>
              <a:effectLst/>
              <a:uLnTx/>
              <a:uFillTx/>
              <a:latin typeface="Calibri Light" panose="020F0302020204030204"/>
              <a:ea typeface="+mj-ea"/>
              <a:cs typeface="+mj-cs"/>
            </a:endParaRPr>
          </a:p>
        </p:txBody>
      </p:sp>
      <p:sp>
        <p:nvSpPr>
          <p:cNvPr id="4" name="Espace réservé du contenu 2">
            <a:extLst>
              <a:ext uri="{FF2B5EF4-FFF2-40B4-BE49-F238E27FC236}">
                <a16:creationId xmlns:a16="http://schemas.microsoft.com/office/drawing/2014/main" id="{04D51500-C49F-C593-A371-3745EC55B6D5}"/>
              </a:ext>
            </a:extLst>
          </p:cNvPr>
          <p:cNvSpPr txBox="1">
            <a:spLocks/>
          </p:cNvSpPr>
          <p:nvPr/>
        </p:nvSpPr>
        <p:spPr>
          <a:xfrm>
            <a:off x="2051050" y="2849412"/>
            <a:ext cx="9036050" cy="3444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6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Маркетинг</a:t>
            </a:r>
            <a:r>
              <a:rPr kumimoji="0" lang="uk-UA" altLang="uk-UA"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uk-UA" altLang="uk-UA"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є процесом управління, який визначає, передбачає і задовольняє вигідні потреби </a:t>
            </a:r>
            <a:r>
              <a:rPr kumimoji="0" lang="uk-UA" altLang="uk-UA"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споживача</a:t>
            </a:r>
          </a:p>
          <a:p>
            <a:pPr marL="0" marR="0" lvl="0" indent="0" algn="l" defTabSz="914400" rtl="0" eaLnBrk="1" fontAlgn="auto" latinLnBrk="0" hangingPunct="1">
              <a:lnSpc>
                <a:spcPct val="90000"/>
              </a:lnSpc>
              <a:spcBef>
                <a:spcPts val="1000"/>
              </a:spcBef>
              <a:spcAft>
                <a:spcPts val="0"/>
              </a:spcAft>
              <a:buClrTx/>
              <a:buSzTx/>
              <a:buNone/>
              <a:tabLst/>
              <a:defRPr/>
            </a:pPr>
            <a:r>
              <a:rPr kumimoji="0" lang="uk-UA" altLang="uk-UA"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endParaRPr kumimoji="0" lang="fr-FR" altLang="uk-UA"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Chartered Institute of Marketing</a:t>
            </a:r>
          </a:p>
          <a:p>
            <a:pPr marL="0" marR="0" lvl="0" indent="0" algn="l" defTabSz="914400" rtl="0" eaLnBrk="1" fontAlgn="auto" latinLnBrk="0" hangingPunct="1">
              <a:lnSpc>
                <a:spcPct val="90000"/>
              </a:lnSpc>
              <a:spcBef>
                <a:spcPts val="1000"/>
              </a:spcBef>
              <a:spcAft>
                <a:spcPts val="0"/>
              </a:spcAft>
              <a:buClrTx/>
              <a:buSzTx/>
              <a:buNone/>
              <a:tabLst/>
              <a:defRPr/>
            </a:pPr>
            <a:r>
              <a:rPr kumimoji="0" lang="fr-FR"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hlinkClick r:id="rId7"/>
              </a:rPr>
              <a:t>http://www.cim.co.uk/</a:t>
            </a:r>
            <a:endParaRPr kumimoji="0" lang="fr-FR" altLang="uk-UA"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1418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4A4C1575-452A-C2A2-990F-11835AE06A6A}"/>
              </a:ext>
            </a:extLst>
          </p:cNvPr>
          <p:cNvSpPr txBox="1">
            <a:spLocks/>
          </p:cNvSpPr>
          <p:nvPr/>
        </p:nvSpPr>
        <p:spPr>
          <a:xfrm>
            <a:off x="1636958" y="627953"/>
            <a:ext cx="9144000" cy="1139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rPr>
              <a:t>Ключові аспекти маркетингу</a:t>
            </a:r>
            <a:r>
              <a:rPr kumimoji="0" lang="fr-C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rPr>
              <a:t/>
            </a:r>
            <a:br>
              <a:rPr kumimoji="0" lang="fr-C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rPr>
            </a:br>
            <a:r>
              <a:rPr kumimoji="0" lang="uk-UA" sz="16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Маркетинг</a:t>
            </a:r>
            <a:r>
              <a:rPr kumimoji="0" lang="fr-CA"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(2015) </a:t>
            </a:r>
            <a:r>
              <a:rPr kumimoji="0" lang="uk-UA" sz="16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Грювел</a:t>
            </a:r>
            <a:r>
              <a:rPr kumimoji="0" lang="uk-UA"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uk-UA" sz="16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Леві</a:t>
            </a:r>
            <a:r>
              <a:rPr kumimoji="0" lang="uk-UA"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uk-UA" sz="16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Персо</a:t>
            </a:r>
            <a:r>
              <a:rPr kumimoji="0" lang="uk-UA" sz="1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uk-UA" sz="16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Лічі</a:t>
            </a:r>
            <a:endParaRPr kumimoji="0" lang="fr-C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endParaRPr>
          </a:p>
        </p:txBody>
      </p:sp>
      <p:sp>
        <p:nvSpPr>
          <p:cNvPr id="4" name="Ellipse 3">
            <a:extLst>
              <a:ext uri="{FF2B5EF4-FFF2-40B4-BE49-F238E27FC236}">
                <a16:creationId xmlns:a16="http://schemas.microsoft.com/office/drawing/2014/main" id="{9F6A72F0-12F0-14B0-349E-5B76BBD333D1}"/>
              </a:ext>
            </a:extLst>
          </p:cNvPr>
          <p:cNvSpPr>
            <a:spLocks noChangeArrowheads="1"/>
          </p:cNvSpPr>
          <p:nvPr/>
        </p:nvSpPr>
        <p:spPr bwMode="auto">
          <a:xfrm>
            <a:off x="5524620" y="3068638"/>
            <a:ext cx="2056051" cy="1958720"/>
          </a:xfrm>
          <a:prstGeom prst="ellipse">
            <a:avLst/>
          </a:prstGeom>
          <a:solidFill>
            <a:srgbClr val="FFFF00"/>
          </a:solidFill>
          <a:ln w="19050" algn="ctr">
            <a:solidFill>
              <a:sysClr val="windowText" lastClr="000000"/>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uk-UA"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Маркетинг</a:t>
            </a:r>
            <a:endParaRPr kumimoji="0" lang="fr-CA" altLang="uk-UA"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1DBB2F66-D181-090A-6563-C226BCCF5EFC}"/>
              </a:ext>
            </a:extLst>
          </p:cNvPr>
          <p:cNvSpPr>
            <a:spLocks noChangeArrowheads="1"/>
          </p:cNvSpPr>
          <p:nvPr/>
        </p:nvSpPr>
        <p:spPr bwMode="auto">
          <a:xfrm>
            <a:off x="4953120" y="1773008"/>
            <a:ext cx="3384550" cy="808521"/>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uk-UA" sz="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Маркетинг створення</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вартості</a:t>
            </a:r>
            <a:endPar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199B7EA-F999-4BEC-C118-925B6C71FBD4}"/>
              </a:ext>
            </a:extLst>
          </p:cNvPr>
          <p:cNvSpPr>
            <a:spLocks noChangeArrowheads="1"/>
          </p:cNvSpPr>
          <p:nvPr/>
        </p:nvSpPr>
        <p:spPr bwMode="auto">
          <a:xfrm>
            <a:off x="1662307" y="2975639"/>
            <a:ext cx="3688913" cy="1139827"/>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uk-UA"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Маркетинг практикується</a:t>
            </a:r>
            <a:r>
              <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в різних контекстах</a:t>
            </a:r>
            <a:endPar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2FBBB6CE-A1E4-3894-F538-933E4AD46939}"/>
              </a:ext>
            </a:extLst>
          </p:cNvPr>
          <p:cNvSpPr>
            <a:spLocks noChangeArrowheads="1"/>
          </p:cNvSpPr>
          <p:nvPr/>
        </p:nvSpPr>
        <p:spPr bwMode="auto">
          <a:xfrm>
            <a:off x="1668741" y="4394143"/>
            <a:ext cx="3688913" cy="1079500"/>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Маркетинг може </a:t>
            </a:r>
            <a:r>
              <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застосовуватися як окремими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особами,</a:t>
            </a:r>
            <a:r>
              <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так і організаціями </a:t>
            </a:r>
            <a:endPar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30CB1A0D-8144-D1C7-ABBD-9A01EBE21943}"/>
              </a:ext>
            </a:extLst>
          </p:cNvPr>
          <p:cNvSpPr>
            <a:spLocks noChangeArrowheads="1"/>
          </p:cNvSpPr>
          <p:nvPr/>
        </p:nvSpPr>
        <p:spPr bwMode="auto">
          <a:xfrm>
            <a:off x="3071812" y="5653089"/>
            <a:ext cx="6000801" cy="1003300"/>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Маркетинг вимагає прийняття рішень,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пов'язаних з товаром</a:t>
            </a:r>
            <a:r>
              <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роздрібною ціною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і комунікацією</a:t>
            </a:r>
            <a:endPar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98292B02-5A51-173C-BCD8-BC0DAB8F7180}"/>
              </a:ext>
            </a:extLst>
          </p:cNvPr>
          <p:cNvSpPr>
            <a:spLocks noChangeArrowheads="1"/>
          </p:cNvSpPr>
          <p:nvPr/>
        </p:nvSpPr>
        <p:spPr bwMode="auto">
          <a:xfrm>
            <a:off x="7936829" y="4439124"/>
            <a:ext cx="3877777" cy="1042985"/>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Маркетинг</a:t>
            </a:r>
            <a:r>
              <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викликає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обмін вартостями </a:t>
            </a:r>
            <a:endPar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B2476A04-68C8-B57C-D820-9B54BA758287}"/>
              </a:ext>
            </a:extLst>
          </p:cNvPr>
          <p:cNvSpPr>
            <a:spLocks noChangeArrowheads="1"/>
          </p:cNvSpPr>
          <p:nvPr/>
        </p:nvSpPr>
        <p:spPr bwMode="auto">
          <a:xfrm>
            <a:off x="7985735" y="2975639"/>
            <a:ext cx="3889375" cy="1227589"/>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uk-UA" sz="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Маркетинг </a:t>
            </a:r>
            <a:r>
              <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має за мету задовольнити </a:t>
            </a:r>
            <a:endPar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потреби і бажання споживачів</a:t>
            </a:r>
            <a:endParaRPr kumimoji="0" lang="fr-CA" altLang="uk-UA"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1" name="Connecteur droit avec flèche 11">
            <a:extLst>
              <a:ext uri="{FF2B5EF4-FFF2-40B4-BE49-F238E27FC236}">
                <a16:creationId xmlns:a16="http://schemas.microsoft.com/office/drawing/2014/main" id="{FB7C95D4-8A50-C71C-0721-57C5439FDE12}"/>
              </a:ext>
            </a:extLst>
          </p:cNvPr>
          <p:cNvCxnSpPr>
            <a:cxnSpLocks noChangeShapeType="1"/>
          </p:cNvCxnSpPr>
          <p:nvPr/>
        </p:nvCxnSpPr>
        <p:spPr bwMode="auto">
          <a:xfrm flipV="1">
            <a:off x="6645395" y="2605548"/>
            <a:ext cx="0" cy="463090"/>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2" name="Connecteur droit avec flèche 13">
            <a:extLst>
              <a:ext uri="{FF2B5EF4-FFF2-40B4-BE49-F238E27FC236}">
                <a16:creationId xmlns:a16="http://schemas.microsoft.com/office/drawing/2014/main" id="{D4557785-B1E4-9E44-7CED-B216B4379B52}"/>
              </a:ext>
            </a:extLst>
          </p:cNvPr>
          <p:cNvCxnSpPr>
            <a:cxnSpLocks noChangeShapeType="1"/>
          </p:cNvCxnSpPr>
          <p:nvPr/>
        </p:nvCxnSpPr>
        <p:spPr bwMode="auto">
          <a:xfrm>
            <a:off x="7398666" y="4617888"/>
            <a:ext cx="538162" cy="277812"/>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3" name="Connecteur droit avec flèche 14">
            <a:extLst>
              <a:ext uri="{FF2B5EF4-FFF2-40B4-BE49-F238E27FC236}">
                <a16:creationId xmlns:a16="http://schemas.microsoft.com/office/drawing/2014/main" id="{4C8F61D1-61A2-65C2-5AE3-77BE20954C2A}"/>
              </a:ext>
            </a:extLst>
          </p:cNvPr>
          <p:cNvCxnSpPr>
            <a:cxnSpLocks noChangeShapeType="1"/>
            <a:stCxn id="4" idx="1"/>
          </p:cNvCxnSpPr>
          <p:nvPr/>
        </p:nvCxnSpPr>
        <p:spPr bwMode="auto">
          <a:xfrm flipH="1" flipV="1">
            <a:off x="5351220" y="3224981"/>
            <a:ext cx="474502" cy="130505"/>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4" name="Connecteur droit avec flèche 15">
            <a:extLst>
              <a:ext uri="{FF2B5EF4-FFF2-40B4-BE49-F238E27FC236}">
                <a16:creationId xmlns:a16="http://schemas.microsoft.com/office/drawing/2014/main" id="{EB847283-8AE5-785B-D3B7-9E7EB29ACDC6}"/>
              </a:ext>
            </a:extLst>
          </p:cNvPr>
          <p:cNvCxnSpPr>
            <a:cxnSpLocks noChangeShapeType="1"/>
          </p:cNvCxnSpPr>
          <p:nvPr/>
        </p:nvCxnSpPr>
        <p:spPr bwMode="auto">
          <a:xfrm flipV="1">
            <a:off x="7397078" y="3355486"/>
            <a:ext cx="588657" cy="169483"/>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5" name="Connecteur droit avec flèche 16">
            <a:extLst>
              <a:ext uri="{FF2B5EF4-FFF2-40B4-BE49-F238E27FC236}">
                <a16:creationId xmlns:a16="http://schemas.microsoft.com/office/drawing/2014/main" id="{E62B672A-DC62-B78E-1D37-00B76DAE292A}"/>
              </a:ext>
            </a:extLst>
          </p:cNvPr>
          <p:cNvCxnSpPr>
            <a:cxnSpLocks noChangeShapeType="1"/>
          </p:cNvCxnSpPr>
          <p:nvPr/>
        </p:nvCxnSpPr>
        <p:spPr bwMode="auto">
          <a:xfrm flipH="1">
            <a:off x="5371744" y="4665529"/>
            <a:ext cx="388937" cy="277812"/>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6" name="Connecteur droit avec flèche 17">
            <a:extLst>
              <a:ext uri="{FF2B5EF4-FFF2-40B4-BE49-F238E27FC236}">
                <a16:creationId xmlns:a16="http://schemas.microsoft.com/office/drawing/2014/main" id="{989AA1B4-F5D9-B94F-B122-47CF7C672862}"/>
              </a:ext>
            </a:extLst>
          </p:cNvPr>
          <p:cNvCxnSpPr>
            <a:cxnSpLocks noChangeShapeType="1"/>
          </p:cNvCxnSpPr>
          <p:nvPr/>
        </p:nvCxnSpPr>
        <p:spPr bwMode="auto">
          <a:xfrm>
            <a:off x="6645395" y="5027358"/>
            <a:ext cx="0" cy="620712"/>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226367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AC1F1C05-2CF1-C47C-ECB8-652E84B79707}"/>
              </a:ext>
            </a:extLst>
          </p:cNvPr>
          <p:cNvSpPr txBox="1">
            <a:spLocks/>
          </p:cNvSpPr>
          <p:nvPr/>
        </p:nvSpPr>
        <p:spPr>
          <a:xfrm>
            <a:off x="2295320" y="1302417"/>
            <a:ext cx="9131300" cy="113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rgbClr val="006666"/>
                </a:solidFill>
                <a:effectLst/>
                <a:uLnTx/>
                <a:uFillTx/>
                <a:latin typeface="Calibri Light" panose="020F0302020204030204"/>
                <a:ea typeface="+mj-ea"/>
                <a:cs typeface="+mj-cs"/>
              </a:rPr>
              <a:t>КЛЮЧОВІ ПОНЯТТЯ</a:t>
            </a:r>
            <a:r>
              <a:rPr kumimoji="0" lang="fr-C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rPr>
              <a:t/>
            </a:r>
            <a:br>
              <a:rPr kumimoji="0" lang="fr-C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rPr>
            </a:br>
            <a:r>
              <a:rPr kumimoji="0" lang="uk-UA" sz="18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Маркетинг</a:t>
            </a:r>
            <a:r>
              <a:rPr kumimoji="0" lang="fr-CA"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(2015) </a:t>
            </a:r>
            <a:r>
              <a:rPr kumimoji="0" lang="uk-UA" sz="18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Грювел</a:t>
            </a:r>
            <a:r>
              <a:rPr kumimoji="0" lang="uk-UA"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uk-UA" sz="18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Леві</a:t>
            </a:r>
            <a:r>
              <a:rPr kumimoji="0" lang="uk-UA"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uk-UA" sz="18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Персо</a:t>
            </a:r>
            <a:r>
              <a:rPr kumimoji="0" lang="uk-UA"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uk-UA" sz="18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Лічі</a:t>
            </a:r>
            <a:endParaRPr kumimoji="0" lang="fr-C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endParaRPr>
          </a:p>
        </p:txBody>
      </p:sp>
      <p:sp>
        <p:nvSpPr>
          <p:cNvPr id="4" name="Espace réservé du contenu 2">
            <a:extLst>
              <a:ext uri="{FF2B5EF4-FFF2-40B4-BE49-F238E27FC236}">
                <a16:creationId xmlns:a16="http://schemas.microsoft.com/office/drawing/2014/main" id="{F18AABF8-8E55-DCD3-1491-C61D2DD0CBA4}"/>
              </a:ext>
            </a:extLst>
          </p:cNvPr>
          <p:cNvSpPr txBox="1">
            <a:spLocks/>
          </p:cNvSpPr>
          <p:nvPr/>
        </p:nvSpPr>
        <p:spPr>
          <a:xfrm>
            <a:off x="2558845" y="2532728"/>
            <a:ext cx="7569893" cy="3614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Потреба</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Бажання</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Ринок</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Сегментація</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Визначення споживача</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Позиціонування</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Комплекс маркетингу</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7697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25538356-3F7A-633C-5915-1453615EF2B6}"/>
              </a:ext>
            </a:extLst>
          </p:cNvPr>
          <p:cNvSpPr txBox="1">
            <a:spLocks/>
          </p:cNvSpPr>
          <p:nvPr/>
        </p:nvSpPr>
        <p:spPr>
          <a:xfrm>
            <a:off x="2506714" y="1062037"/>
            <a:ext cx="9131300" cy="113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a:ln>
                  <a:noFill/>
                </a:ln>
                <a:solidFill>
                  <a:srgbClr val="44546A">
                    <a:lumMod val="75000"/>
                  </a:srgbClr>
                </a:solidFill>
                <a:effectLst/>
                <a:uLnTx/>
                <a:uFillTx/>
                <a:latin typeface="Calibri Light" panose="020F0302020204030204"/>
                <a:ea typeface="+mj-ea"/>
                <a:cs typeface="+mj-cs"/>
              </a:rPr>
              <a:t>Ключові поняття</a:t>
            </a:r>
            <a:endParaRPr kumimoji="0" lang="fr-C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endParaRPr>
          </a:p>
        </p:txBody>
      </p:sp>
      <p:sp>
        <p:nvSpPr>
          <p:cNvPr id="4" name="Espace réservé du contenu 2">
            <a:extLst>
              <a:ext uri="{FF2B5EF4-FFF2-40B4-BE49-F238E27FC236}">
                <a16:creationId xmlns:a16="http://schemas.microsoft.com/office/drawing/2014/main" id="{4126FDBB-0D47-AED8-CD24-35538C02D03F}"/>
              </a:ext>
            </a:extLst>
          </p:cNvPr>
          <p:cNvSpPr txBox="1">
            <a:spLocks/>
          </p:cNvSpPr>
          <p:nvPr/>
        </p:nvSpPr>
        <p:spPr>
          <a:xfrm>
            <a:off x="2198739" y="2419836"/>
            <a:ext cx="8616745" cy="3660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Потреба</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Бажання</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Компетентність</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Сегментація</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Визначення споживача</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Позиціонування</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Навчальний план</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1519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B5621E0B-E929-A86F-B192-E9655387DD39}"/>
              </a:ext>
            </a:extLst>
          </p:cNvPr>
          <p:cNvSpPr txBox="1">
            <a:spLocks/>
          </p:cNvSpPr>
          <p:nvPr/>
        </p:nvSpPr>
        <p:spPr>
          <a:xfrm>
            <a:off x="1988062" y="1063370"/>
            <a:ext cx="9131300" cy="12684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a:ln>
                  <a:noFill/>
                </a:ln>
                <a:solidFill>
                  <a:srgbClr val="00B050"/>
                </a:solidFill>
                <a:effectLst/>
                <a:uLnTx/>
                <a:uFillTx/>
                <a:latin typeface="Calibri Light" panose="020F0302020204030204"/>
                <a:ea typeface="+mj-ea"/>
                <a:cs typeface="+mj-cs"/>
              </a:rPr>
              <a:t>Ключові поняття</a:t>
            </a:r>
            <a:r>
              <a:rPr kumimoji="0" lang="fr-CA" altLang="uk-UA" sz="4400" b="1" i="0" u="none" strike="noStrike" kern="1200" cap="none" spc="0" normalizeH="0" baseline="0" noProof="0">
                <a:ln>
                  <a:noFill/>
                </a:ln>
                <a:solidFill>
                  <a:srgbClr val="00B050"/>
                </a:solidFill>
                <a:effectLst/>
                <a:uLnTx/>
                <a:uFillTx/>
                <a:latin typeface="Calibri Light" panose="020F0302020204030204"/>
                <a:ea typeface="+mj-ea"/>
                <a:cs typeface="+mj-cs"/>
              </a:rPr>
              <a:t/>
            </a:r>
            <a:br>
              <a:rPr kumimoji="0" lang="fr-CA" altLang="uk-UA" sz="4400" b="1" i="0" u="none" strike="noStrike" kern="1200" cap="none" spc="0" normalizeH="0" baseline="0" noProof="0">
                <a:ln>
                  <a:noFill/>
                </a:ln>
                <a:solidFill>
                  <a:srgbClr val="00B050"/>
                </a:solidFill>
                <a:effectLst/>
                <a:uLnTx/>
                <a:uFillTx/>
                <a:latin typeface="Calibri Light" panose="020F0302020204030204"/>
                <a:ea typeface="+mj-ea"/>
                <a:cs typeface="+mj-cs"/>
              </a:rPr>
            </a:br>
            <a:r>
              <a:rPr kumimoji="0" lang="uk-UA" altLang="uk-UA" sz="1800" b="1" i="1" u="none" strike="noStrike" kern="1200" cap="none" spc="0" normalizeH="0" baseline="0" noProof="0">
                <a:ln>
                  <a:noFill/>
                </a:ln>
                <a:solidFill>
                  <a:srgbClr val="00B050"/>
                </a:solidFill>
                <a:effectLst/>
                <a:uLnTx/>
                <a:uFillTx/>
                <a:latin typeface="Calibri Light" panose="020F0302020204030204"/>
                <a:ea typeface="+mj-ea"/>
                <a:cs typeface="+mj-cs"/>
              </a:rPr>
              <a:t>Маркетинг</a:t>
            </a:r>
            <a:r>
              <a:rPr kumimoji="0" lang="fr-CA" altLang="uk-UA" sz="1800" b="1" i="0" u="none" strike="noStrike" kern="1200" cap="none" spc="0" normalizeH="0" baseline="0" noProof="0">
                <a:ln>
                  <a:noFill/>
                </a:ln>
                <a:solidFill>
                  <a:srgbClr val="00B050"/>
                </a:solidFill>
                <a:effectLst/>
                <a:uLnTx/>
                <a:uFillTx/>
                <a:latin typeface="Calibri Light" panose="020F0302020204030204"/>
                <a:ea typeface="+mj-ea"/>
                <a:cs typeface="+mj-cs"/>
              </a:rPr>
              <a:t>, (2015) </a:t>
            </a:r>
            <a:r>
              <a:rPr kumimoji="0" lang="uk-UA" altLang="uk-UA" sz="1800" b="1" i="0" u="none" strike="noStrike" kern="1200" cap="none" spc="0" normalizeH="0" baseline="0" noProof="0">
                <a:ln>
                  <a:noFill/>
                </a:ln>
                <a:solidFill>
                  <a:srgbClr val="00B050"/>
                </a:solidFill>
                <a:effectLst/>
                <a:uLnTx/>
                <a:uFillTx/>
                <a:latin typeface="Calibri Light" panose="020F0302020204030204"/>
                <a:ea typeface="+mj-ea"/>
                <a:cs typeface="+mj-cs"/>
              </a:rPr>
              <a:t>Грювел, Леві, Персо, Лічі</a:t>
            </a:r>
            <a:endParaRPr kumimoji="0" lang="fr-CA" altLang="uk-UA" sz="4400" b="1" i="0" u="none" strike="noStrike" kern="1200" cap="none" spc="0" normalizeH="0" baseline="0" noProof="0" dirty="0">
              <a:ln>
                <a:noFill/>
              </a:ln>
              <a:solidFill>
                <a:srgbClr val="00B050"/>
              </a:solidFill>
              <a:effectLst/>
              <a:uLnTx/>
              <a:uFillTx/>
              <a:latin typeface="Calibri Light" panose="020F0302020204030204"/>
              <a:ea typeface="+mj-ea"/>
              <a:cs typeface="+mj-cs"/>
            </a:endParaRPr>
          </a:p>
        </p:txBody>
      </p:sp>
      <p:sp>
        <p:nvSpPr>
          <p:cNvPr id="4" name="Espace réservé du contenu 2">
            <a:extLst>
              <a:ext uri="{FF2B5EF4-FFF2-40B4-BE49-F238E27FC236}">
                <a16:creationId xmlns:a16="http://schemas.microsoft.com/office/drawing/2014/main" id="{7AE4702F-C7DF-3D1A-ABE0-66D7A35C1A26}"/>
              </a:ext>
            </a:extLst>
          </p:cNvPr>
          <p:cNvSpPr txBox="1">
            <a:spLocks/>
          </p:cNvSpPr>
          <p:nvPr/>
        </p:nvSpPr>
        <p:spPr>
          <a:xfrm>
            <a:off x="1791826" y="2593936"/>
            <a:ext cx="9523771" cy="30130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Потреба: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відчуття дефіциту, пов'язане із людськими потребами</a:t>
            </a:r>
            <a:r>
              <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приймати їжу, одягатися, мати дах над головою, бути в безпеці, мати чуттєві відносини, реалізовувати свої наміри тощо</a:t>
            </a:r>
            <a:r>
              <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uk-UA" altLang="uk-UA" b="1" dirty="0">
                <a:solidFill>
                  <a:sysClr val="windowText" lastClr="000000"/>
                </a:solidFill>
                <a:latin typeface="Calibri" panose="020F0502020204030204"/>
              </a:rPr>
              <a:t>Б</a:t>
            </a:r>
            <a:r>
              <a:rPr kumimoji="0" lang="uk-UA" altLang="uk-UA" sz="2800" b="1"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ажання</a:t>
            </a:r>
            <a:r>
              <a:rPr kumimoji="0" lang="fr-C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особливий спосіб, яким певна особа вирішує задовольнити своє потреби. Це залежить від її знань,  культури і особистості.</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8628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CBEACFD7-0575-0ABA-B704-89BD6460C54D}"/>
              </a:ext>
            </a:extLst>
          </p:cNvPr>
          <p:cNvSpPr txBox="1">
            <a:spLocks/>
          </p:cNvSpPr>
          <p:nvPr/>
        </p:nvSpPr>
        <p:spPr>
          <a:xfrm>
            <a:off x="1880522" y="991776"/>
            <a:ext cx="6429234" cy="113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dirty="0">
                <a:ln>
                  <a:noFill/>
                </a:ln>
                <a:solidFill>
                  <a:srgbClr val="00B050"/>
                </a:solidFill>
                <a:effectLst/>
                <a:uLnTx/>
                <a:uFillTx/>
                <a:latin typeface="Calibri Light" panose="020F0302020204030204"/>
                <a:ea typeface="+mj-ea"/>
                <a:cs typeface="+mj-cs"/>
              </a:rPr>
              <a:t>Ключові поняття</a:t>
            </a:r>
            <a:br>
              <a:rPr kumimoji="0" lang="uk-UA" altLang="uk-UA" sz="4400" b="1" i="0" u="none" strike="noStrike" kern="1200" cap="none" spc="0" normalizeH="0" baseline="0" dirty="0">
                <a:ln>
                  <a:noFill/>
                </a:ln>
                <a:solidFill>
                  <a:srgbClr val="00B050"/>
                </a:solidFill>
                <a:effectLst/>
                <a:uLnTx/>
                <a:uFillTx/>
                <a:latin typeface="Calibri Light" panose="020F0302020204030204"/>
                <a:ea typeface="+mj-ea"/>
                <a:cs typeface="+mj-cs"/>
              </a:rPr>
            </a:br>
            <a:r>
              <a:rPr kumimoji="0" lang="uk-UA" altLang="uk-UA" sz="1800" b="1" i="1" u="none" strike="noStrike" kern="1200" cap="none" spc="0" normalizeH="0" baseline="0" dirty="0">
                <a:ln>
                  <a:noFill/>
                </a:ln>
                <a:solidFill>
                  <a:srgbClr val="00B050"/>
                </a:solidFill>
                <a:effectLst/>
                <a:uLnTx/>
                <a:uFillTx/>
                <a:latin typeface="Calibri Light" panose="020F0302020204030204"/>
                <a:ea typeface="+mj-ea"/>
                <a:cs typeface="+mj-cs"/>
              </a:rPr>
              <a:t>Маркетинг</a:t>
            </a:r>
            <a:r>
              <a:rPr kumimoji="0" lang="uk-UA" altLang="uk-UA" sz="1800" b="1" i="0" u="none" strike="noStrike" kern="1200" cap="none" spc="0" normalizeH="0" baseline="0" dirty="0">
                <a:ln>
                  <a:noFill/>
                </a:ln>
                <a:solidFill>
                  <a:srgbClr val="00B050"/>
                </a:solidFill>
                <a:effectLst/>
                <a:uLnTx/>
                <a:uFillTx/>
                <a:latin typeface="Calibri Light" panose="020F0302020204030204"/>
                <a:ea typeface="+mj-ea"/>
                <a:cs typeface="+mj-cs"/>
              </a:rPr>
              <a:t>, (2015) </a:t>
            </a:r>
            <a:r>
              <a:rPr kumimoji="0" lang="uk-UA" altLang="uk-UA" sz="1800" b="1" i="0" u="none" strike="noStrike" kern="1200" cap="none" spc="0" normalizeH="0" baseline="0" dirty="0" err="1">
                <a:ln>
                  <a:noFill/>
                </a:ln>
                <a:solidFill>
                  <a:srgbClr val="00B050"/>
                </a:solidFill>
                <a:effectLst/>
                <a:uLnTx/>
                <a:uFillTx/>
                <a:latin typeface="Calibri Light" panose="020F0302020204030204"/>
                <a:ea typeface="+mj-ea"/>
                <a:cs typeface="+mj-cs"/>
              </a:rPr>
              <a:t>Грювел</a:t>
            </a:r>
            <a:r>
              <a:rPr kumimoji="0" lang="uk-UA" altLang="uk-UA" sz="1800" b="1" i="0" u="none" strike="noStrike" kern="1200" cap="none" spc="0" normalizeH="0" baseline="0" dirty="0">
                <a:ln>
                  <a:noFill/>
                </a:ln>
                <a:solidFill>
                  <a:srgbClr val="00B050"/>
                </a:solidFill>
                <a:effectLst/>
                <a:uLnTx/>
                <a:uFillTx/>
                <a:latin typeface="Calibri Light" panose="020F0302020204030204"/>
                <a:ea typeface="+mj-ea"/>
                <a:cs typeface="+mj-cs"/>
              </a:rPr>
              <a:t>, </a:t>
            </a:r>
            <a:r>
              <a:rPr kumimoji="0" lang="uk-UA" altLang="uk-UA" sz="1800" b="1" i="0" u="none" strike="noStrike" kern="1200" cap="none" spc="0" normalizeH="0" baseline="0" dirty="0" err="1">
                <a:ln>
                  <a:noFill/>
                </a:ln>
                <a:solidFill>
                  <a:srgbClr val="00B050"/>
                </a:solidFill>
                <a:effectLst/>
                <a:uLnTx/>
                <a:uFillTx/>
                <a:latin typeface="Calibri Light" panose="020F0302020204030204"/>
                <a:ea typeface="+mj-ea"/>
                <a:cs typeface="+mj-cs"/>
              </a:rPr>
              <a:t>Леві</a:t>
            </a:r>
            <a:r>
              <a:rPr kumimoji="0" lang="uk-UA" altLang="uk-UA" sz="1800" b="1" i="0" u="none" strike="noStrike" kern="1200" cap="none" spc="0" normalizeH="0" baseline="0" dirty="0">
                <a:ln>
                  <a:noFill/>
                </a:ln>
                <a:solidFill>
                  <a:srgbClr val="00B050"/>
                </a:solidFill>
                <a:effectLst/>
                <a:uLnTx/>
                <a:uFillTx/>
                <a:latin typeface="Calibri Light" panose="020F0302020204030204"/>
                <a:ea typeface="+mj-ea"/>
                <a:cs typeface="+mj-cs"/>
              </a:rPr>
              <a:t>, </a:t>
            </a:r>
            <a:r>
              <a:rPr kumimoji="0" lang="uk-UA" altLang="uk-UA" sz="1800" b="1" i="0" u="none" strike="noStrike" kern="1200" cap="none" spc="0" normalizeH="0" baseline="0" dirty="0" err="1">
                <a:ln>
                  <a:noFill/>
                </a:ln>
                <a:solidFill>
                  <a:srgbClr val="00B050"/>
                </a:solidFill>
                <a:effectLst/>
                <a:uLnTx/>
                <a:uFillTx/>
                <a:latin typeface="Calibri Light" panose="020F0302020204030204"/>
                <a:ea typeface="+mj-ea"/>
                <a:cs typeface="+mj-cs"/>
              </a:rPr>
              <a:t>Персо</a:t>
            </a:r>
            <a:r>
              <a:rPr kumimoji="0" lang="uk-UA" altLang="uk-UA" sz="1800" b="1" i="0" u="none" strike="noStrike" kern="1200" cap="none" spc="0" normalizeH="0" baseline="0" dirty="0">
                <a:ln>
                  <a:noFill/>
                </a:ln>
                <a:solidFill>
                  <a:srgbClr val="00B050"/>
                </a:solidFill>
                <a:effectLst/>
                <a:uLnTx/>
                <a:uFillTx/>
                <a:latin typeface="Calibri Light" panose="020F0302020204030204"/>
                <a:ea typeface="+mj-ea"/>
                <a:cs typeface="+mj-cs"/>
              </a:rPr>
              <a:t>, </a:t>
            </a:r>
            <a:r>
              <a:rPr kumimoji="0" lang="uk-UA" altLang="uk-UA" sz="1800" b="1" i="0" u="none" strike="noStrike" kern="1200" cap="none" spc="0" normalizeH="0" baseline="0" dirty="0" err="1">
                <a:ln>
                  <a:noFill/>
                </a:ln>
                <a:solidFill>
                  <a:srgbClr val="00B050"/>
                </a:solidFill>
                <a:effectLst/>
                <a:uLnTx/>
                <a:uFillTx/>
                <a:latin typeface="Calibri Light" panose="020F0302020204030204"/>
                <a:ea typeface="+mj-ea"/>
                <a:cs typeface="+mj-cs"/>
              </a:rPr>
              <a:t>Лічі</a:t>
            </a:r>
            <a:endParaRPr kumimoji="0" lang="uk-UA" altLang="uk-UA" sz="4400" b="1" i="0" u="none" strike="noStrike" kern="1200" cap="none" spc="0" normalizeH="0" baseline="0" dirty="0">
              <a:ln>
                <a:noFill/>
              </a:ln>
              <a:solidFill>
                <a:srgbClr val="00B050"/>
              </a:solidFill>
              <a:effectLst/>
              <a:uLnTx/>
              <a:uFillTx/>
              <a:latin typeface="Calibri Light" panose="020F0302020204030204"/>
              <a:ea typeface="+mj-ea"/>
              <a:cs typeface="+mj-cs"/>
            </a:endParaRPr>
          </a:p>
        </p:txBody>
      </p:sp>
      <p:sp>
        <p:nvSpPr>
          <p:cNvPr id="4" name="Espace réservé du contenu 2">
            <a:extLst>
              <a:ext uri="{FF2B5EF4-FFF2-40B4-BE49-F238E27FC236}">
                <a16:creationId xmlns:a16="http://schemas.microsoft.com/office/drawing/2014/main" id="{B1657BF4-9C60-BEEF-FC8F-784A81ED5E99}"/>
              </a:ext>
            </a:extLst>
          </p:cNvPr>
          <p:cNvSpPr txBox="1">
            <a:spLocks/>
          </p:cNvSpPr>
          <p:nvPr/>
        </p:nvSpPr>
        <p:spPr>
          <a:xfrm>
            <a:off x="1595323" y="2578789"/>
            <a:ext cx="10160717" cy="3533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700" b="1" i="0" u="none" strike="noStrike" kern="1200" cap="none" spc="0" normalizeH="0" baseline="0" dirty="0">
                <a:ln>
                  <a:noFill/>
                </a:ln>
                <a:solidFill>
                  <a:sysClr val="windowText" lastClr="000000"/>
                </a:solidFill>
                <a:effectLst/>
                <a:uLnTx/>
                <a:uFillTx/>
                <a:latin typeface="Calibri" panose="020F0502020204030204"/>
                <a:ea typeface="+mn-ea"/>
                <a:cs typeface="+mn-cs"/>
              </a:rPr>
              <a:t>Ринок: </a:t>
            </a:r>
            <a:r>
              <a:rPr kumimoji="0" lang="uk-UA" altLang="uk-UA" sz="2700" b="0" i="0" u="none" strike="noStrike" kern="1200" cap="none" spc="0" normalizeH="0" baseline="0" dirty="0">
                <a:ln>
                  <a:noFill/>
                </a:ln>
                <a:solidFill>
                  <a:sysClr val="windowText" lastClr="000000"/>
                </a:solidFill>
                <a:effectLst/>
                <a:uLnTx/>
                <a:uFillTx/>
                <a:latin typeface="Calibri" panose="020F0502020204030204"/>
                <a:ea typeface="+mn-ea"/>
                <a:cs typeface="+mn-cs"/>
              </a:rPr>
              <a:t>група осіб, яка є в полі зацікавлення підприємства з метою продажу їм певних товарів, послуг, ідей.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700" b="1" i="0" u="none" strike="noStrike" kern="1200" cap="none" spc="0" normalizeH="0" baseline="0" dirty="0">
                <a:ln>
                  <a:noFill/>
                </a:ln>
                <a:solidFill>
                  <a:sysClr val="windowText" lastClr="000000"/>
                </a:solidFill>
                <a:effectLst/>
                <a:uLnTx/>
                <a:uFillTx/>
                <a:latin typeface="Calibri" panose="020F0502020204030204"/>
                <a:ea typeface="+mn-ea"/>
                <a:cs typeface="+mn-cs"/>
              </a:rPr>
              <a:t>Сегментація: </a:t>
            </a:r>
            <a:r>
              <a:rPr kumimoji="0" lang="uk-UA" altLang="uk-UA" sz="2700" b="0" i="0" u="none" strike="noStrike" kern="1200" cap="none" spc="0" normalizeH="0" baseline="0" dirty="0">
                <a:ln>
                  <a:noFill/>
                </a:ln>
                <a:solidFill>
                  <a:sysClr val="windowText" lastClr="000000"/>
                </a:solidFill>
                <a:effectLst/>
                <a:uLnTx/>
                <a:uFillTx/>
                <a:latin typeface="Calibri" panose="020F0502020204030204"/>
                <a:ea typeface="+mn-ea"/>
                <a:cs typeface="+mn-cs"/>
              </a:rPr>
              <a:t>процес, який використовується підприємствами для виявлення та оцінки доступних їм бізнес-можливостей, з метою збільшення обсягу продажів та прибутку.</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700" b="1" i="0" u="none" strike="noStrike" kern="1200" cap="none" spc="0" normalizeH="0" baseline="0" dirty="0">
                <a:ln>
                  <a:noFill/>
                </a:ln>
                <a:solidFill>
                  <a:sysClr val="windowText" lastClr="000000"/>
                </a:solidFill>
                <a:effectLst/>
                <a:uLnTx/>
                <a:uFillTx/>
                <a:latin typeface="Calibri" panose="020F0502020204030204"/>
                <a:ea typeface="+mn-ea"/>
                <a:cs typeface="+mn-cs"/>
              </a:rPr>
              <a:t>Цільовий ринок: </a:t>
            </a:r>
            <a:r>
              <a:rPr kumimoji="0" lang="uk-UA" altLang="uk-UA" sz="2700" b="0" i="0" u="none" strike="noStrike" kern="1200" cap="none" spc="0" normalizeH="0" baseline="0" dirty="0">
                <a:ln>
                  <a:noFill/>
                </a:ln>
                <a:solidFill>
                  <a:sysClr val="windowText" lastClr="000000"/>
                </a:solidFill>
                <a:effectLst/>
                <a:uLnTx/>
                <a:uFillTx/>
                <a:latin typeface="Calibri" panose="020F0502020204030204"/>
                <a:ea typeface="+mn-ea"/>
                <a:cs typeface="+mn-cs"/>
              </a:rPr>
              <a:t>сегмент населення чи групи клієнтів, яким підприємство розраховує продати свої товари або послуги; потенційні клієнти, зацікавлені в даному товарі чи послузі, які мають кошти для їх купівлі.</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uk-UA" altLang="uk-UA" sz="3100" b="0" i="0" u="none" strike="noStrike" kern="1200" cap="none" spc="0" normalizeH="0" baseline="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161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B5A8F454-757A-17B5-D2E4-F2A9BAD074F5}"/>
              </a:ext>
            </a:extLst>
          </p:cNvPr>
          <p:cNvSpPr txBox="1">
            <a:spLocks/>
          </p:cNvSpPr>
          <p:nvPr/>
        </p:nvSpPr>
        <p:spPr>
          <a:xfrm>
            <a:off x="2341409" y="983456"/>
            <a:ext cx="9131300" cy="1557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a:ln>
                  <a:noFill/>
                </a:ln>
                <a:solidFill>
                  <a:srgbClr val="00B050"/>
                </a:solidFill>
                <a:effectLst/>
                <a:uLnTx/>
                <a:uFillTx/>
                <a:latin typeface="Calibri Light" panose="020F0302020204030204"/>
                <a:ea typeface="+mj-ea"/>
                <a:cs typeface="+mj-cs"/>
              </a:rPr>
              <a:t>Ключові поняття</a:t>
            </a:r>
            <a:r>
              <a:rPr kumimoji="0" lang="fr-CA" altLang="uk-UA" sz="4400" b="1" i="0" u="none" strike="noStrike" kern="1200" cap="none" spc="0" normalizeH="0" baseline="0" noProof="0">
                <a:ln>
                  <a:noFill/>
                </a:ln>
                <a:solidFill>
                  <a:srgbClr val="00B050"/>
                </a:solidFill>
                <a:effectLst/>
                <a:uLnTx/>
                <a:uFillTx/>
                <a:latin typeface="Calibri Light" panose="020F0302020204030204"/>
                <a:ea typeface="+mj-ea"/>
                <a:cs typeface="+mj-cs"/>
              </a:rPr>
              <a:t/>
            </a:r>
            <a:br>
              <a:rPr kumimoji="0" lang="fr-CA" altLang="uk-UA" sz="4400" b="1" i="0" u="none" strike="noStrike" kern="1200" cap="none" spc="0" normalizeH="0" baseline="0" noProof="0">
                <a:ln>
                  <a:noFill/>
                </a:ln>
                <a:solidFill>
                  <a:srgbClr val="00B050"/>
                </a:solidFill>
                <a:effectLst/>
                <a:uLnTx/>
                <a:uFillTx/>
                <a:latin typeface="Calibri Light" panose="020F0302020204030204"/>
                <a:ea typeface="+mj-ea"/>
                <a:cs typeface="+mj-cs"/>
              </a:rPr>
            </a:br>
            <a:r>
              <a:rPr kumimoji="0" lang="uk-UA" altLang="uk-UA" sz="1800" b="1" i="1" u="none" strike="noStrike" kern="1200" cap="none" spc="0" normalizeH="0" baseline="0" noProof="0">
                <a:ln>
                  <a:noFill/>
                </a:ln>
                <a:solidFill>
                  <a:srgbClr val="00B050"/>
                </a:solidFill>
                <a:effectLst/>
                <a:uLnTx/>
                <a:uFillTx/>
                <a:latin typeface="Calibri Light" panose="020F0302020204030204"/>
                <a:ea typeface="+mj-ea"/>
                <a:cs typeface="+mj-cs"/>
              </a:rPr>
              <a:t>Маркетинг</a:t>
            </a:r>
            <a:r>
              <a:rPr kumimoji="0" lang="fr-CA" altLang="uk-UA" sz="1800" b="1" i="0" u="none" strike="noStrike" kern="1200" cap="none" spc="0" normalizeH="0" baseline="0" noProof="0">
                <a:ln>
                  <a:noFill/>
                </a:ln>
                <a:solidFill>
                  <a:srgbClr val="00B050"/>
                </a:solidFill>
                <a:effectLst/>
                <a:uLnTx/>
                <a:uFillTx/>
                <a:latin typeface="Calibri Light" panose="020F0302020204030204"/>
                <a:ea typeface="+mj-ea"/>
                <a:cs typeface="+mj-cs"/>
              </a:rPr>
              <a:t>, (2015) </a:t>
            </a:r>
            <a:r>
              <a:rPr kumimoji="0" lang="uk-UA" altLang="uk-UA" sz="1800" b="1" i="0" u="none" strike="noStrike" kern="1200" cap="none" spc="0" normalizeH="0" baseline="0" noProof="0">
                <a:ln>
                  <a:noFill/>
                </a:ln>
                <a:solidFill>
                  <a:srgbClr val="00B050"/>
                </a:solidFill>
                <a:effectLst/>
                <a:uLnTx/>
                <a:uFillTx/>
                <a:latin typeface="Calibri Light" panose="020F0302020204030204"/>
                <a:ea typeface="+mj-ea"/>
                <a:cs typeface="+mj-cs"/>
              </a:rPr>
              <a:t>Грювел, Леві, Персо, Лічі</a:t>
            </a:r>
            <a:endParaRPr kumimoji="0" lang="fr-CA" altLang="uk-UA" sz="4400" b="1" i="0" u="none" strike="noStrike" kern="1200" cap="none" spc="0" normalizeH="0" baseline="0" noProof="0" dirty="0">
              <a:ln>
                <a:noFill/>
              </a:ln>
              <a:solidFill>
                <a:srgbClr val="00B050"/>
              </a:solidFill>
              <a:effectLst/>
              <a:uLnTx/>
              <a:uFillTx/>
              <a:latin typeface="Calibri Light" panose="020F0302020204030204"/>
              <a:ea typeface="+mj-ea"/>
              <a:cs typeface="+mj-cs"/>
            </a:endParaRPr>
          </a:p>
        </p:txBody>
      </p:sp>
      <p:sp>
        <p:nvSpPr>
          <p:cNvPr id="4" name="Espace réservé du contenu 2">
            <a:extLst>
              <a:ext uri="{FF2B5EF4-FFF2-40B4-BE49-F238E27FC236}">
                <a16:creationId xmlns:a16="http://schemas.microsoft.com/office/drawing/2014/main" id="{BE464879-3275-1364-5CFE-275D366A6BBC}"/>
              </a:ext>
            </a:extLst>
          </p:cNvPr>
          <p:cNvSpPr txBox="1">
            <a:spLocks/>
          </p:cNvSpPr>
          <p:nvPr/>
        </p:nvSpPr>
        <p:spPr>
          <a:xfrm>
            <a:off x="1881035" y="2829450"/>
            <a:ext cx="9711197" cy="23647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3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Сегментація ринку</a:t>
            </a:r>
            <a:r>
              <a:rPr kumimoji="0" lang="fr-CA" altLang="uk-UA" sz="3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3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розподіл ринку на групи споживачів, згідно їхніх потреб та побажань, які їх характеризують. Дані споживачі загалом бажають отримати товари і послуги, створені для них. </a:t>
            </a:r>
            <a:endParaRPr kumimoji="0" lang="fr-CA" altLang="uk-UA" sz="3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Сегмент ринку</a:t>
            </a:r>
            <a:r>
              <a:rPr kumimoji="0" lang="fr-C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група споживачів, які однаково реагують на маркетингові заходи підприємства. </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CA" altLang="uk-UA" sz="3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909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5E8369-EA56-7BCB-77EA-2E66783DD3E0}"/>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8FF86C-617F-F1CB-167A-6B97C8246CB0}"/>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F863EF34-FBEE-5422-3784-851AA5F47E32}"/>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8623F6B1-2CA5-46CB-DECA-E044136E4F75}"/>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8" name="Rectangle 2">
            <a:extLst>
              <a:ext uri="{FF2B5EF4-FFF2-40B4-BE49-F238E27FC236}">
                <a16:creationId xmlns:a16="http://schemas.microsoft.com/office/drawing/2014/main" id="{750DAD6B-F1C7-18E6-4B3C-0ACE63B5490B}"/>
              </a:ext>
            </a:extLst>
          </p:cNvPr>
          <p:cNvSpPr txBox="1">
            <a:spLocks/>
          </p:cNvSpPr>
          <p:nvPr/>
        </p:nvSpPr>
        <p:spPr>
          <a:xfrm>
            <a:off x="2026920" y="1286546"/>
            <a:ext cx="9524999" cy="10080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ДОБРОВІЛЬНЕ ТА ВІДКРИТЕ ЧЛЕНСТВО</a:t>
            </a:r>
            <a:endParaRPr kumimoji="0" lang="fr-CA" altLang="uk-UA"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9" name="Rectangle 3">
            <a:extLst>
              <a:ext uri="{FF2B5EF4-FFF2-40B4-BE49-F238E27FC236}">
                <a16:creationId xmlns:a16="http://schemas.microsoft.com/office/drawing/2014/main" id="{8C0395F2-A926-A556-C031-FAD07D83EF7A}"/>
              </a:ext>
            </a:extLst>
          </p:cNvPr>
          <p:cNvSpPr txBox="1">
            <a:spLocks/>
          </p:cNvSpPr>
          <p:nvPr/>
        </p:nvSpPr>
        <p:spPr>
          <a:xfrm>
            <a:off x="2026920" y="2294608"/>
            <a:ext cx="9729120" cy="3239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Кооперативи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це добровільні організації, </a:t>
            </a:r>
            <a:r>
              <a:rPr kumimoji="0" lang="uk-UA" altLang="uk-UA" sz="2800" b="0" i="0" u="none" strike="noStrike" kern="1200" cap="none" spc="0" normalizeH="0" baseline="0" noProof="0" dirty="0">
                <a:ln>
                  <a:noFill/>
                </a:ln>
                <a:solidFill>
                  <a:srgbClr val="C00000"/>
                </a:solidFill>
                <a:effectLst/>
                <a:uLnTx/>
                <a:uFillTx/>
                <a:latin typeface="Calibri" panose="020F0502020204030204"/>
                <a:ea typeface="+mn-ea"/>
                <a:cs typeface="+mn-cs"/>
              </a:rPr>
              <a:t>відкриті для всіх осіб</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які </a:t>
            </a:r>
            <a:r>
              <a:rPr kumimoji="0" lang="uk-UA" altLang="uk-UA" sz="2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здатні </a:t>
            </a:r>
            <a:r>
              <a:rPr kumimoji="0" lang="uk-UA" altLang="uk-UA" sz="2800" b="0" i="0" u="none" strike="noStrike" kern="1200" cap="none" spc="0" normalizeH="0" baseline="0" noProof="0" dirty="0" smtClean="0">
                <a:ln>
                  <a:noFill/>
                </a:ln>
                <a:solidFill>
                  <a:schemeClr val="accent5">
                    <a:lumMod val="75000"/>
                  </a:schemeClr>
                </a:solidFill>
                <a:effectLst/>
                <a:uLnTx/>
                <a:uFillTx/>
                <a:latin typeface="Calibri" panose="020F0502020204030204"/>
                <a:ea typeface="+mn-ea"/>
                <a:cs typeface="+mn-cs"/>
              </a:rPr>
              <a:t>та спроможні </a:t>
            </a:r>
            <a:r>
              <a:rPr kumimoji="0" lang="uk-UA" altLang="uk-UA" sz="2800" b="0" i="0" u="none" strike="noStrike" kern="1200" cap="none" spc="0" normalizeH="0" baseline="0" noProof="0" dirty="0">
                <a:ln>
                  <a:noFill/>
                </a:ln>
                <a:solidFill>
                  <a:srgbClr val="00B050"/>
                </a:solidFill>
                <a:effectLst/>
                <a:uLnTx/>
                <a:uFillTx/>
                <a:latin typeface="Calibri" panose="020F0502020204030204"/>
                <a:ea typeface="+mn-ea"/>
                <a:cs typeface="+mn-cs"/>
              </a:rPr>
              <a:t>використовувати його послуги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та </a:t>
            </a:r>
            <a:r>
              <a:rPr kumimoji="0" lang="uk-UA" altLang="uk-UA" sz="2800" b="0" i="0" u="none" strike="noStrike" kern="1200" cap="none" spc="0" normalizeH="0" baseline="0" noProof="0" dirty="0">
                <a:ln>
                  <a:noFill/>
                </a:ln>
                <a:solidFill>
                  <a:srgbClr val="C00000"/>
                </a:solidFill>
                <a:effectLst/>
                <a:uLnTx/>
                <a:uFillTx/>
                <a:latin typeface="Calibri" panose="020F0502020204030204"/>
                <a:ea typeface="+mn-ea"/>
                <a:cs typeface="+mn-cs"/>
              </a:rPr>
              <a:t>готові взяти на себе обов’язки членів</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без гендерної, соціальної, расової, політичної або релігійної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дискримінації.</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3418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EFC91879-5FE4-6F6E-A40E-AF3D4B6D9EC2}"/>
              </a:ext>
            </a:extLst>
          </p:cNvPr>
          <p:cNvSpPr txBox="1">
            <a:spLocks/>
          </p:cNvSpPr>
          <p:nvPr/>
        </p:nvSpPr>
        <p:spPr>
          <a:xfrm>
            <a:off x="1908789" y="1343412"/>
            <a:ext cx="9131300" cy="113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a:ln>
                  <a:noFill/>
                </a:ln>
                <a:solidFill>
                  <a:srgbClr val="00B050"/>
                </a:solidFill>
                <a:effectLst/>
                <a:uLnTx/>
                <a:uFillTx/>
                <a:latin typeface="Calibri Light" panose="020F0302020204030204"/>
                <a:ea typeface="+mj-ea"/>
                <a:cs typeface="+mj-cs"/>
              </a:rPr>
              <a:t>Ключові поняття</a:t>
            </a:r>
            <a:r>
              <a:rPr kumimoji="0" lang="fr-CA" altLang="uk-UA" sz="4400" b="1" i="0" u="none" strike="noStrike" kern="1200" cap="none" spc="0" normalizeH="0" baseline="0" noProof="0" dirty="0">
                <a:ln>
                  <a:noFill/>
                </a:ln>
                <a:solidFill>
                  <a:srgbClr val="00B050"/>
                </a:solidFill>
                <a:effectLst/>
                <a:uLnTx/>
                <a:uFillTx/>
                <a:latin typeface="Calibri Light" panose="020F0302020204030204"/>
                <a:ea typeface="+mj-ea"/>
                <a:cs typeface="+mj-cs"/>
              </a:rPr>
              <a:t/>
            </a:r>
            <a:br>
              <a:rPr kumimoji="0" lang="fr-CA" altLang="uk-UA" sz="4400" b="1" i="0" u="none" strike="noStrike" kern="1200" cap="none" spc="0" normalizeH="0" baseline="0" noProof="0" dirty="0">
                <a:ln>
                  <a:noFill/>
                </a:ln>
                <a:solidFill>
                  <a:srgbClr val="00B050"/>
                </a:solidFill>
                <a:effectLst/>
                <a:uLnTx/>
                <a:uFillTx/>
                <a:latin typeface="Calibri Light" panose="020F0302020204030204"/>
                <a:ea typeface="+mj-ea"/>
                <a:cs typeface="+mj-cs"/>
              </a:rPr>
            </a:br>
            <a:r>
              <a:rPr kumimoji="0" lang="uk-UA" altLang="uk-UA" sz="1800" b="1" i="1" u="none" strike="noStrike" kern="1200" cap="none" spc="0" normalizeH="0" baseline="0" noProof="0" dirty="0">
                <a:ln>
                  <a:noFill/>
                </a:ln>
                <a:solidFill>
                  <a:srgbClr val="00B050"/>
                </a:solidFill>
                <a:effectLst/>
                <a:uLnTx/>
                <a:uFillTx/>
                <a:latin typeface="Calibri Light" panose="020F0302020204030204"/>
                <a:ea typeface="+mj-ea"/>
                <a:cs typeface="+mj-cs"/>
              </a:rPr>
              <a:t>Маркетинг</a:t>
            </a:r>
            <a:r>
              <a:rPr kumimoji="0" lang="fr-CA" altLang="uk-UA" sz="1800" b="1" i="0" u="none" strike="noStrike" kern="1200" cap="none" spc="0" normalizeH="0" baseline="0" noProof="0" dirty="0">
                <a:ln>
                  <a:noFill/>
                </a:ln>
                <a:solidFill>
                  <a:srgbClr val="00B050"/>
                </a:solidFill>
                <a:effectLst/>
                <a:uLnTx/>
                <a:uFillTx/>
                <a:latin typeface="Calibri Light" panose="020F0302020204030204"/>
                <a:ea typeface="+mj-ea"/>
                <a:cs typeface="+mj-cs"/>
              </a:rPr>
              <a:t>, (2015) </a:t>
            </a:r>
            <a:r>
              <a:rPr kumimoji="0" lang="uk-UA" altLang="uk-UA" sz="1800" b="1" i="0" u="none" strike="noStrike" kern="1200" cap="none" spc="0" normalizeH="0" baseline="0" noProof="0" dirty="0" err="1">
                <a:ln>
                  <a:noFill/>
                </a:ln>
                <a:solidFill>
                  <a:srgbClr val="00B050"/>
                </a:solidFill>
                <a:effectLst/>
                <a:uLnTx/>
                <a:uFillTx/>
                <a:latin typeface="Calibri Light" panose="020F0302020204030204"/>
                <a:ea typeface="+mj-ea"/>
                <a:cs typeface="+mj-cs"/>
              </a:rPr>
              <a:t>Грювел</a:t>
            </a:r>
            <a:r>
              <a:rPr kumimoji="0" lang="uk-UA" altLang="uk-UA" sz="1800" b="1" i="0" u="none" strike="noStrike" kern="1200" cap="none" spc="0" normalizeH="0" baseline="0" noProof="0" dirty="0">
                <a:ln>
                  <a:noFill/>
                </a:ln>
                <a:solidFill>
                  <a:srgbClr val="00B050"/>
                </a:solidFill>
                <a:effectLst/>
                <a:uLnTx/>
                <a:uFillTx/>
                <a:latin typeface="Calibri Light" panose="020F0302020204030204"/>
                <a:ea typeface="+mj-ea"/>
                <a:cs typeface="+mj-cs"/>
              </a:rPr>
              <a:t>, </a:t>
            </a:r>
            <a:r>
              <a:rPr kumimoji="0" lang="uk-UA" altLang="uk-UA" sz="1800" b="1" i="0" u="none" strike="noStrike" kern="1200" cap="none" spc="0" normalizeH="0" baseline="0" noProof="0" dirty="0" err="1">
                <a:ln>
                  <a:noFill/>
                </a:ln>
                <a:solidFill>
                  <a:srgbClr val="00B050"/>
                </a:solidFill>
                <a:effectLst/>
                <a:uLnTx/>
                <a:uFillTx/>
                <a:latin typeface="Calibri Light" panose="020F0302020204030204"/>
                <a:ea typeface="+mj-ea"/>
                <a:cs typeface="+mj-cs"/>
              </a:rPr>
              <a:t>Леві</a:t>
            </a:r>
            <a:r>
              <a:rPr kumimoji="0" lang="uk-UA" altLang="uk-UA" sz="1800" b="1" i="0" u="none" strike="noStrike" kern="1200" cap="none" spc="0" normalizeH="0" baseline="0" noProof="0" dirty="0">
                <a:ln>
                  <a:noFill/>
                </a:ln>
                <a:solidFill>
                  <a:srgbClr val="00B050"/>
                </a:solidFill>
                <a:effectLst/>
                <a:uLnTx/>
                <a:uFillTx/>
                <a:latin typeface="Calibri Light" panose="020F0302020204030204"/>
                <a:ea typeface="+mj-ea"/>
                <a:cs typeface="+mj-cs"/>
              </a:rPr>
              <a:t>, </a:t>
            </a:r>
            <a:r>
              <a:rPr kumimoji="0" lang="uk-UA" altLang="uk-UA" sz="1800" b="1" i="0" u="none" strike="noStrike" kern="1200" cap="none" spc="0" normalizeH="0" baseline="0" noProof="0" dirty="0" err="1">
                <a:ln>
                  <a:noFill/>
                </a:ln>
                <a:solidFill>
                  <a:srgbClr val="00B050"/>
                </a:solidFill>
                <a:effectLst/>
                <a:uLnTx/>
                <a:uFillTx/>
                <a:latin typeface="Calibri Light" panose="020F0302020204030204"/>
                <a:ea typeface="+mj-ea"/>
                <a:cs typeface="+mj-cs"/>
              </a:rPr>
              <a:t>Персо</a:t>
            </a:r>
            <a:r>
              <a:rPr kumimoji="0" lang="uk-UA" altLang="uk-UA" sz="1800" b="1" i="0" u="none" strike="noStrike" kern="1200" cap="none" spc="0" normalizeH="0" baseline="0" noProof="0" dirty="0">
                <a:ln>
                  <a:noFill/>
                </a:ln>
                <a:solidFill>
                  <a:srgbClr val="00B050"/>
                </a:solidFill>
                <a:effectLst/>
                <a:uLnTx/>
                <a:uFillTx/>
                <a:latin typeface="Calibri Light" panose="020F0302020204030204"/>
                <a:ea typeface="+mj-ea"/>
                <a:cs typeface="+mj-cs"/>
              </a:rPr>
              <a:t>, </a:t>
            </a:r>
            <a:r>
              <a:rPr kumimoji="0" lang="uk-UA" altLang="uk-UA" sz="1800" b="1" i="0" u="none" strike="noStrike" kern="1200" cap="none" spc="0" normalizeH="0" baseline="0" noProof="0" dirty="0" err="1">
                <a:ln>
                  <a:noFill/>
                </a:ln>
                <a:solidFill>
                  <a:srgbClr val="00B050"/>
                </a:solidFill>
                <a:effectLst/>
                <a:uLnTx/>
                <a:uFillTx/>
                <a:latin typeface="Calibri Light" panose="020F0302020204030204"/>
                <a:ea typeface="+mj-ea"/>
                <a:cs typeface="+mj-cs"/>
              </a:rPr>
              <a:t>Лічі</a:t>
            </a:r>
            <a:endParaRPr kumimoji="0" lang="fr-CA" altLang="uk-UA" sz="1800" b="1" i="0" u="none" strike="noStrike" kern="1200" cap="none" spc="0" normalizeH="0" baseline="0" noProof="0" dirty="0">
              <a:ln>
                <a:noFill/>
              </a:ln>
              <a:solidFill>
                <a:srgbClr val="00B050"/>
              </a:solidFill>
              <a:effectLst/>
              <a:uLnTx/>
              <a:uFillTx/>
              <a:latin typeface="Calibri Light" panose="020F0302020204030204"/>
              <a:ea typeface="+mj-ea"/>
              <a:cs typeface="+mj-cs"/>
            </a:endParaRPr>
          </a:p>
        </p:txBody>
      </p:sp>
      <p:sp>
        <p:nvSpPr>
          <p:cNvPr id="4" name="Espace réservé du contenu 2">
            <a:extLst>
              <a:ext uri="{FF2B5EF4-FFF2-40B4-BE49-F238E27FC236}">
                <a16:creationId xmlns:a16="http://schemas.microsoft.com/office/drawing/2014/main" id="{F0A8C490-C4A6-FCF3-CF57-0772D00D4F44}"/>
              </a:ext>
            </a:extLst>
          </p:cNvPr>
          <p:cNvSpPr txBox="1">
            <a:spLocks/>
          </p:cNvSpPr>
          <p:nvPr/>
        </p:nvSpPr>
        <p:spPr>
          <a:xfrm>
            <a:off x="1735393" y="3068280"/>
            <a:ext cx="10020647" cy="22339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Фокусування</a:t>
            </a:r>
            <a:r>
              <a:rPr kumimoji="0" lang="fr-C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оцінка привабливості різних сегментів ринку з метою спробувати завоювати один із них. </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Позиціонування</a:t>
            </a:r>
            <a:r>
              <a:rPr kumimoji="0" lang="fr-C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визначення</a:t>
            </a:r>
            <a:r>
              <a:rPr kumimoji="0" lang="uk-U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змінних комплексу маркетингу для того, щоб цільові клієнти чітко усвідомлювали корисність товару і те, що він собою являє у порівнянні з товарами конкурентів.</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9634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F752874D-5F3B-0E2C-B8EA-25BEFE9452F4}"/>
              </a:ext>
            </a:extLst>
          </p:cNvPr>
          <p:cNvSpPr txBox="1">
            <a:spLocks/>
          </p:cNvSpPr>
          <p:nvPr/>
        </p:nvSpPr>
        <p:spPr>
          <a:xfrm>
            <a:off x="2355748" y="1132814"/>
            <a:ext cx="6660433" cy="113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a:ln>
                  <a:noFill/>
                </a:ln>
                <a:solidFill>
                  <a:srgbClr val="00B050"/>
                </a:solidFill>
                <a:effectLst/>
                <a:uLnTx/>
                <a:uFillTx/>
                <a:latin typeface="Calibri Light" panose="020F0302020204030204"/>
                <a:ea typeface="+mj-ea"/>
                <a:cs typeface="+mj-cs"/>
              </a:rPr>
              <a:t>Визначення</a:t>
            </a:r>
            <a:br>
              <a:rPr kumimoji="0" lang="uk-UA" altLang="uk-UA" sz="4400" b="1" i="0" u="none" strike="noStrike" kern="1200" cap="none" spc="0" normalizeH="0" baseline="0" noProof="0" dirty="0">
                <a:ln>
                  <a:noFill/>
                </a:ln>
                <a:solidFill>
                  <a:srgbClr val="00B050"/>
                </a:solidFill>
                <a:effectLst/>
                <a:uLnTx/>
                <a:uFillTx/>
                <a:latin typeface="Calibri Light" panose="020F0302020204030204"/>
                <a:ea typeface="+mj-ea"/>
                <a:cs typeface="+mj-cs"/>
              </a:rPr>
            </a:br>
            <a:r>
              <a:rPr kumimoji="0" lang="uk-UA" altLang="uk-UA" sz="2000" b="1" i="0" u="none" strike="noStrike" kern="1200" cap="none" spc="0" normalizeH="0" baseline="0" noProof="0" dirty="0">
                <a:ln>
                  <a:noFill/>
                </a:ln>
                <a:solidFill>
                  <a:srgbClr val="00B050"/>
                </a:solidFill>
                <a:effectLst/>
                <a:uLnTx/>
                <a:uFillTx/>
                <a:latin typeface="Calibri Light" panose="020F0302020204030204"/>
                <a:ea typeface="+mj-ea"/>
                <a:cs typeface="+mj-cs"/>
              </a:rPr>
              <a:t>(</a:t>
            </a:r>
            <a:r>
              <a:rPr kumimoji="0" lang="ru-RU" altLang="uk-UA" sz="2000" b="1" i="0" u="none" strike="noStrike" kern="1200" cap="none" spc="0" normalizeH="0" baseline="0" noProof="0" dirty="0">
                <a:ln>
                  <a:noFill/>
                </a:ln>
                <a:solidFill>
                  <a:srgbClr val="00B050"/>
                </a:solidFill>
                <a:effectLst/>
                <a:uLnTx/>
                <a:uFillTx/>
                <a:latin typeface="Calibri Light" panose="020F0302020204030204"/>
                <a:ea typeface="+mj-ea"/>
                <a:cs typeface="+mj-cs"/>
              </a:rPr>
              <a:t>Маркетинг 2-ге </a:t>
            </a:r>
            <a:r>
              <a:rPr kumimoji="0" lang="ru-RU" altLang="uk-UA" sz="2000" b="1" i="0" u="none" strike="noStrike" kern="1200" cap="none" spc="0" normalizeH="0" baseline="0" noProof="0" dirty="0" err="1">
                <a:ln>
                  <a:noFill/>
                </a:ln>
                <a:solidFill>
                  <a:srgbClr val="00B050"/>
                </a:solidFill>
                <a:effectLst/>
                <a:uLnTx/>
                <a:uFillTx/>
                <a:latin typeface="Calibri Light" panose="020F0302020204030204"/>
                <a:ea typeface="+mj-ea"/>
                <a:cs typeface="+mj-cs"/>
              </a:rPr>
              <a:t>видання</a:t>
            </a:r>
            <a:r>
              <a:rPr kumimoji="0" lang="ru-RU" altLang="uk-UA" sz="2000" b="1" i="0" u="none" strike="noStrike" kern="1200" cap="none" spc="0" normalizeH="0" baseline="0" noProof="0" dirty="0">
                <a:ln>
                  <a:noFill/>
                </a:ln>
                <a:solidFill>
                  <a:srgbClr val="00B050"/>
                </a:solidFill>
                <a:effectLst/>
                <a:uLnTx/>
                <a:uFillTx/>
                <a:latin typeface="Calibri Light" panose="020F0302020204030204"/>
                <a:ea typeface="+mj-ea"/>
                <a:cs typeface="+mj-cs"/>
              </a:rPr>
              <a:t>, </a:t>
            </a:r>
            <a:r>
              <a:rPr kumimoji="0" lang="ru-RU" altLang="uk-UA" sz="2000" b="1" i="0" u="none" strike="noStrike" kern="1200" cap="none" spc="0" normalizeH="0" baseline="0" noProof="0" dirty="0" err="1">
                <a:ln>
                  <a:noFill/>
                </a:ln>
                <a:solidFill>
                  <a:srgbClr val="00B050"/>
                </a:solidFill>
                <a:effectLst/>
                <a:uLnTx/>
                <a:uFillTx/>
                <a:latin typeface="Calibri Light" panose="020F0302020204030204"/>
                <a:ea typeface="+mj-ea"/>
                <a:cs typeface="+mj-cs"/>
              </a:rPr>
              <a:t>Грювел</a:t>
            </a:r>
            <a:r>
              <a:rPr kumimoji="0" lang="ru-RU" altLang="uk-UA" sz="2000" b="1" i="0" u="none" strike="noStrike" kern="1200" cap="none" spc="0" normalizeH="0" baseline="0" noProof="0" dirty="0">
                <a:ln>
                  <a:noFill/>
                </a:ln>
                <a:solidFill>
                  <a:srgbClr val="00B050"/>
                </a:solidFill>
                <a:effectLst/>
                <a:uLnTx/>
                <a:uFillTx/>
                <a:latin typeface="Calibri Light" panose="020F0302020204030204"/>
                <a:ea typeface="+mj-ea"/>
                <a:cs typeface="+mj-cs"/>
              </a:rPr>
              <a:t>, </a:t>
            </a:r>
            <a:r>
              <a:rPr kumimoji="0" lang="ru-RU" altLang="uk-UA" sz="2000" b="1" i="0" u="none" strike="noStrike" kern="1200" cap="none" spc="0" normalizeH="0" baseline="0" noProof="0" dirty="0" err="1">
                <a:ln>
                  <a:noFill/>
                </a:ln>
                <a:solidFill>
                  <a:srgbClr val="00B050"/>
                </a:solidFill>
                <a:effectLst/>
                <a:uLnTx/>
                <a:uFillTx/>
                <a:latin typeface="Calibri Light" panose="020F0302020204030204"/>
                <a:ea typeface="+mj-ea"/>
                <a:cs typeface="+mj-cs"/>
              </a:rPr>
              <a:t>Леві</a:t>
            </a:r>
            <a:r>
              <a:rPr kumimoji="0" lang="ru-RU" altLang="uk-UA" sz="2000" b="1" i="0" u="none" strike="noStrike" kern="1200" cap="none" spc="0" normalizeH="0" baseline="0" noProof="0" dirty="0">
                <a:ln>
                  <a:noFill/>
                </a:ln>
                <a:solidFill>
                  <a:srgbClr val="00B050"/>
                </a:solidFill>
                <a:effectLst/>
                <a:uLnTx/>
                <a:uFillTx/>
                <a:latin typeface="Calibri Light" panose="020F0302020204030204"/>
                <a:ea typeface="+mj-ea"/>
                <a:cs typeface="+mj-cs"/>
              </a:rPr>
              <a:t>, </a:t>
            </a:r>
            <a:r>
              <a:rPr kumimoji="0" lang="ru-RU" altLang="uk-UA" sz="2000" b="1" i="0" u="none" strike="noStrike" kern="1200" cap="none" spc="0" normalizeH="0" baseline="0" noProof="0" dirty="0" err="1">
                <a:ln>
                  <a:noFill/>
                </a:ln>
                <a:solidFill>
                  <a:srgbClr val="00B050"/>
                </a:solidFill>
                <a:effectLst/>
                <a:uLnTx/>
                <a:uFillTx/>
                <a:latin typeface="Calibri Light" panose="020F0302020204030204"/>
                <a:ea typeface="+mj-ea"/>
                <a:cs typeface="+mj-cs"/>
              </a:rPr>
              <a:t>Персо</a:t>
            </a:r>
            <a:r>
              <a:rPr kumimoji="0" lang="ru-RU" altLang="uk-UA" sz="2000" b="1" i="0" u="none" strike="noStrike" kern="1200" cap="none" spc="0" normalizeH="0" baseline="0" noProof="0" dirty="0">
                <a:ln>
                  <a:noFill/>
                </a:ln>
                <a:solidFill>
                  <a:srgbClr val="00B050"/>
                </a:solidFill>
                <a:effectLst/>
                <a:uLnTx/>
                <a:uFillTx/>
                <a:latin typeface="Calibri Light" panose="020F0302020204030204"/>
                <a:ea typeface="+mj-ea"/>
                <a:cs typeface="+mj-cs"/>
              </a:rPr>
              <a:t>, </a:t>
            </a:r>
            <a:r>
              <a:rPr kumimoji="0" lang="ru-RU" altLang="uk-UA" sz="2000" b="1" i="0" u="none" strike="noStrike" kern="1200" cap="none" spc="0" normalizeH="0" baseline="0" noProof="0" dirty="0" err="1">
                <a:ln>
                  <a:noFill/>
                </a:ln>
                <a:solidFill>
                  <a:srgbClr val="00B050"/>
                </a:solidFill>
                <a:effectLst/>
                <a:uLnTx/>
                <a:uFillTx/>
                <a:latin typeface="Calibri Light" panose="020F0302020204030204"/>
                <a:ea typeface="+mj-ea"/>
                <a:cs typeface="+mj-cs"/>
              </a:rPr>
              <a:t>Лічі</a:t>
            </a:r>
            <a:r>
              <a:rPr kumimoji="0" lang="fr-CA" altLang="uk-UA" sz="2000" b="1" i="0" u="none" strike="noStrike" kern="1200" cap="none" spc="0" normalizeH="0" baseline="0" noProof="0" dirty="0">
                <a:ln>
                  <a:noFill/>
                </a:ln>
                <a:solidFill>
                  <a:srgbClr val="00B050"/>
                </a:solidFill>
                <a:effectLst/>
                <a:uLnTx/>
                <a:uFillTx/>
                <a:latin typeface="Calibri Light" panose="020F0302020204030204"/>
                <a:ea typeface="+mj-ea"/>
                <a:cs typeface="+mj-cs"/>
              </a:rPr>
              <a:t>)</a:t>
            </a:r>
          </a:p>
        </p:txBody>
      </p:sp>
      <p:sp>
        <p:nvSpPr>
          <p:cNvPr id="4" name="Espace réservé du contenu 2">
            <a:extLst>
              <a:ext uri="{FF2B5EF4-FFF2-40B4-BE49-F238E27FC236}">
                <a16:creationId xmlns:a16="http://schemas.microsoft.com/office/drawing/2014/main" id="{15A2A36B-323D-71E8-9537-51F327CE26ED}"/>
              </a:ext>
            </a:extLst>
          </p:cNvPr>
          <p:cNvSpPr txBox="1">
            <a:spLocks/>
          </p:cNvSpPr>
          <p:nvPr/>
        </p:nvSpPr>
        <p:spPr>
          <a:xfrm>
            <a:off x="1840821" y="2735210"/>
            <a:ext cx="9915219" cy="23939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sz="2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Маркетинговий план </a:t>
            </a:r>
            <a:r>
              <a:rPr kumimoji="0" lang="uk-UA"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є письмовим документом, який містить аналіз теперішньої ситуації та бізнес-можливостей, які відкриваються перед підприємством</a:t>
            </a:r>
            <a:r>
              <a:rPr kumimoji="0" lang="fr-FR"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a:t>
            </a:r>
            <a:r>
              <a:rPr kumimoji="0" lang="uk-UA"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 можливих загроз та цілей, які слід досягнути</a:t>
            </a:r>
            <a:r>
              <a:rPr kumimoji="0" lang="fr-FR"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uk-UA"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стратегій, відповідних до чотирьох </a:t>
            </a:r>
            <a:r>
              <a:rPr kumimoji="0" lang="fr-CA"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 P »</a:t>
            </a:r>
            <a:r>
              <a:rPr kumimoji="0" lang="uk-UA"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ru-RU"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uk-UA"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програми дій щодо застосування цих стратегій а також фінансових показників</a:t>
            </a:r>
            <a:r>
              <a:rPr kumimoji="0" lang="fr-FR"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a:t>
            </a:r>
            <a:r>
              <a:rPr kumimoji="0" lang="uk-UA"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 прогнозованого прибутку та інших фінансової звітності як формальної, та і прогнозованої (та інших </a:t>
            </a:r>
            <a:r>
              <a:rPr kumimoji="0" lang="uk-UA" sz="24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іі</a:t>
            </a:r>
            <a:r>
              <a:rPr kumimoji="0" lang="uk-UA"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 видів). </a:t>
            </a:r>
            <a:endParaRPr kumimoji="0" lang="fr-CA" sz="24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904678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1">
            <a:extLst>
              <a:ext uri="{FF2B5EF4-FFF2-40B4-BE49-F238E27FC236}">
                <a16:creationId xmlns:a16="http://schemas.microsoft.com/office/drawing/2014/main" id="{F7452D36-BCD8-3B44-0F70-B6F49AF69B6A}"/>
              </a:ext>
            </a:extLst>
          </p:cNvPr>
          <p:cNvSpPr>
            <a:spLocks noChangeArrowheads="1"/>
          </p:cNvSpPr>
          <p:nvPr/>
        </p:nvSpPr>
        <p:spPr bwMode="auto">
          <a:xfrm>
            <a:off x="3571978" y="3379337"/>
            <a:ext cx="6491288" cy="2281237"/>
          </a:xfrm>
          <a:prstGeom prst="rect">
            <a:avLst/>
          </a:prstGeom>
          <a:noFill/>
          <a:ln w="19080" cap="sq">
            <a:solidFill>
              <a:schemeClr val="bg1">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uk-UA"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4" name="Rectangle 2">
            <a:extLst>
              <a:ext uri="{FF2B5EF4-FFF2-40B4-BE49-F238E27FC236}">
                <a16:creationId xmlns:a16="http://schemas.microsoft.com/office/drawing/2014/main" id="{EF5942B7-3BA2-2C1F-582D-D20480DD5E62}"/>
              </a:ext>
            </a:extLst>
          </p:cNvPr>
          <p:cNvSpPr>
            <a:spLocks/>
          </p:cNvSpPr>
          <p:nvPr/>
        </p:nvSpPr>
        <p:spPr bwMode="auto">
          <a:xfrm>
            <a:off x="3632303" y="4574723"/>
            <a:ext cx="5576888" cy="996950"/>
          </a:xfrm>
          <a:prstGeom prst="rect">
            <a:avLst/>
          </a:prstGeom>
          <a:solidFill>
            <a:srgbClr val="D1F0E0"/>
          </a:solidFill>
          <a:ln w="19080" cap="sq">
            <a:solidFill>
              <a:srgbClr val="EAEAEA"/>
            </a:solidFill>
            <a:prstDash val="dash"/>
            <a:miter lim="800000"/>
            <a:headEnd/>
            <a:tailEnd type="triangle" w="med" len="me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uk-UA"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5" name="Rectangle 3">
            <a:extLst>
              <a:ext uri="{FF2B5EF4-FFF2-40B4-BE49-F238E27FC236}">
                <a16:creationId xmlns:a16="http://schemas.microsoft.com/office/drawing/2014/main" id="{C31245C7-2947-F1C1-7B69-BC76A0E6EA2A}"/>
              </a:ext>
            </a:extLst>
          </p:cNvPr>
          <p:cNvSpPr>
            <a:spLocks/>
          </p:cNvSpPr>
          <p:nvPr/>
        </p:nvSpPr>
        <p:spPr bwMode="auto">
          <a:xfrm>
            <a:off x="3632303" y="3522211"/>
            <a:ext cx="5576888" cy="996950"/>
          </a:xfrm>
          <a:prstGeom prst="rect">
            <a:avLst/>
          </a:prstGeom>
          <a:solidFill>
            <a:srgbClr val="D1F0E0"/>
          </a:solidFill>
          <a:ln w="19080" cap="sq">
            <a:solidFill>
              <a:srgbClr val="EAEAEA"/>
            </a:solidFill>
            <a:prstDash val="dash"/>
            <a:miter lim="800000"/>
            <a:headEnd/>
            <a:tailEnd type="triangle" w="med" len="me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uk-UA"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6" name="Text Box 4">
            <a:extLst>
              <a:ext uri="{FF2B5EF4-FFF2-40B4-BE49-F238E27FC236}">
                <a16:creationId xmlns:a16="http://schemas.microsoft.com/office/drawing/2014/main" id="{8AAFB2C9-1D20-F824-E7CD-B64A6A5FED08}"/>
              </a:ext>
            </a:extLst>
          </p:cNvPr>
          <p:cNvSpPr txBox="1">
            <a:spLocks noChangeArrowheads="1"/>
          </p:cNvSpPr>
          <p:nvPr/>
        </p:nvSpPr>
        <p:spPr bwMode="auto">
          <a:xfrm>
            <a:off x="1786478" y="769534"/>
            <a:ext cx="91440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algn="ctr">
              <a:buClrTx/>
              <a:buFontTx/>
              <a:buNone/>
            </a:pPr>
            <a:r>
              <a:rPr lang="fr-CA" altLang="uk-UA" sz="3200" b="1" kern="1200" dirty="0" smtClean="0">
                <a:solidFill>
                  <a:srgbClr val="006666"/>
                </a:solidFill>
                <a:latin typeface="Arial" panose="020B0604020202020204" pitchFamily="34" charset="0"/>
                <a:ea typeface="+mn-ea"/>
                <a:cs typeface="+mn-cs"/>
              </a:rPr>
              <a:t>РОЗРОБКА МАРКЕТИНГ</a:t>
            </a:r>
            <a:r>
              <a:rPr lang="ru-RU" altLang="uk-UA" sz="3200" b="1" kern="1200" dirty="0" smtClean="0">
                <a:solidFill>
                  <a:srgbClr val="006666"/>
                </a:solidFill>
                <a:latin typeface="Arial" panose="020B0604020202020204" pitchFamily="34" charset="0"/>
                <a:ea typeface="+mn-ea"/>
                <a:cs typeface="+mn-cs"/>
              </a:rPr>
              <a:t>О</a:t>
            </a:r>
            <a:r>
              <a:rPr lang="fr-CA" altLang="uk-UA" sz="3200" b="1" kern="1200" dirty="0" smtClean="0">
                <a:solidFill>
                  <a:srgbClr val="006666"/>
                </a:solidFill>
                <a:latin typeface="Arial" panose="020B0604020202020204" pitchFamily="34" charset="0"/>
                <a:ea typeface="+mn-ea"/>
                <a:cs typeface="+mn-cs"/>
              </a:rPr>
              <a:t>ВОГО ПЛАНУ</a:t>
            </a:r>
            <a:endParaRPr lang="fr-CA" altLang="uk-UA" sz="3200" b="1" kern="1200" dirty="0">
              <a:solidFill>
                <a:srgbClr val="006666"/>
              </a:solidFill>
              <a:latin typeface="Arial" panose="020B0604020202020204" pitchFamily="34" charset="0"/>
              <a:ea typeface="+mn-ea"/>
              <a:cs typeface="+mn-cs"/>
            </a:endParaRPr>
          </a:p>
        </p:txBody>
      </p:sp>
      <p:sp>
        <p:nvSpPr>
          <p:cNvPr id="7" name="AutoShape 5">
            <a:extLst>
              <a:ext uri="{FF2B5EF4-FFF2-40B4-BE49-F238E27FC236}">
                <a16:creationId xmlns:a16="http://schemas.microsoft.com/office/drawing/2014/main" id="{2B00FBFC-2436-396D-4502-85501C6AED5E}"/>
              </a:ext>
            </a:extLst>
          </p:cNvPr>
          <p:cNvSpPr>
            <a:spLocks noChangeArrowheads="1"/>
          </p:cNvSpPr>
          <p:nvPr/>
        </p:nvSpPr>
        <p:spPr bwMode="auto">
          <a:xfrm>
            <a:off x="5274571" y="1606422"/>
            <a:ext cx="3240088" cy="832788"/>
          </a:xfrm>
          <a:prstGeom prst="roundRect">
            <a:avLst>
              <a:gd name="adj" fmla="val 16667"/>
            </a:avLst>
          </a:prstGeom>
          <a:solidFill>
            <a:srgbClr val="339966"/>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dirty="0">
                <a:ln>
                  <a:noFill/>
                </a:ln>
                <a:solidFill>
                  <a:srgbClr val="EAEAEA"/>
                </a:solidFill>
                <a:effectLst/>
                <a:uLnTx/>
                <a:uFillTx/>
                <a:latin typeface="Verdana" panose="020B0604030504040204" pitchFamily="34" charset="0"/>
                <a:ea typeface="+mn-ea"/>
                <a:cs typeface="+mn-cs"/>
              </a:rPr>
              <a:t>Етап 1: Визначення місії і </a:t>
            </a:r>
          </a:p>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dirty="0">
                <a:ln>
                  <a:noFill/>
                </a:ln>
                <a:solidFill>
                  <a:srgbClr val="EAEAEA"/>
                </a:solidFill>
                <a:effectLst/>
                <a:uLnTx/>
                <a:uFillTx/>
                <a:latin typeface="Verdana" panose="020B0604030504040204" pitchFamily="34" charset="0"/>
                <a:ea typeface="+mn-ea"/>
                <a:cs typeface="+mn-cs"/>
              </a:rPr>
              <a:t>цілей підприємства</a:t>
            </a:r>
          </a:p>
        </p:txBody>
      </p:sp>
      <p:sp>
        <p:nvSpPr>
          <p:cNvPr id="8" name="AutoShape 6">
            <a:extLst>
              <a:ext uri="{FF2B5EF4-FFF2-40B4-BE49-F238E27FC236}">
                <a16:creationId xmlns:a16="http://schemas.microsoft.com/office/drawing/2014/main" id="{7871D9DE-60D1-6F8F-5765-E9858ABFE2CC}"/>
              </a:ext>
            </a:extLst>
          </p:cNvPr>
          <p:cNvSpPr>
            <a:spLocks noChangeArrowheads="1"/>
          </p:cNvSpPr>
          <p:nvPr/>
        </p:nvSpPr>
        <p:spPr bwMode="auto">
          <a:xfrm>
            <a:off x="5484122" y="2548280"/>
            <a:ext cx="2879725" cy="668337"/>
          </a:xfrm>
          <a:prstGeom prst="roundRect">
            <a:avLst>
              <a:gd name="adj" fmla="val 16667"/>
            </a:avLst>
          </a:prstGeom>
          <a:solidFill>
            <a:srgbClr val="339966"/>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Етап 2: Аналіз потреб</a:t>
            </a:r>
          </a:p>
        </p:txBody>
      </p:sp>
      <p:sp>
        <p:nvSpPr>
          <p:cNvPr id="9" name="AutoShape 7">
            <a:extLst>
              <a:ext uri="{FF2B5EF4-FFF2-40B4-BE49-F238E27FC236}">
                <a16:creationId xmlns:a16="http://schemas.microsoft.com/office/drawing/2014/main" id="{30664EB4-E94A-4162-E8F2-00BF6EAB7EA8}"/>
              </a:ext>
            </a:extLst>
          </p:cNvPr>
          <p:cNvSpPr>
            <a:spLocks noChangeArrowheads="1"/>
          </p:cNvSpPr>
          <p:nvPr/>
        </p:nvSpPr>
        <p:spPr bwMode="auto">
          <a:xfrm>
            <a:off x="2076553" y="1626739"/>
            <a:ext cx="1524000" cy="792162"/>
          </a:xfrm>
          <a:prstGeom prst="roundRect">
            <a:avLst>
              <a:gd name="adj" fmla="val 16667"/>
            </a:avLst>
          </a:prstGeom>
          <a:solidFill>
            <a:srgbClr val="339966"/>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dirty="0">
                <a:ln>
                  <a:noFill/>
                </a:ln>
                <a:solidFill>
                  <a:srgbClr val="EAEAEA"/>
                </a:solidFill>
                <a:effectLst/>
                <a:uLnTx/>
                <a:uFillTx/>
                <a:latin typeface="Verdana" panose="020B0604030504040204" pitchFamily="34" charset="0"/>
                <a:ea typeface="+mn-ea"/>
                <a:cs typeface="+mn-cs"/>
              </a:rPr>
              <a:t>Фаза </a:t>
            </a:r>
          </a:p>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dirty="0">
                <a:ln>
                  <a:noFill/>
                </a:ln>
                <a:solidFill>
                  <a:srgbClr val="EAEAEA"/>
                </a:solidFill>
                <a:effectLst/>
                <a:uLnTx/>
                <a:uFillTx/>
                <a:latin typeface="Verdana" panose="020B0604030504040204" pitchFamily="34" charset="0"/>
                <a:ea typeface="+mn-ea"/>
                <a:cs typeface="+mn-cs"/>
              </a:rPr>
              <a:t>планування</a:t>
            </a:r>
          </a:p>
        </p:txBody>
      </p:sp>
      <p:sp>
        <p:nvSpPr>
          <p:cNvPr id="10" name="AutoShape 8">
            <a:extLst>
              <a:ext uri="{FF2B5EF4-FFF2-40B4-BE49-F238E27FC236}">
                <a16:creationId xmlns:a16="http://schemas.microsoft.com/office/drawing/2014/main" id="{1FF4D41B-1864-BE46-9885-E2637C569514}"/>
              </a:ext>
            </a:extLst>
          </p:cNvPr>
          <p:cNvSpPr>
            <a:spLocks noChangeArrowheads="1"/>
          </p:cNvSpPr>
          <p:nvPr/>
        </p:nvSpPr>
        <p:spPr bwMode="auto">
          <a:xfrm>
            <a:off x="2016228" y="4146099"/>
            <a:ext cx="1555750" cy="792163"/>
          </a:xfrm>
          <a:prstGeom prst="roundRect">
            <a:avLst>
              <a:gd name="adj" fmla="val 16667"/>
            </a:avLst>
          </a:prstGeom>
          <a:solidFill>
            <a:srgbClr val="FF000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Фаза </a:t>
            </a:r>
          </a:p>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планування</a:t>
            </a:r>
          </a:p>
        </p:txBody>
      </p:sp>
      <p:sp>
        <p:nvSpPr>
          <p:cNvPr id="11" name="AutoShape 9">
            <a:extLst>
              <a:ext uri="{FF2B5EF4-FFF2-40B4-BE49-F238E27FC236}">
                <a16:creationId xmlns:a16="http://schemas.microsoft.com/office/drawing/2014/main" id="{6401ED19-0D77-67AC-71EF-D77A19D4F87E}"/>
              </a:ext>
            </a:extLst>
          </p:cNvPr>
          <p:cNvSpPr>
            <a:spLocks noChangeArrowheads="1"/>
          </p:cNvSpPr>
          <p:nvPr/>
        </p:nvSpPr>
        <p:spPr bwMode="auto">
          <a:xfrm>
            <a:off x="2016228" y="5800272"/>
            <a:ext cx="1495425" cy="865188"/>
          </a:xfrm>
          <a:prstGeom prst="roundRect">
            <a:avLst>
              <a:gd name="adj" fmla="val 16667"/>
            </a:avLst>
          </a:prstGeom>
          <a:solidFill>
            <a:srgbClr val="00206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dirty="0">
                <a:ln>
                  <a:noFill/>
                </a:ln>
                <a:solidFill>
                  <a:srgbClr val="EAEAEA"/>
                </a:solidFill>
                <a:effectLst/>
                <a:uLnTx/>
                <a:uFillTx/>
                <a:latin typeface="Verdana" panose="020B0604030504040204" pitchFamily="34" charset="0"/>
                <a:ea typeface="+mn-ea"/>
                <a:cs typeface="+mn-cs"/>
              </a:rPr>
              <a:t>Фаза </a:t>
            </a:r>
          </a:p>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dirty="0">
                <a:ln>
                  <a:noFill/>
                </a:ln>
                <a:solidFill>
                  <a:srgbClr val="EAEAEA"/>
                </a:solidFill>
                <a:effectLst/>
                <a:uLnTx/>
                <a:uFillTx/>
                <a:latin typeface="Verdana" panose="020B0604030504040204" pitchFamily="34" charset="0"/>
                <a:ea typeface="+mn-ea"/>
                <a:cs typeface="+mn-cs"/>
              </a:rPr>
              <a:t>планування</a:t>
            </a:r>
          </a:p>
        </p:txBody>
      </p:sp>
      <p:sp>
        <p:nvSpPr>
          <p:cNvPr id="12" name="AutoShape 10">
            <a:extLst>
              <a:ext uri="{FF2B5EF4-FFF2-40B4-BE49-F238E27FC236}">
                <a16:creationId xmlns:a16="http://schemas.microsoft.com/office/drawing/2014/main" id="{A41066C6-0242-2322-4D83-9C06C8C7301A}"/>
              </a:ext>
            </a:extLst>
          </p:cNvPr>
          <p:cNvSpPr>
            <a:spLocks noChangeArrowheads="1"/>
          </p:cNvSpPr>
          <p:nvPr/>
        </p:nvSpPr>
        <p:spPr bwMode="auto">
          <a:xfrm>
            <a:off x="3632304" y="3947662"/>
            <a:ext cx="1751013" cy="395287"/>
          </a:xfrm>
          <a:prstGeom prst="roundRect">
            <a:avLst>
              <a:gd name="adj" fmla="val 16667"/>
            </a:avLst>
          </a:prstGeom>
          <a:solidFill>
            <a:srgbClr val="FF000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6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Сег</a:t>
            </a:r>
            <a:r>
              <a:rPr kumimoji="0" lang="uk-UA" altLang="uk-UA" sz="16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ментація</a:t>
            </a:r>
            <a:endParaRPr kumimoji="0" lang="fr-CA" altLang="uk-UA" sz="1600" b="0" i="0" u="none" strike="noStrike" kern="1200" cap="none" spc="0" normalizeH="0" baseline="0" noProof="0">
              <a:ln>
                <a:noFill/>
              </a:ln>
              <a:solidFill>
                <a:srgbClr val="EAEAEA"/>
              </a:solidFill>
              <a:effectLst/>
              <a:uLnTx/>
              <a:uFillTx/>
              <a:latin typeface="Verdana" panose="020B0604030504040204" pitchFamily="34" charset="0"/>
              <a:ea typeface="+mn-ea"/>
              <a:cs typeface="+mn-cs"/>
            </a:endParaRPr>
          </a:p>
        </p:txBody>
      </p:sp>
      <p:sp>
        <p:nvSpPr>
          <p:cNvPr id="13" name="AutoShape 11">
            <a:extLst>
              <a:ext uri="{FF2B5EF4-FFF2-40B4-BE49-F238E27FC236}">
                <a16:creationId xmlns:a16="http://schemas.microsoft.com/office/drawing/2014/main" id="{FB93C8FA-63F6-CE5B-C5BD-FD4479B5320D}"/>
              </a:ext>
            </a:extLst>
          </p:cNvPr>
          <p:cNvSpPr>
            <a:spLocks noChangeArrowheads="1"/>
          </p:cNvSpPr>
          <p:nvPr/>
        </p:nvSpPr>
        <p:spPr bwMode="auto">
          <a:xfrm>
            <a:off x="5478567" y="3944487"/>
            <a:ext cx="1633537" cy="396875"/>
          </a:xfrm>
          <a:prstGeom prst="roundRect">
            <a:avLst>
              <a:gd name="adj" fmla="val 16667"/>
            </a:avLst>
          </a:prstGeom>
          <a:solidFill>
            <a:srgbClr val="FF000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6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Фокусування</a:t>
            </a:r>
          </a:p>
        </p:txBody>
      </p:sp>
      <p:sp>
        <p:nvSpPr>
          <p:cNvPr id="14" name="AutoShape 12">
            <a:extLst>
              <a:ext uri="{FF2B5EF4-FFF2-40B4-BE49-F238E27FC236}">
                <a16:creationId xmlns:a16="http://schemas.microsoft.com/office/drawing/2014/main" id="{4D243F48-1ABF-F81B-1E70-4F94E50EC9EA}"/>
              </a:ext>
            </a:extLst>
          </p:cNvPr>
          <p:cNvSpPr>
            <a:spLocks noChangeArrowheads="1"/>
          </p:cNvSpPr>
          <p:nvPr/>
        </p:nvSpPr>
        <p:spPr bwMode="auto">
          <a:xfrm>
            <a:off x="7166079" y="3973062"/>
            <a:ext cx="1889125" cy="396875"/>
          </a:xfrm>
          <a:prstGeom prst="roundRect">
            <a:avLst>
              <a:gd name="adj" fmla="val 16667"/>
            </a:avLst>
          </a:prstGeom>
          <a:solidFill>
            <a:srgbClr val="FF000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6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Позиціонування</a:t>
            </a:r>
          </a:p>
        </p:txBody>
      </p:sp>
      <p:sp>
        <p:nvSpPr>
          <p:cNvPr id="15" name="AutoShape 13">
            <a:extLst>
              <a:ext uri="{FF2B5EF4-FFF2-40B4-BE49-F238E27FC236}">
                <a16:creationId xmlns:a16="http://schemas.microsoft.com/office/drawing/2014/main" id="{CEE8939D-A704-58DD-72B9-A054C53C86A2}"/>
              </a:ext>
            </a:extLst>
          </p:cNvPr>
          <p:cNvSpPr>
            <a:spLocks noChangeArrowheads="1"/>
          </p:cNvSpPr>
          <p:nvPr/>
        </p:nvSpPr>
        <p:spPr bwMode="auto">
          <a:xfrm>
            <a:off x="3632304" y="4998587"/>
            <a:ext cx="1184275" cy="396875"/>
          </a:xfrm>
          <a:prstGeom prst="roundRect">
            <a:avLst>
              <a:gd name="adj" fmla="val 16667"/>
            </a:avLst>
          </a:prstGeom>
          <a:solidFill>
            <a:srgbClr val="FF000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6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Продукція</a:t>
            </a:r>
          </a:p>
        </p:txBody>
      </p:sp>
      <p:sp>
        <p:nvSpPr>
          <p:cNvPr id="16" name="AutoShape 14">
            <a:extLst>
              <a:ext uri="{FF2B5EF4-FFF2-40B4-BE49-F238E27FC236}">
                <a16:creationId xmlns:a16="http://schemas.microsoft.com/office/drawing/2014/main" id="{E0A8D412-D9F5-1618-3319-A40368652B6B}"/>
              </a:ext>
            </a:extLst>
          </p:cNvPr>
          <p:cNvSpPr>
            <a:spLocks noChangeArrowheads="1"/>
          </p:cNvSpPr>
          <p:nvPr/>
        </p:nvSpPr>
        <p:spPr bwMode="auto">
          <a:xfrm>
            <a:off x="4878492" y="4998587"/>
            <a:ext cx="1152525" cy="396875"/>
          </a:xfrm>
          <a:prstGeom prst="roundRect">
            <a:avLst>
              <a:gd name="adj" fmla="val 16667"/>
            </a:avLst>
          </a:prstGeom>
          <a:solidFill>
            <a:srgbClr val="FF000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6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Ціна</a:t>
            </a:r>
          </a:p>
        </p:txBody>
      </p:sp>
      <p:sp>
        <p:nvSpPr>
          <p:cNvPr id="17" name="AutoShape 15">
            <a:extLst>
              <a:ext uri="{FF2B5EF4-FFF2-40B4-BE49-F238E27FC236}">
                <a16:creationId xmlns:a16="http://schemas.microsoft.com/office/drawing/2014/main" id="{15DAE814-279E-AABB-3E2B-BB9B792A8CF3}"/>
              </a:ext>
            </a:extLst>
          </p:cNvPr>
          <p:cNvSpPr>
            <a:spLocks noChangeArrowheads="1"/>
          </p:cNvSpPr>
          <p:nvPr/>
        </p:nvSpPr>
        <p:spPr bwMode="auto">
          <a:xfrm>
            <a:off x="6102453" y="4998587"/>
            <a:ext cx="1404938" cy="396875"/>
          </a:xfrm>
          <a:prstGeom prst="roundRect">
            <a:avLst>
              <a:gd name="adj" fmla="val 16667"/>
            </a:avLst>
          </a:prstGeom>
          <a:solidFill>
            <a:srgbClr val="FF000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6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Дистрибуція</a:t>
            </a:r>
          </a:p>
        </p:txBody>
      </p:sp>
      <p:sp>
        <p:nvSpPr>
          <p:cNvPr id="18" name="AutoShape 16">
            <a:extLst>
              <a:ext uri="{FF2B5EF4-FFF2-40B4-BE49-F238E27FC236}">
                <a16:creationId xmlns:a16="http://schemas.microsoft.com/office/drawing/2014/main" id="{21877AF2-5831-8382-58AA-901E6572DF28}"/>
              </a:ext>
            </a:extLst>
          </p:cNvPr>
          <p:cNvSpPr>
            <a:spLocks noChangeArrowheads="1"/>
          </p:cNvSpPr>
          <p:nvPr/>
        </p:nvSpPr>
        <p:spPr bwMode="auto">
          <a:xfrm>
            <a:off x="7543903" y="5011287"/>
            <a:ext cx="1665288" cy="384175"/>
          </a:xfrm>
          <a:prstGeom prst="roundRect">
            <a:avLst>
              <a:gd name="adj" fmla="val 16667"/>
            </a:avLst>
          </a:prstGeom>
          <a:solidFill>
            <a:srgbClr val="FF000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6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Комунікація</a:t>
            </a:r>
          </a:p>
        </p:txBody>
      </p:sp>
      <p:sp>
        <p:nvSpPr>
          <p:cNvPr id="19" name="AutoShape 17">
            <a:extLst>
              <a:ext uri="{FF2B5EF4-FFF2-40B4-BE49-F238E27FC236}">
                <a16:creationId xmlns:a16="http://schemas.microsoft.com/office/drawing/2014/main" id="{B8DCDCA9-7B45-8B37-DACC-DB73F6083718}"/>
              </a:ext>
            </a:extLst>
          </p:cNvPr>
          <p:cNvSpPr>
            <a:spLocks noChangeArrowheads="1"/>
          </p:cNvSpPr>
          <p:nvPr/>
        </p:nvSpPr>
        <p:spPr bwMode="auto">
          <a:xfrm>
            <a:off x="9271104" y="3980998"/>
            <a:ext cx="1692275" cy="1068388"/>
          </a:xfrm>
          <a:prstGeom prst="roundRect">
            <a:avLst>
              <a:gd name="adj" fmla="val 16667"/>
            </a:avLst>
          </a:prstGeom>
          <a:solidFill>
            <a:srgbClr val="FF000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Маркетингова</a:t>
            </a:r>
          </a:p>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a:ln>
                  <a:noFill/>
                </a:ln>
                <a:solidFill>
                  <a:srgbClr val="EAEAEA"/>
                </a:solidFill>
                <a:effectLst/>
                <a:uLnTx/>
                <a:uFillTx/>
                <a:latin typeface="Verdana" panose="020B0604030504040204" pitchFamily="34" charset="0"/>
                <a:ea typeface="+mn-ea"/>
                <a:cs typeface="+mn-cs"/>
              </a:rPr>
              <a:t>стратегія</a:t>
            </a:r>
          </a:p>
        </p:txBody>
      </p:sp>
      <p:sp>
        <p:nvSpPr>
          <p:cNvPr id="20" name="AutoShape 18">
            <a:extLst>
              <a:ext uri="{FF2B5EF4-FFF2-40B4-BE49-F238E27FC236}">
                <a16:creationId xmlns:a16="http://schemas.microsoft.com/office/drawing/2014/main" id="{C10EEE97-9D1E-5EC4-86B0-B5FED10F6F41}"/>
              </a:ext>
            </a:extLst>
          </p:cNvPr>
          <p:cNvSpPr>
            <a:spLocks noChangeArrowheads="1"/>
          </p:cNvSpPr>
          <p:nvPr/>
        </p:nvSpPr>
        <p:spPr bwMode="auto">
          <a:xfrm>
            <a:off x="3632303" y="3580948"/>
            <a:ext cx="5422900" cy="36353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600" b="0" i="0" u="none" strike="noStrike" kern="1200" cap="none" spc="0" normalizeH="0" baseline="0" noProof="0">
                <a:ln>
                  <a:noFill/>
                </a:ln>
                <a:solidFill>
                  <a:srgbClr val="FF0000"/>
                </a:solidFill>
                <a:effectLst/>
                <a:uLnTx/>
                <a:uFillTx/>
                <a:latin typeface="Verdana" panose="020B0604030504040204" pitchFamily="34" charset="0"/>
                <a:ea typeface="+mn-ea"/>
                <a:cs typeface="+mn-cs"/>
              </a:rPr>
              <a:t>Етап 3: визначення бінес-можливостей</a:t>
            </a:r>
          </a:p>
        </p:txBody>
      </p:sp>
      <p:sp>
        <p:nvSpPr>
          <p:cNvPr id="21" name="AutoShape 19">
            <a:extLst>
              <a:ext uri="{FF2B5EF4-FFF2-40B4-BE49-F238E27FC236}">
                <a16:creationId xmlns:a16="http://schemas.microsoft.com/office/drawing/2014/main" id="{C4A943F2-D599-E5EF-3887-3A9924E4F90B}"/>
              </a:ext>
            </a:extLst>
          </p:cNvPr>
          <p:cNvSpPr>
            <a:spLocks noChangeArrowheads="1"/>
          </p:cNvSpPr>
          <p:nvPr/>
        </p:nvSpPr>
        <p:spPr bwMode="auto">
          <a:xfrm>
            <a:off x="3600553" y="4574723"/>
            <a:ext cx="5422900" cy="36353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600" b="0" i="0" u="none" strike="noStrike" kern="1200" cap="none" spc="0" normalizeH="0" baseline="0" noProof="0">
                <a:ln>
                  <a:noFill/>
                </a:ln>
                <a:solidFill>
                  <a:srgbClr val="FF0000"/>
                </a:solidFill>
                <a:effectLst/>
                <a:uLnTx/>
                <a:uFillTx/>
                <a:latin typeface="Verdana" panose="020B0604030504040204" pitchFamily="34" charset="0"/>
                <a:ea typeface="+mn-ea"/>
                <a:cs typeface="+mn-cs"/>
              </a:rPr>
              <a:t>Етап 4: Розвиток і застосування MM</a:t>
            </a:r>
          </a:p>
        </p:txBody>
      </p:sp>
      <p:sp>
        <p:nvSpPr>
          <p:cNvPr id="22" name="AutoShape 20">
            <a:extLst>
              <a:ext uri="{FF2B5EF4-FFF2-40B4-BE49-F238E27FC236}">
                <a16:creationId xmlns:a16="http://schemas.microsoft.com/office/drawing/2014/main" id="{58A18237-2FD7-3A84-0433-06C9FACFBD0E}"/>
              </a:ext>
            </a:extLst>
          </p:cNvPr>
          <p:cNvSpPr>
            <a:spLocks noChangeArrowheads="1"/>
          </p:cNvSpPr>
          <p:nvPr/>
        </p:nvSpPr>
        <p:spPr bwMode="auto">
          <a:xfrm>
            <a:off x="4301531" y="5847872"/>
            <a:ext cx="4702175" cy="863600"/>
          </a:xfrm>
          <a:prstGeom prst="roundRect">
            <a:avLst>
              <a:gd name="adj" fmla="val 16667"/>
            </a:avLst>
          </a:prstGeom>
          <a:solidFill>
            <a:srgbClr val="002060"/>
          </a:solidFill>
          <a:ln w="19080" cap="sq">
            <a:solidFill>
              <a:srgbClr val="EAEAEA"/>
            </a:solidFill>
            <a:miter lim="800000"/>
            <a:headEnd/>
            <a:tailEnd/>
          </a:ln>
        </p:spPr>
        <p:txBody>
          <a:bodyPr wrap="none"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dirty="0">
                <a:ln>
                  <a:noFill/>
                </a:ln>
                <a:solidFill>
                  <a:srgbClr val="EAEAEA"/>
                </a:solidFill>
                <a:effectLst/>
                <a:uLnTx/>
                <a:uFillTx/>
                <a:latin typeface="Verdana" panose="020B0604030504040204" pitchFamily="34" charset="0"/>
                <a:ea typeface="+mn-ea"/>
                <a:cs typeface="+mn-cs"/>
              </a:rPr>
              <a:t>Етап 5: Оцінка успішності </a:t>
            </a:r>
          </a:p>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CA" altLang="uk-UA" sz="1800" b="0" i="0" u="none" strike="noStrike" kern="1200" cap="none" spc="0" normalizeH="0" baseline="0" noProof="0" dirty="0">
                <a:ln>
                  <a:noFill/>
                </a:ln>
                <a:solidFill>
                  <a:srgbClr val="EAEAEA"/>
                </a:solidFill>
                <a:effectLst/>
                <a:uLnTx/>
                <a:uFillTx/>
                <a:latin typeface="Verdana" panose="020B0604030504040204" pitchFamily="34" charset="0"/>
                <a:ea typeface="+mn-ea"/>
                <a:cs typeface="+mn-cs"/>
              </a:rPr>
              <a:t>маркетингових параметрів</a:t>
            </a:r>
          </a:p>
        </p:txBody>
      </p:sp>
      <p:sp>
        <p:nvSpPr>
          <p:cNvPr id="23" name="Line 21">
            <a:extLst>
              <a:ext uri="{FF2B5EF4-FFF2-40B4-BE49-F238E27FC236}">
                <a16:creationId xmlns:a16="http://schemas.microsoft.com/office/drawing/2014/main" id="{ACC22428-25A4-595D-6035-9A567BD95505}"/>
              </a:ext>
            </a:extLst>
          </p:cNvPr>
          <p:cNvSpPr>
            <a:spLocks noChangeShapeType="1"/>
          </p:cNvSpPr>
          <p:nvPr/>
        </p:nvSpPr>
        <p:spPr bwMode="auto">
          <a:xfrm flipH="1">
            <a:off x="11041166" y="2015099"/>
            <a:ext cx="20636" cy="4219160"/>
          </a:xfrm>
          <a:prstGeom prst="line">
            <a:avLst/>
          </a:prstGeom>
          <a:noFill/>
          <a:ln w="19080" cap="sq">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pPr>
              <a:buClrTx/>
              <a:buFontTx/>
              <a:buNone/>
            </a:pPr>
            <a:endParaRPr lang="uk-UA" sz="1800" kern="1200">
              <a:solidFill>
                <a:prstClr val="black"/>
              </a:solidFill>
              <a:latin typeface="Calibri" panose="020F0502020204030204"/>
              <a:ea typeface="+mn-ea"/>
              <a:cs typeface="+mn-cs"/>
            </a:endParaRPr>
          </a:p>
        </p:txBody>
      </p:sp>
      <p:sp>
        <p:nvSpPr>
          <p:cNvPr id="24" name="Line 22">
            <a:extLst>
              <a:ext uri="{FF2B5EF4-FFF2-40B4-BE49-F238E27FC236}">
                <a16:creationId xmlns:a16="http://schemas.microsoft.com/office/drawing/2014/main" id="{26496B96-0AFF-0715-B079-B8FF8D2F47B9}"/>
              </a:ext>
            </a:extLst>
          </p:cNvPr>
          <p:cNvSpPr>
            <a:spLocks noChangeShapeType="1"/>
          </p:cNvSpPr>
          <p:nvPr/>
        </p:nvSpPr>
        <p:spPr bwMode="auto">
          <a:xfrm flipV="1">
            <a:off x="8514659" y="2020863"/>
            <a:ext cx="2516983" cy="3905"/>
          </a:xfrm>
          <a:prstGeom prst="line">
            <a:avLst/>
          </a:prstGeom>
          <a:noFill/>
          <a:ln w="19080" cap="sq">
            <a:solidFill>
              <a:schemeClr val="bg1">
                <a:lumMod val="75000"/>
              </a:schemeClr>
            </a:solidFill>
            <a:miter lim="800000"/>
            <a:headEnd type="triangle" w="med" len="med"/>
            <a:tailEnd/>
          </a:ln>
          <a:extLst>
            <a:ext uri="{909E8E84-426E-40DD-AFC4-6F175D3DCCD1}">
              <a14:hiddenFill xmlns:a14="http://schemas.microsoft.com/office/drawing/2010/main">
                <a:noFill/>
              </a14:hiddenFill>
            </a:ext>
          </a:extLst>
        </p:spPr>
        <p:txBody>
          <a:bodyPr/>
          <a:lstStyle/>
          <a:p>
            <a:pPr>
              <a:buClrTx/>
              <a:buFontTx/>
              <a:buNone/>
            </a:pPr>
            <a:endParaRPr lang="uk-UA" sz="1800" kern="1200">
              <a:solidFill>
                <a:prstClr val="black"/>
              </a:solidFill>
              <a:latin typeface="Calibri" panose="020F0502020204030204"/>
              <a:ea typeface="+mn-ea"/>
              <a:cs typeface="+mn-cs"/>
            </a:endParaRPr>
          </a:p>
        </p:txBody>
      </p:sp>
      <p:sp>
        <p:nvSpPr>
          <p:cNvPr id="25" name="Line 23">
            <a:extLst>
              <a:ext uri="{FF2B5EF4-FFF2-40B4-BE49-F238E27FC236}">
                <a16:creationId xmlns:a16="http://schemas.microsoft.com/office/drawing/2014/main" id="{58518C8E-179E-5523-FCD7-E8384F4B2613}"/>
              </a:ext>
            </a:extLst>
          </p:cNvPr>
          <p:cNvSpPr>
            <a:spLocks noChangeShapeType="1"/>
          </p:cNvSpPr>
          <p:nvPr/>
        </p:nvSpPr>
        <p:spPr bwMode="auto">
          <a:xfrm>
            <a:off x="8364641" y="2852285"/>
            <a:ext cx="2624138" cy="1588"/>
          </a:xfrm>
          <a:prstGeom prst="line">
            <a:avLst/>
          </a:prstGeom>
          <a:noFill/>
          <a:ln w="19080" cap="sq">
            <a:solidFill>
              <a:schemeClr val="bg1">
                <a:lumMod val="75000"/>
              </a:schemeClr>
            </a:solidFill>
            <a:miter lim="800000"/>
            <a:headEnd type="triangle" w="med" len="med"/>
            <a:tailEnd/>
          </a:ln>
          <a:extLst>
            <a:ext uri="{909E8E84-426E-40DD-AFC4-6F175D3DCCD1}">
              <a14:hiddenFill xmlns:a14="http://schemas.microsoft.com/office/drawing/2010/main">
                <a:noFill/>
              </a14:hiddenFill>
            </a:ext>
          </a:extLst>
        </p:spPr>
        <p:txBody>
          <a:bodyPr/>
          <a:lstStyle/>
          <a:p>
            <a:pPr>
              <a:buClrTx/>
              <a:buFontTx/>
              <a:buNone/>
            </a:pPr>
            <a:endParaRPr lang="uk-UA" sz="1800" kern="1200">
              <a:solidFill>
                <a:prstClr val="black"/>
              </a:solidFill>
              <a:latin typeface="Calibri" panose="020F0502020204030204"/>
              <a:ea typeface="+mn-ea"/>
              <a:cs typeface="+mn-cs"/>
            </a:endParaRPr>
          </a:p>
        </p:txBody>
      </p:sp>
      <p:sp>
        <p:nvSpPr>
          <p:cNvPr id="26" name="Line 24">
            <a:extLst>
              <a:ext uri="{FF2B5EF4-FFF2-40B4-BE49-F238E27FC236}">
                <a16:creationId xmlns:a16="http://schemas.microsoft.com/office/drawing/2014/main" id="{312CE07D-410D-5262-2199-10170B9B114C}"/>
              </a:ext>
            </a:extLst>
          </p:cNvPr>
          <p:cNvSpPr>
            <a:spLocks noChangeShapeType="1"/>
          </p:cNvSpPr>
          <p:nvPr/>
        </p:nvSpPr>
        <p:spPr bwMode="auto">
          <a:xfrm>
            <a:off x="9209191" y="3811137"/>
            <a:ext cx="1790700" cy="1587"/>
          </a:xfrm>
          <a:prstGeom prst="line">
            <a:avLst/>
          </a:prstGeom>
          <a:noFill/>
          <a:ln w="19080" cap="sq">
            <a:solidFill>
              <a:schemeClr val="bg1">
                <a:lumMod val="75000"/>
              </a:schemeClr>
            </a:solidFill>
            <a:miter lim="800000"/>
            <a:headEnd type="triangle" w="med" len="med"/>
            <a:tailEnd/>
          </a:ln>
          <a:extLst>
            <a:ext uri="{909E8E84-426E-40DD-AFC4-6F175D3DCCD1}">
              <a14:hiddenFill xmlns:a14="http://schemas.microsoft.com/office/drawing/2010/main">
                <a:noFill/>
              </a14:hiddenFill>
            </a:ext>
          </a:extLst>
        </p:spPr>
        <p:txBody>
          <a:bodyPr/>
          <a:lstStyle/>
          <a:p>
            <a:pPr>
              <a:buClrTx/>
              <a:buFontTx/>
              <a:buNone/>
            </a:pPr>
            <a:endParaRPr lang="uk-UA" sz="1800" kern="1200">
              <a:solidFill>
                <a:prstClr val="black"/>
              </a:solidFill>
              <a:latin typeface="Calibri" panose="020F0502020204030204"/>
              <a:ea typeface="+mn-ea"/>
              <a:cs typeface="+mn-cs"/>
            </a:endParaRPr>
          </a:p>
        </p:txBody>
      </p:sp>
      <p:sp>
        <p:nvSpPr>
          <p:cNvPr id="27" name="Line 25">
            <a:extLst>
              <a:ext uri="{FF2B5EF4-FFF2-40B4-BE49-F238E27FC236}">
                <a16:creationId xmlns:a16="http://schemas.microsoft.com/office/drawing/2014/main" id="{D175B47A-468E-AF5C-2023-A07F31C348F0}"/>
              </a:ext>
            </a:extLst>
          </p:cNvPr>
          <p:cNvSpPr>
            <a:spLocks noChangeShapeType="1"/>
          </p:cNvSpPr>
          <p:nvPr/>
        </p:nvSpPr>
        <p:spPr bwMode="auto">
          <a:xfrm>
            <a:off x="9209191" y="5303386"/>
            <a:ext cx="1790700" cy="19050"/>
          </a:xfrm>
          <a:prstGeom prst="line">
            <a:avLst/>
          </a:prstGeom>
          <a:noFill/>
          <a:ln w="19080" cap="sq">
            <a:solidFill>
              <a:schemeClr val="bg1">
                <a:lumMod val="75000"/>
              </a:schemeClr>
            </a:solidFill>
            <a:miter lim="800000"/>
            <a:headEnd type="triangle" w="med" len="med"/>
            <a:tailEnd/>
          </a:ln>
          <a:extLst>
            <a:ext uri="{909E8E84-426E-40DD-AFC4-6F175D3DCCD1}">
              <a14:hiddenFill xmlns:a14="http://schemas.microsoft.com/office/drawing/2010/main">
                <a:noFill/>
              </a14:hiddenFill>
            </a:ext>
          </a:extLst>
        </p:spPr>
        <p:txBody>
          <a:bodyPr/>
          <a:lstStyle/>
          <a:p>
            <a:pPr>
              <a:buClrTx/>
              <a:buFontTx/>
              <a:buNone/>
            </a:pPr>
            <a:endParaRPr lang="uk-UA" sz="1800" kern="1200">
              <a:solidFill>
                <a:prstClr val="black"/>
              </a:solidFill>
              <a:latin typeface="Calibri" panose="020F0502020204030204"/>
              <a:ea typeface="+mn-ea"/>
              <a:cs typeface="+mn-cs"/>
            </a:endParaRPr>
          </a:p>
        </p:txBody>
      </p:sp>
      <p:sp>
        <p:nvSpPr>
          <p:cNvPr id="28" name="Line 26">
            <a:extLst>
              <a:ext uri="{FF2B5EF4-FFF2-40B4-BE49-F238E27FC236}">
                <a16:creationId xmlns:a16="http://schemas.microsoft.com/office/drawing/2014/main" id="{65FF98E6-C302-5A40-08EC-9E6AE00C4397}"/>
              </a:ext>
            </a:extLst>
          </p:cNvPr>
          <p:cNvSpPr>
            <a:spLocks noChangeShapeType="1"/>
          </p:cNvSpPr>
          <p:nvPr/>
        </p:nvSpPr>
        <p:spPr bwMode="auto">
          <a:xfrm>
            <a:off x="8977416" y="6234258"/>
            <a:ext cx="2022475" cy="1588"/>
          </a:xfrm>
          <a:prstGeom prst="line">
            <a:avLst/>
          </a:prstGeom>
          <a:noFill/>
          <a:ln w="19080" cap="sq">
            <a:solidFill>
              <a:schemeClr val="bg1">
                <a:lumMod val="75000"/>
              </a:schemeClr>
            </a:solidFill>
            <a:miter lim="800000"/>
            <a:headEnd type="triangle" w="med" len="med"/>
            <a:tailEnd/>
          </a:ln>
          <a:extLst>
            <a:ext uri="{909E8E84-426E-40DD-AFC4-6F175D3DCCD1}">
              <a14:hiddenFill xmlns:a14="http://schemas.microsoft.com/office/drawing/2010/main">
                <a:noFill/>
              </a14:hiddenFill>
            </a:ext>
          </a:extLst>
        </p:spPr>
        <p:txBody>
          <a:bodyPr/>
          <a:lstStyle/>
          <a:p>
            <a:pPr>
              <a:buClrTx/>
              <a:buFontTx/>
              <a:buNone/>
            </a:pPr>
            <a:endParaRPr lang="uk-UA" sz="18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5906433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Espace réservé du contenu 2">
            <a:extLst>
              <a:ext uri="{FF2B5EF4-FFF2-40B4-BE49-F238E27FC236}">
                <a16:creationId xmlns:a16="http://schemas.microsoft.com/office/drawing/2014/main" id="{ECAAF10D-3473-AD06-FE31-B29C5657C7C3}"/>
              </a:ext>
            </a:extLst>
          </p:cNvPr>
          <p:cNvSpPr txBox="1">
            <a:spLocks/>
          </p:cNvSpPr>
          <p:nvPr/>
        </p:nvSpPr>
        <p:spPr>
          <a:xfrm>
            <a:off x="1802859" y="1030024"/>
            <a:ext cx="9592335" cy="425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uk-UA" altLang="uk-UA" sz="2400" b="1" i="0" u="none" strike="noStrike" kern="1200" cap="none" spc="0" normalizeH="0" baseline="0" noProof="0" dirty="0" smtClean="0">
                <a:ln>
                  <a:noFill/>
                </a:ln>
                <a:solidFill>
                  <a:srgbClr val="006666"/>
                </a:solidFill>
                <a:effectLst/>
                <a:uLnTx/>
                <a:uFillTx/>
                <a:latin typeface="Calibri" panose="020F0502020204030204"/>
                <a:ea typeface="+mn-ea"/>
                <a:cs typeface="+mn-cs"/>
              </a:rPr>
              <a:t>ЗАСТОСУВАТИ МАРКЕТИНГОВИЙ КОМПЛЕКС І ВИЗНАЧИТИ РЕСУРСИ</a:t>
            </a:r>
            <a:endParaRPr kumimoji="0" lang="fr-CA" altLang="uk-UA" sz="2200" b="1" i="0" u="none" strike="noStrike" kern="1200" cap="none" spc="0" normalizeH="0" baseline="0" noProof="0" dirty="0" smtClean="0">
              <a:ln>
                <a:noFill/>
              </a:ln>
              <a:solidFill>
                <a:srgbClr val="006666"/>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Char char="P"/>
              <a:tabLst/>
              <a:defRPr/>
            </a:pPr>
            <a:endParaRPr kumimoji="0" lang="fr-CA" altLang="uk-UA" sz="2200" b="0" i="0" u="none" strike="noStrike" kern="1200" cap="none" spc="0" normalizeH="0" baseline="0" noProof="0" dirty="0">
              <a:ln>
                <a:noFill/>
              </a:ln>
              <a:solidFill>
                <a:srgbClr val="F8F8F8"/>
              </a:solidFill>
              <a:effectLst/>
              <a:uLnTx/>
              <a:uFillTx/>
              <a:latin typeface="Calibri" panose="020F0502020204030204"/>
              <a:ea typeface="+mn-ea"/>
              <a:cs typeface="+mn-cs"/>
            </a:endParaRPr>
          </a:p>
        </p:txBody>
      </p:sp>
      <p:grpSp>
        <p:nvGrpSpPr>
          <p:cNvPr id="4" name="Группа 3">
            <a:extLst>
              <a:ext uri="{FF2B5EF4-FFF2-40B4-BE49-F238E27FC236}">
                <a16:creationId xmlns:a16="http://schemas.microsoft.com/office/drawing/2014/main" id="{790A3C3A-FE69-FB6D-3366-1DF7AC79DF40}"/>
              </a:ext>
            </a:extLst>
          </p:cNvPr>
          <p:cNvGrpSpPr/>
          <p:nvPr/>
        </p:nvGrpSpPr>
        <p:grpSpPr>
          <a:xfrm>
            <a:off x="3826719" y="2021087"/>
            <a:ext cx="2772309" cy="1930525"/>
            <a:chOff x="-1" y="0"/>
            <a:chExt cx="2772309" cy="1930525"/>
          </a:xfrm>
        </p:grpSpPr>
        <p:sp>
          <p:nvSpPr>
            <p:cNvPr id="17" name="Прямоугольник: один скругленный угол 16">
              <a:extLst>
                <a:ext uri="{FF2B5EF4-FFF2-40B4-BE49-F238E27FC236}">
                  <a16:creationId xmlns:a16="http://schemas.microsoft.com/office/drawing/2014/main" id="{FA9489E5-DC01-A8DA-C05C-7507569F25E4}"/>
                </a:ext>
              </a:extLst>
            </p:cNvPr>
            <p:cNvSpPr/>
            <p:nvPr/>
          </p:nvSpPr>
          <p:spPr>
            <a:xfrm rot="16200000">
              <a:off x="420891" y="-420891"/>
              <a:ext cx="1930524" cy="2772308"/>
            </a:xfrm>
            <a:prstGeom prst="round1Rect">
              <a:avLst/>
            </a:prstGeom>
            <a:solidFill>
              <a:srgbClr val="00B050"/>
            </a:solidFill>
            <a:ln w="12700" cap="flat" cmpd="sng" algn="ctr">
              <a:solidFill>
                <a:sysClr val="window" lastClr="FFFFFF">
                  <a:hueOff val="0"/>
                  <a:satOff val="0"/>
                  <a:lumOff val="0"/>
                  <a:alphaOff val="0"/>
                </a:sysClr>
              </a:solidFill>
              <a:prstDash val="solid"/>
              <a:miter lim="800000"/>
            </a:ln>
            <a:effectLst/>
          </p:spPr>
        </p:sp>
        <p:sp>
          <p:nvSpPr>
            <p:cNvPr id="18" name="Прямоугольник: один скругленный угол 4">
              <a:extLst>
                <a:ext uri="{FF2B5EF4-FFF2-40B4-BE49-F238E27FC236}">
                  <a16:creationId xmlns:a16="http://schemas.microsoft.com/office/drawing/2014/main" id="{C50064C5-1BF6-8685-7D77-A7C1B86E1471}"/>
                </a:ext>
              </a:extLst>
            </p:cNvPr>
            <p:cNvSpPr txBox="1"/>
            <p:nvPr/>
          </p:nvSpPr>
          <p:spPr>
            <a:xfrm rot="21600000">
              <a:off x="0" y="0"/>
              <a:ext cx="2772308" cy="1447893"/>
            </a:xfrm>
            <a:prstGeom prst="rect">
              <a:avLst/>
            </a:prstGeom>
            <a:noFill/>
            <a:ln>
              <a:noFill/>
            </a:ln>
            <a:effectLst/>
          </p:spPr>
          <p:txBody>
            <a:bodyPr spcFirstLastPara="0" vert="horz" wrap="square" lIns="192024" tIns="192024" rIns="192024" bIns="192024" numCol="1" spcCol="1270" anchor="ctr" anchorCtr="0">
              <a:noAutofit/>
            </a:bodyPr>
            <a:lstStyle/>
            <a:p>
              <a:pPr marL="0" marR="0" lvl="0" indent="0" algn="ctr" defTabSz="1200150" eaLnBrk="1" fontAlgn="auto" latinLnBrk="0" hangingPunct="1">
                <a:lnSpc>
                  <a:spcPct val="90000"/>
                </a:lnSpc>
                <a:spcBef>
                  <a:spcPct val="0"/>
                </a:spcBef>
                <a:spcAft>
                  <a:spcPct val="35000"/>
                </a:spcAft>
                <a:buClrTx/>
                <a:buSzTx/>
                <a:buFontTx/>
                <a:buNone/>
                <a:tabLst/>
                <a:defRPr/>
              </a:pPr>
              <a:r>
                <a:rPr kumimoji="0" lang="uk-UA" sz="2700" b="1" i="0" u="none" strike="noStrike" kern="1200" cap="none" spc="0" normalizeH="0" baseline="0" noProof="0" dirty="0">
                  <a:ln>
                    <a:noFill/>
                  </a:ln>
                  <a:solidFill>
                    <a:srgbClr val="000000"/>
                  </a:solidFill>
                  <a:effectLst/>
                  <a:uLnTx/>
                  <a:uFillTx/>
                  <a:latin typeface="Calibri" panose="020F0502020204030204"/>
                  <a:ea typeface="+mn-ea"/>
                  <a:cs typeface="+mn-cs"/>
                </a:rPr>
                <a:t>Стратегія комунікації</a:t>
              </a:r>
              <a:endParaRPr kumimoji="0" lang="fr-CA" sz="27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 name="Группа 4">
            <a:extLst>
              <a:ext uri="{FF2B5EF4-FFF2-40B4-BE49-F238E27FC236}">
                <a16:creationId xmlns:a16="http://schemas.microsoft.com/office/drawing/2014/main" id="{502E7090-43D2-DA3C-70DC-A044A18DF343}"/>
              </a:ext>
            </a:extLst>
          </p:cNvPr>
          <p:cNvGrpSpPr/>
          <p:nvPr/>
        </p:nvGrpSpPr>
        <p:grpSpPr>
          <a:xfrm>
            <a:off x="6599028" y="2021087"/>
            <a:ext cx="2772308" cy="1930524"/>
            <a:chOff x="2772308" y="0"/>
            <a:chExt cx="2772308" cy="1930524"/>
          </a:xfrm>
        </p:grpSpPr>
        <p:sp>
          <p:nvSpPr>
            <p:cNvPr id="15" name="Прямоугольник: один скругленный угол 14">
              <a:extLst>
                <a:ext uri="{FF2B5EF4-FFF2-40B4-BE49-F238E27FC236}">
                  <a16:creationId xmlns:a16="http://schemas.microsoft.com/office/drawing/2014/main" id="{9CA51AEF-5306-1DF3-C4A1-27C0B0042F88}"/>
                </a:ext>
              </a:extLst>
            </p:cNvPr>
            <p:cNvSpPr/>
            <p:nvPr/>
          </p:nvSpPr>
          <p:spPr>
            <a:xfrm>
              <a:off x="2772308" y="0"/>
              <a:ext cx="2772308" cy="1930524"/>
            </a:xfrm>
            <a:prstGeom prst="round1Rect">
              <a:avLst/>
            </a:prstGeom>
            <a:solidFill>
              <a:srgbClr val="FFC000"/>
            </a:solidFill>
            <a:ln w="12700" cap="flat" cmpd="sng" algn="ctr">
              <a:solidFill>
                <a:sysClr val="window" lastClr="FFFFFF">
                  <a:hueOff val="0"/>
                  <a:satOff val="0"/>
                  <a:lumOff val="0"/>
                  <a:alphaOff val="0"/>
                </a:sysClr>
              </a:solidFill>
              <a:prstDash val="solid"/>
              <a:miter lim="800000"/>
            </a:ln>
            <a:effectLst/>
          </p:spPr>
        </p:sp>
        <p:sp>
          <p:nvSpPr>
            <p:cNvPr id="16" name="Прямоугольник: один скругленный угол 6">
              <a:extLst>
                <a:ext uri="{FF2B5EF4-FFF2-40B4-BE49-F238E27FC236}">
                  <a16:creationId xmlns:a16="http://schemas.microsoft.com/office/drawing/2014/main" id="{E8CF8D9A-46E0-BEE3-4AED-C2D20F293BEF}"/>
                </a:ext>
              </a:extLst>
            </p:cNvPr>
            <p:cNvSpPr txBox="1"/>
            <p:nvPr/>
          </p:nvSpPr>
          <p:spPr>
            <a:xfrm>
              <a:off x="2772308" y="0"/>
              <a:ext cx="2772308" cy="1447893"/>
            </a:xfrm>
            <a:prstGeom prst="rect">
              <a:avLst/>
            </a:prstGeom>
            <a:noFill/>
            <a:ln>
              <a:noFill/>
            </a:ln>
            <a:effectLst/>
          </p:spPr>
          <p:txBody>
            <a:bodyPr spcFirstLastPara="0" vert="horz" wrap="square" lIns="192024" tIns="192024" rIns="192024" bIns="192024" numCol="1" spcCol="1270" anchor="ctr" anchorCtr="0">
              <a:noAutofit/>
            </a:bodyPr>
            <a:lstStyle/>
            <a:p>
              <a:pPr marL="0" marR="0" lvl="0" indent="0" algn="ctr" defTabSz="1200150" eaLnBrk="1" fontAlgn="auto" latinLnBrk="0" hangingPunct="1">
                <a:lnSpc>
                  <a:spcPct val="90000"/>
                </a:lnSpc>
                <a:spcBef>
                  <a:spcPct val="0"/>
                </a:spcBef>
                <a:spcAft>
                  <a:spcPct val="35000"/>
                </a:spcAft>
                <a:buClrTx/>
                <a:buSzTx/>
                <a:buFontTx/>
                <a:buNone/>
                <a:tabLst/>
                <a:defRPr/>
              </a:pPr>
              <a:r>
                <a:rPr kumimoji="0" lang="uk-UA" sz="2700" b="1" i="0" u="none" strike="noStrike" kern="1200" cap="none" spc="0" normalizeH="0" baseline="0" noProof="0" dirty="0">
                  <a:ln>
                    <a:noFill/>
                  </a:ln>
                  <a:solidFill>
                    <a:srgbClr val="000000"/>
                  </a:solidFill>
                  <a:effectLst/>
                  <a:uLnTx/>
                  <a:uFillTx/>
                  <a:latin typeface="Calibri" panose="020F0502020204030204"/>
                  <a:ea typeface="+mn-ea"/>
                  <a:cs typeface="+mn-cs"/>
                </a:rPr>
                <a:t>Стратегія дистрибуції</a:t>
              </a:r>
              <a:endParaRPr kumimoji="0" lang="fr-CA" sz="27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 name="Группа 5">
            <a:extLst>
              <a:ext uri="{FF2B5EF4-FFF2-40B4-BE49-F238E27FC236}">
                <a16:creationId xmlns:a16="http://schemas.microsoft.com/office/drawing/2014/main" id="{5A9710ED-14B7-B6A7-8F59-4F0A3A661A72}"/>
              </a:ext>
            </a:extLst>
          </p:cNvPr>
          <p:cNvGrpSpPr/>
          <p:nvPr/>
        </p:nvGrpSpPr>
        <p:grpSpPr>
          <a:xfrm>
            <a:off x="3826720" y="3951611"/>
            <a:ext cx="2772308" cy="1930524"/>
            <a:chOff x="0" y="1930524"/>
            <a:chExt cx="2772308" cy="1930524"/>
          </a:xfrm>
        </p:grpSpPr>
        <p:sp>
          <p:nvSpPr>
            <p:cNvPr id="13" name="Прямоугольник: один скругленный угол 12">
              <a:extLst>
                <a:ext uri="{FF2B5EF4-FFF2-40B4-BE49-F238E27FC236}">
                  <a16:creationId xmlns:a16="http://schemas.microsoft.com/office/drawing/2014/main" id="{DFB7B2BB-D282-C627-F28B-64EC5A1B4E89}"/>
                </a:ext>
              </a:extLst>
            </p:cNvPr>
            <p:cNvSpPr/>
            <p:nvPr/>
          </p:nvSpPr>
          <p:spPr>
            <a:xfrm rot="10800000">
              <a:off x="0" y="1930524"/>
              <a:ext cx="2772308" cy="1930524"/>
            </a:xfrm>
            <a:prstGeom prst="round1Rect">
              <a:avLst/>
            </a:prstGeom>
            <a:solidFill>
              <a:srgbClr val="FFFF00"/>
            </a:solidFill>
            <a:ln w="12700" cap="flat" cmpd="sng" algn="ctr">
              <a:solidFill>
                <a:sysClr val="window" lastClr="FFFFFF">
                  <a:hueOff val="0"/>
                  <a:satOff val="0"/>
                  <a:lumOff val="0"/>
                  <a:alphaOff val="0"/>
                </a:sysClr>
              </a:solidFill>
              <a:prstDash val="solid"/>
              <a:miter lim="800000"/>
            </a:ln>
            <a:effectLst/>
          </p:spPr>
        </p:sp>
        <p:sp>
          <p:nvSpPr>
            <p:cNvPr id="14" name="Прямоугольник: один скругленный угол 8">
              <a:extLst>
                <a:ext uri="{FF2B5EF4-FFF2-40B4-BE49-F238E27FC236}">
                  <a16:creationId xmlns:a16="http://schemas.microsoft.com/office/drawing/2014/main" id="{2F411782-4597-934B-F9C4-F717CD4DC7CD}"/>
                </a:ext>
              </a:extLst>
            </p:cNvPr>
            <p:cNvSpPr txBox="1"/>
            <p:nvPr/>
          </p:nvSpPr>
          <p:spPr>
            <a:xfrm rot="21600000">
              <a:off x="0" y="2413155"/>
              <a:ext cx="2772308" cy="1447893"/>
            </a:xfrm>
            <a:prstGeom prst="rect">
              <a:avLst/>
            </a:prstGeom>
            <a:noFill/>
            <a:ln>
              <a:noFill/>
            </a:ln>
            <a:effectLst/>
          </p:spPr>
          <p:txBody>
            <a:bodyPr spcFirstLastPara="0" vert="horz" wrap="square" lIns="192024" tIns="192024" rIns="192024" bIns="192024" numCol="1" spcCol="1270" anchor="ctr" anchorCtr="0">
              <a:noAutofit/>
            </a:bodyPr>
            <a:lstStyle/>
            <a:p>
              <a:pPr marL="0" marR="0" lvl="0" indent="0" algn="ctr" defTabSz="1200150" eaLnBrk="1" fontAlgn="auto" latinLnBrk="0" hangingPunct="1">
                <a:lnSpc>
                  <a:spcPct val="90000"/>
                </a:lnSpc>
                <a:spcBef>
                  <a:spcPct val="0"/>
                </a:spcBef>
                <a:spcAft>
                  <a:spcPct val="35000"/>
                </a:spcAft>
                <a:buClrTx/>
                <a:buSzTx/>
                <a:buFontTx/>
                <a:buNone/>
                <a:tabLst/>
                <a:defRPr/>
              </a:pPr>
              <a:r>
                <a:rPr kumimoji="0" lang="uk-UA" sz="2700" b="1" i="0" u="none" strike="noStrike" kern="1200" cap="none" spc="0" normalizeH="0" baseline="0" noProof="0" dirty="0">
                  <a:ln>
                    <a:noFill/>
                  </a:ln>
                  <a:solidFill>
                    <a:srgbClr val="000000"/>
                  </a:solidFill>
                  <a:effectLst/>
                  <a:uLnTx/>
                  <a:uFillTx/>
                  <a:latin typeface="Calibri" panose="020F0502020204030204"/>
                  <a:ea typeface="+mn-ea"/>
                  <a:cs typeface="+mn-cs"/>
                </a:rPr>
                <a:t>Стратегія щодо товарів і послуг</a:t>
              </a:r>
              <a:endParaRPr kumimoji="0" lang="fr-CA" sz="27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 name="Группа 6">
            <a:extLst>
              <a:ext uri="{FF2B5EF4-FFF2-40B4-BE49-F238E27FC236}">
                <a16:creationId xmlns:a16="http://schemas.microsoft.com/office/drawing/2014/main" id="{6C99113E-A44D-2A9F-46EA-68F2E8209772}"/>
              </a:ext>
            </a:extLst>
          </p:cNvPr>
          <p:cNvGrpSpPr/>
          <p:nvPr/>
        </p:nvGrpSpPr>
        <p:grpSpPr>
          <a:xfrm>
            <a:off x="6599027" y="3951611"/>
            <a:ext cx="2772309" cy="1930524"/>
            <a:chOff x="2772307" y="1930524"/>
            <a:chExt cx="2772309" cy="1930524"/>
          </a:xfrm>
        </p:grpSpPr>
        <p:sp>
          <p:nvSpPr>
            <p:cNvPr id="11" name="Прямоугольник: один скругленный угол 10">
              <a:extLst>
                <a:ext uri="{FF2B5EF4-FFF2-40B4-BE49-F238E27FC236}">
                  <a16:creationId xmlns:a16="http://schemas.microsoft.com/office/drawing/2014/main" id="{D03C40AB-5F29-F54C-5D02-55828E5367DB}"/>
                </a:ext>
              </a:extLst>
            </p:cNvPr>
            <p:cNvSpPr/>
            <p:nvPr/>
          </p:nvSpPr>
          <p:spPr>
            <a:xfrm rot="5400000">
              <a:off x="3193199" y="1509632"/>
              <a:ext cx="1930524" cy="2772308"/>
            </a:xfrm>
            <a:prstGeom prst="round1Rect">
              <a:avLst/>
            </a:prstGeom>
            <a:solidFill>
              <a:srgbClr val="3333FF"/>
            </a:solidFill>
            <a:ln w="12700" cap="flat" cmpd="sng" algn="ctr">
              <a:solidFill>
                <a:sysClr val="window" lastClr="FFFFFF">
                  <a:hueOff val="0"/>
                  <a:satOff val="0"/>
                  <a:lumOff val="0"/>
                  <a:alphaOff val="0"/>
                </a:sysClr>
              </a:solidFill>
              <a:prstDash val="solid"/>
              <a:miter lim="800000"/>
            </a:ln>
            <a:effectLst/>
          </p:spPr>
        </p:sp>
        <p:sp>
          <p:nvSpPr>
            <p:cNvPr id="12" name="Прямоугольник: один скругленный угол 10">
              <a:extLst>
                <a:ext uri="{FF2B5EF4-FFF2-40B4-BE49-F238E27FC236}">
                  <a16:creationId xmlns:a16="http://schemas.microsoft.com/office/drawing/2014/main" id="{C94425D1-32FE-EE44-33CE-0C3D90ECA7F9}"/>
                </a:ext>
              </a:extLst>
            </p:cNvPr>
            <p:cNvSpPr txBox="1"/>
            <p:nvPr/>
          </p:nvSpPr>
          <p:spPr>
            <a:xfrm>
              <a:off x="2772308" y="2413155"/>
              <a:ext cx="2772308" cy="1447893"/>
            </a:xfrm>
            <a:prstGeom prst="rect">
              <a:avLst/>
            </a:prstGeom>
            <a:noFill/>
            <a:ln>
              <a:noFill/>
            </a:ln>
            <a:effectLst/>
          </p:spPr>
          <p:txBody>
            <a:bodyPr spcFirstLastPara="0" vert="horz" wrap="square" lIns="192024" tIns="192024" rIns="192024" bIns="192024" numCol="1" spcCol="1270" anchor="ctr" anchorCtr="0">
              <a:noAutofit/>
            </a:bodyPr>
            <a:lstStyle/>
            <a:p>
              <a:pPr marL="0" marR="0" lvl="0" indent="0" algn="ctr" defTabSz="1200150" eaLnBrk="1" fontAlgn="auto" latinLnBrk="0" hangingPunct="1">
                <a:lnSpc>
                  <a:spcPct val="90000"/>
                </a:lnSpc>
                <a:spcBef>
                  <a:spcPct val="0"/>
                </a:spcBef>
                <a:spcAft>
                  <a:spcPct val="35000"/>
                </a:spcAft>
                <a:buClrTx/>
                <a:buSzTx/>
                <a:buFontTx/>
                <a:buNone/>
                <a:tabLst/>
                <a:defRPr/>
              </a:pPr>
              <a:r>
                <a:rPr kumimoji="0" lang="uk-UA" sz="2700" b="1" i="0" u="none" strike="noStrike" kern="1200" cap="none" spc="0" normalizeH="0" baseline="0" noProof="0" dirty="0">
                  <a:ln>
                    <a:noFill/>
                  </a:ln>
                  <a:solidFill>
                    <a:srgbClr val="000000"/>
                  </a:solidFill>
                  <a:effectLst/>
                  <a:uLnTx/>
                  <a:uFillTx/>
                  <a:latin typeface="Calibri" panose="020F0502020204030204"/>
                  <a:ea typeface="+mn-ea"/>
                  <a:cs typeface="+mn-cs"/>
                </a:rPr>
                <a:t>Цінова стратегія</a:t>
              </a:r>
              <a:endParaRPr kumimoji="0" lang="fr-CA" sz="27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 name="Группа 7">
            <a:extLst>
              <a:ext uri="{FF2B5EF4-FFF2-40B4-BE49-F238E27FC236}">
                <a16:creationId xmlns:a16="http://schemas.microsoft.com/office/drawing/2014/main" id="{F7D082EC-50C2-005F-B520-2C1B658AEDF4}"/>
              </a:ext>
            </a:extLst>
          </p:cNvPr>
          <p:cNvGrpSpPr/>
          <p:nvPr/>
        </p:nvGrpSpPr>
        <p:grpSpPr>
          <a:xfrm>
            <a:off x="5338889" y="3244045"/>
            <a:ext cx="2520277" cy="1415132"/>
            <a:chOff x="1512169" y="1222958"/>
            <a:chExt cx="2520277" cy="1415132"/>
          </a:xfrm>
        </p:grpSpPr>
        <p:sp>
          <p:nvSpPr>
            <p:cNvPr id="9" name="Прямоугольник: скругленные углы 8">
              <a:extLst>
                <a:ext uri="{FF2B5EF4-FFF2-40B4-BE49-F238E27FC236}">
                  <a16:creationId xmlns:a16="http://schemas.microsoft.com/office/drawing/2014/main" id="{5F3D846A-CE83-0400-A912-8761C2BEEA99}"/>
                </a:ext>
              </a:extLst>
            </p:cNvPr>
            <p:cNvSpPr/>
            <p:nvPr/>
          </p:nvSpPr>
          <p:spPr>
            <a:xfrm>
              <a:off x="1512169" y="1222958"/>
              <a:ext cx="2520277" cy="1415132"/>
            </a:xfrm>
            <a:prstGeom prst="roundRect">
              <a:avLst/>
            </a:prstGeom>
            <a:solidFill>
              <a:srgbClr val="5B9BD5">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10" name="Прямоугольник: скругленные углы 12">
              <a:extLst>
                <a:ext uri="{FF2B5EF4-FFF2-40B4-BE49-F238E27FC236}">
                  <a16:creationId xmlns:a16="http://schemas.microsoft.com/office/drawing/2014/main" id="{8C065234-308B-E2EF-480C-19D635839AB4}"/>
                </a:ext>
              </a:extLst>
            </p:cNvPr>
            <p:cNvSpPr txBox="1"/>
            <p:nvPr/>
          </p:nvSpPr>
          <p:spPr>
            <a:xfrm>
              <a:off x="1581250" y="1292039"/>
              <a:ext cx="2382115" cy="1276970"/>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uk-UA" sz="1800" b="1" i="0" u="none" strike="noStrike" kern="1200" cap="none" spc="0" normalizeH="0" baseline="0" noProof="0" dirty="0">
                  <a:ln>
                    <a:noFill/>
                  </a:ln>
                  <a:solidFill>
                    <a:srgbClr val="000000"/>
                  </a:solidFill>
                  <a:effectLst/>
                  <a:uLnTx/>
                  <a:uFillTx/>
                  <a:latin typeface="Calibri" panose="020F0502020204030204"/>
                  <a:ea typeface="+mn-ea"/>
                  <a:cs typeface="+mn-cs"/>
                </a:rPr>
                <a:t>Фокусування і позиціонування </a:t>
              </a:r>
              <a:endParaRPr kumimoji="0" lang="fr-CA"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91870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ext Box 1">
            <a:extLst>
              <a:ext uri="{FF2B5EF4-FFF2-40B4-BE49-F238E27FC236}">
                <a16:creationId xmlns:a16="http://schemas.microsoft.com/office/drawing/2014/main" id="{BCFDD901-A818-2E48-5C14-F18E048A7B10}"/>
              </a:ext>
            </a:extLst>
          </p:cNvPr>
          <p:cNvSpPr txBox="1">
            <a:spLocks noChangeArrowheads="1"/>
          </p:cNvSpPr>
          <p:nvPr/>
        </p:nvSpPr>
        <p:spPr bwMode="auto">
          <a:xfrm>
            <a:off x="730597" y="864229"/>
            <a:ext cx="5048250" cy="70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a:buClrTx/>
              <a:buFontTx/>
              <a:buNone/>
            </a:pPr>
            <a:r>
              <a:rPr lang="uk-UA" altLang="uk-UA" sz="4400" b="1" kern="1200" dirty="0" smtClean="0">
                <a:solidFill>
                  <a:srgbClr val="006666"/>
                </a:solidFill>
                <a:latin typeface="Arial" panose="020B0604020202020204" pitchFamily="34" charset="0"/>
                <a:ea typeface="+mn-ea"/>
                <a:cs typeface="Arial" panose="020B0604020202020204" pitchFamily="34" charset="0"/>
              </a:rPr>
              <a:t>ПЕРЕВАГИ</a:t>
            </a:r>
            <a:endParaRPr lang="uk-UA" altLang="uk-UA" sz="4400" b="1" kern="1200" dirty="0">
              <a:solidFill>
                <a:srgbClr val="006666"/>
              </a:solidFill>
              <a:latin typeface="Arial" panose="020B0604020202020204" pitchFamily="34" charset="0"/>
              <a:ea typeface="+mn-ea"/>
              <a:cs typeface="Arial" panose="020B0604020202020204" pitchFamily="34" charset="0"/>
            </a:endParaRPr>
          </a:p>
        </p:txBody>
      </p:sp>
      <p:sp>
        <p:nvSpPr>
          <p:cNvPr id="4" name="Text Box 2">
            <a:extLst>
              <a:ext uri="{FF2B5EF4-FFF2-40B4-BE49-F238E27FC236}">
                <a16:creationId xmlns:a16="http://schemas.microsoft.com/office/drawing/2014/main" id="{25162F5B-887F-BAA7-6574-68150BE816EE}"/>
              </a:ext>
            </a:extLst>
          </p:cNvPr>
          <p:cNvSpPr txBox="1">
            <a:spLocks noChangeArrowheads="1"/>
          </p:cNvSpPr>
          <p:nvPr/>
        </p:nvSpPr>
        <p:spPr bwMode="auto">
          <a:xfrm>
            <a:off x="1771650" y="1808376"/>
            <a:ext cx="9984390" cy="474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defRPr>
            </a:lvl1pPr>
            <a:lvl2pPr marL="742950" indent="-28575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defRPr>
            </a:lvl2pPr>
            <a:lvl3pPr marL="1143000" indent="-22860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defRPr>
            </a:lvl3pPr>
            <a:lvl4pPr marL="1600200" indent="-22860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defRPr>
            </a:lvl4pPr>
            <a:lvl5pPr marL="2057400" indent="-22860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defRPr>
            </a:lvl9pPr>
          </a:lstStyle>
          <a:p>
            <a:pPr>
              <a:spcBef>
                <a:spcPts val="550"/>
              </a:spcBef>
              <a:buClrTx/>
              <a:buSzPct val="70000"/>
              <a:buFontTx/>
              <a:buNone/>
            </a:pPr>
            <a:r>
              <a:rPr lang="uk-UA" altLang="uk-UA" sz="2000" b="1" kern="1200" dirty="0">
                <a:solidFill>
                  <a:prstClr val="black"/>
                </a:solidFill>
                <a:latin typeface="Calibri" panose="020F0502020204030204" pitchFamily="34" charset="0"/>
                <a:ea typeface="+mn-ea"/>
                <a:cs typeface="Calibri" panose="020F0502020204030204" pitchFamily="34" charset="0"/>
              </a:rPr>
              <a:t>Під час опитування було вказано наступний перелік переваг:</a:t>
            </a:r>
            <a:r>
              <a:rPr lang="fr-CA" altLang="uk-UA" sz="2000" b="1" kern="1200" dirty="0">
                <a:solidFill>
                  <a:prstClr val="black"/>
                </a:solidFill>
                <a:latin typeface="Calibri" panose="020F0502020204030204" pitchFamily="34" charset="0"/>
                <a:ea typeface="+mn-ea"/>
                <a:cs typeface="Calibri" panose="020F0502020204030204" pitchFamily="34" charset="0"/>
              </a:rPr>
              <a:t> </a:t>
            </a:r>
          </a:p>
          <a:p>
            <a:pPr>
              <a:spcBef>
                <a:spcPts val="550"/>
              </a:spcBef>
              <a:buClr>
                <a:srgbClr val="EEC85E"/>
              </a:buClr>
              <a:buFont typeface="Wingdings" panose="05000000000000000000" pitchFamily="2" charset="2"/>
              <a:buChar char=""/>
            </a:pPr>
            <a:r>
              <a:rPr lang="uk-UA" altLang="uk-UA" sz="2000" kern="1200" dirty="0">
                <a:solidFill>
                  <a:prstClr val="black"/>
                </a:solidFill>
                <a:latin typeface="Calibri" panose="020F0502020204030204" pitchFamily="34" charset="0"/>
                <a:ea typeface="+mn-ea"/>
                <a:cs typeface="Calibri" panose="020F0502020204030204" pitchFamily="34" charset="0"/>
              </a:rPr>
              <a:t>Власність членів</a:t>
            </a:r>
            <a:r>
              <a:rPr lang="fr-CA" altLang="uk-UA" sz="2000" kern="1200" dirty="0">
                <a:solidFill>
                  <a:prstClr val="black"/>
                </a:solidFill>
                <a:latin typeface="Calibri" panose="020F0502020204030204" pitchFamily="34" charset="0"/>
                <a:ea typeface="+mn-ea"/>
                <a:cs typeface="Calibri" panose="020F0502020204030204" pitchFamily="34" charset="0"/>
              </a:rPr>
              <a:t>; </a:t>
            </a:r>
            <a:r>
              <a:rPr lang="uk-UA" altLang="uk-UA" sz="2000" kern="1200" dirty="0">
                <a:solidFill>
                  <a:prstClr val="black"/>
                </a:solidFill>
                <a:latin typeface="Calibri" panose="020F0502020204030204" pitchFamily="34" charset="0"/>
                <a:ea typeface="+mn-ea"/>
                <a:cs typeface="Calibri" panose="020F0502020204030204" pitchFamily="34" charset="0"/>
              </a:rPr>
              <a:t>демократичний принцип</a:t>
            </a:r>
            <a:r>
              <a:rPr lang="fr-CA" altLang="uk-UA" sz="2000" kern="1200" dirty="0">
                <a:solidFill>
                  <a:prstClr val="black"/>
                </a:solidFill>
                <a:latin typeface="Calibri" panose="020F0502020204030204" pitchFamily="34" charset="0"/>
                <a:ea typeface="+mn-ea"/>
                <a:cs typeface="Calibri" panose="020F0502020204030204" pitchFamily="34" charset="0"/>
              </a:rPr>
              <a:t>; </a:t>
            </a:r>
            <a:r>
              <a:rPr lang="uk-UA" altLang="uk-UA" sz="2000" kern="1200" dirty="0">
                <a:solidFill>
                  <a:prstClr val="black"/>
                </a:solidFill>
                <a:latin typeface="Calibri" panose="020F0502020204030204" pitchFamily="34" charset="0"/>
                <a:ea typeface="+mn-ea"/>
                <a:cs typeface="Calibri" panose="020F0502020204030204" pitchFamily="34" charset="0"/>
              </a:rPr>
              <a:t>правова підтримка</a:t>
            </a:r>
            <a:r>
              <a:rPr lang="fr-CA" altLang="uk-UA" sz="2000" kern="1200" dirty="0">
                <a:solidFill>
                  <a:prstClr val="black"/>
                </a:solidFill>
                <a:latin typeface="Calibri" panose="020F0502020204030204" pitchFamily="34" charset="0"/>
                <a:ea typeface="+mn-ea"/>
                <a:cs typeface="Calibri" panose="020F0502020204030204" pitchFamily="34" charset="0"/>
              </a:rPr>
              <a:t> (advocacy), </a:t>
            </a:r>
            <a:r>
              <a:rPr lang="uk-UA" altLang="uk-UA" sz="2000" kern="1200" dirty="0">
                <a:solidFill>
                  <a:prstClr val="black"/>
                </a:solidFill>
                <a:latin typeface="Calibri" panose="020F0502020204030204" pitchFamily="34" charset="0"/>
                <a:ea typeface="+mn-ea"/>
                <a:cs typeface="Calibri" panose="020F0502020204030204" pitchFamily="34" charset="0"/>
              </a:rPr>
              <a:t>перерозподіл приросту</a:t>
            </a:r>
            <a:r>
              <a:rPr lang="fr-CA" altLang="uk-UA" sz="2000" kern="1200" dirty="0">
                <a:solidFill>
                  <a:prstClr val="black"/>
                </a:solidFill>
                <a:latin typeface="Calibri" panose="020F0502020204030204" pitchFamily="34" charset="0"/>
                <a:ea typeface="+mn-ea"/>
                <a:cs typeface="Calibri" panose="020F0502020204030204" pitchFamily="34" charset="0"/>
              </a:rPr>
              <a:t>; </a:t>
            </a:r>
          </a:p>
          <a:p>
            <a:pPr>
              <a:spcBef>
                <a:spcPts val="550"/>
              </a:spcBef>
              <a:buClr>
                <a:srgbClr val="EEC85E"/>
              </a:buClr>
              <a:buFont typeface="Wingdings" panose="05000000000000000000" pitchFamily="2" charset="2"/>
              <a:buChar char=""/>
            </a:pPr>
            <a:r>
              <a:rPr lang="uk-UA" altLang="uk-UA" sz="2000" kern="1200" dirty="0">
                <a:solidFill>
                  <a:prstClr val="black"/>
                </a:solidFill>
                <a:latin typeface="Calibri" panose="020F0502020204030204" pitchFamily="34" charset="0"/>
                <a:ea typeface="+mn-ea"/>
                <a:cs typeface="Calibri" panose="020F0502020204030204" pitchFamily="34" charset="0"/>
              </a:rPr>
              <a:t>Залучення і співпраця з громадою</a:t>
            </a:r>
            <a:r>
              <a:rPr lang="fr-CA" altLang="uk-UA" sz="2000" kern="1200" dirty="0">
                <a:solidFill>
                  <a:prstClr val="black"/>
                </a:solidFill>
                <a:latin typeface="Calibri" panose="020F0502020204030204" pitchFamily="34" charset="0"/>
                <a:ea typeface="+mn-ea"/>
                <a:cs typeface="Calibri" panose="020F0502020204030204" pitchFamily="34" charset="0"/>
              </a:rPr>
              <a:t>; </a:t>
            </a:r>
            <a:r>
              <a:rPr lang="uk-UA" altLang="uk-UA" sz="2000" kern="1200" dirty="0">
                <a:solidFill>
                  <a:prstClr val="black"/>
                </a:solidFill>
                <a:latin typeface="Calibri" panose="020F0502020204030204" pitchFamily="34" charset="0"/>
                <a:ea typeface="+mn-ea"/>
                <a:cs typeface="Calibri" panose="020F0502020204030204" pitchFamily="34" charset="0"/>
              </a:rPr>
              <a:t>нагода для розвитку лідерських позицій в громаді</a:t>
            </a:r>
            <a:r>
              <a:rPr lang="fr-CA" altLang="uk-UA" sz="2000" kern="1200" dirty="0">
                <a:solidFill>
                  <a:prstClr val="black"/>
                </a:solidFill>
                <a:latin typeface="Calibri" panose="020F0502020204030204" pitchFamily="34" charset="0"/>
                <a:ea typeface="+mn-ea"/>
                <a:cs typeface="Calibri" panose="020F0502020204030204" pitchFamily="34" charset="0"/>
              </a:rPr>
              <a:t> </a:t>
            </a:r>
          </a:p>
          <a:p>
            <a:pPr>
              <a:spcBef>
                <a:spcPts val="550"/>
              </a:spcBef>
              <a:buClr>
                <a:srgbClr val="EEC85E"/>
              </a:buClr>
              <a:buFont typeface="Wingdings" panose="05000000000000000000" pitchFamily="2" charset="2"/>
              <a:buChar char=""/>
            </a:pPr>
            <a:r>
              <a:rPr lang="fr-CA" altLang="uk-UA" sz="2000" kern="1200" dirty="0">
                <a:solidFill>
                  <a:prstClr val="black"/>
                </a:solidFill>
                <a:latin typeface="Calibri" panose="020F0502020204030204" pitchFamily="34" charset="0"/>
                <a:ea typeface="+mn-ea"/>
                <a:cs typeface="Calibri" panose="020F0502020204030204" pitchFamily="34" charset="0"/>
              </a:rPr>
              <a:t>Відмінне обслуговування клієнтів</a:t>
            </a:r>
          </a:p>
          <a:p>
            <a:pPr>
              <a:spcBef>
                <a:spcPts val="550"/>
              </a:spcBef>
              <a:buClr>
                <a:srgbClr val="EEC85E"/>
              </a:buClr>
              <a:buFont typeface="Wingdings" panose="05000000000000000000" pitchFamily="2" charset="2"/>
              <a:buChar char=""/>
            </a:pPr>
            <a:r>
              <a:rPr lang="fr-CA" altLang="uk-UA" sz="2000" kern="1200" dirty="0">
                <a:solidFill>
                  <a:prstClr val="black"/>
                </a:solidFill>
                <a:latin typeface="Calibri" panose="020F0502020204030204" pitchFamily="34" charset="0"/>
                <a:ea typeface="+mn-ea"/>
                <a:cs typeface="Calibri" panose="020F0502020204030204" pitchFamily="34" charset="0"/>
              </a:rPr>
              <a:t>Кооперативне навчання</a:t>
            </a:r>
          </a:p>
          <a:p>
            <a:pPr>
              <a:spcBef>
                <a:spcPts val="550"/>
              </a:spcBef>
              <a:buClr>
                <a:srgbClr val="EEC85E"/>
              </a:buClr>
              <a:buFont typeface="Wingdings" panose="05000000000000000000" pitchFamily="2" charset="2"/>
              <a:buChar char=""/>
            </a:pPr>
            <a:r>
              <a:rPr lang="fr-CA" altLang="uk-UA" sz="2000" kern="1200" dirty="0">
                <a:solidFill>
                  <a:prstClr val="black"/>
                </a:solidFill>
                <a:latin typeface="Calibri" panose="020F0502020204030204" pitchFamily="34" charset="0"/>
                <a:ea typeface="+mn-ea"/>
                <a:cs typeface="Calibri" panose="020F0502020204030204" pitchFamily="34" charset="0"/>
              </a:rPr>
              <a:t>Навчання для працівиків</a:t>
            </a:r>
          </a:p>
          <a:p>
            <a:pPr>
              <a:spcBef>
                <a:spcPts val="550"/>
              </a:spcBef>
              <a:buClr>
                <a:srgbClr val="EEC85E"/>
              </a:buClr>
              <a:buFont typeface="Wingdings" panose="05000000000000000000" pitchFamily="2" charset="2"/>
              <a:buChar char=""/>
            </a:pPr>
            <a:r>
              <a:rPr lang="fr-CA" altLang="uk-UA" sz="2000" kern="1200" dirty="0">
                <a:solidFill>
                  <a:prstClr val="black"/>
                </a:solidFill>
                <a:latin typeface="Calibri" panose="020F0502020204030204" pitchFamily="34" charset="0"/>
                <a:ea typeface="+mn-ea"/>
                <a:cs typeface="Calibri" panose="020F0502020204030204" pitchFamily="34" charset="0"/>
              </a:rPr>
              <a:t>Купівельна спроможність кооперативів; економічна перевага</a:t>
            </a:r>
          </a:p>
          <a:p>
            <a:pPr>
              <a:spcBef>
                <a:spcPts val="550"/>
              </a:spcBef>
              <a:buClr>
                <a:srgbClr val="EEC85E"/>
              </a:buClr>
              <a:buFont typeface="Wingdings" panose="05000000000000000000" pitchFamily="2" charset="2"/>
              <a:buChar char=""/>
            </a:pPr>
            <a:r>
              <a:rPr lang="fr-CA" altLang="uk-UA" sz="2000" kern="1200" dirty="0">
                <a:solidFill>
                  <a:prstClr val="black"/>
                </a:solidFill>
                <a:latin typeface="Calibri" panose="020F0502020204030204" pitchFamily="34" charset="0"/>
                <a:ea typeface="+mn-ea"/>
                <a:cs typeface="Calibri" panose="020F0502020204030204" pitchFamily="34" charset="0"/>
              </a:rPr>
              <a:t>Люди допомагають іншим людям </a:t>
            </a:r>
          </a:p>
          <a:p>
            <a:pPr>
              <a:spcBef>
                <a:spcPts val="550"/>
              </a:spcBef>
              <a:buClr>
                <a:srgbClr val="EEC85E"/>
              </a:buClr>
              <a:buFont typeface="Wingdings" panose="05000000000000000000" pitchFamily="2" charset="2"/>
              <a:buChar char=""/>
            </a:pPr>
            <a:r>
              <a:rPr lang="fr-CA" altLang="uk-UA" sz="2000" kern="1200" dirty="0">
                <a:solidFill>
                  <a:prstClr val="black"/>
                </a:solidFill>
                <a:latin typeface="Calibri" panose="020F0502020204030204" pitchFamily="34" charset="0"/>
                <a:ea typeface="+mn-ea"/>
                <a:cs typeface="Calibri" panose="020F0502020204030204" pitchFamily="34" charset="0"/>
              </a:rPr>
              <a:t>Сільськогосподарський виробник є у зв'язку із спожи-  вачами ; справедлива торгівля</a:t>
            </a:r>
          </a:p>
          <a:p>
            <a:pPr>
              <a:spcBef>
                <a:spcPts val="550"/>
              </a:spcBef>
              <a:buClr>
                <a:srgbClr val="EEC85E"/>
              </a:buClr>
              <a:buFont typeface="Wingdings" panose="05000000000000000000" pitchFamily="2" charset="2"/>
              <a:buChar char=""/>
            </a:pPr>
            <a:r>
              <a:rPr lang="fr-CA" altLang="uk-UA" sz="2000" kern="1200" dirty="0">
                <a:solidFill>
                  <a:prstClr val="black"/>
                </a:solidFill>
                <a:latin typeface="Calibri" panose="020F0502020204030204" pitchFamily="34" charset="0"/>
                <a:ea typeface="+mn-ea"/>
                <a:cs typeface="Calibri" panose="020F0502020204030204" pitchFamily="34" charset="0"/>
              </a:rPr>
              <a:t>Кооперативи є надійними</a:t>
            </a:r>
          </a:p>
          <a:p>
            <a:pPr>
              <a:spcBef>
                <a:spcPts val="550"/>
              </a:spcBef>
              <a:buClr>
                <a:srgbClr val="EEC85E"/>
              </a:buClr>
              <a:buFont typeface="Wingdings" panose="05000000000000000000" pitchFamily="2" charset="2"/>
              <a:buChar char=""/>
            </a:pPr>
            <a:r>
              <a:rPr lang="fr-CA" altLang="uk-UA" sz="2000" kern="1200" dirty="0">
                <a:solidFill>
                  <a:prstClr val="black"/>
                </a:solidFill>
                <a:latin typeface="Calibri" panose="020F0502020204030204" pitchFamily="34" charset="0"/>
                <a:ea typeface="+mn-ea"/>
                <a:cs typeface="Calibri" panose="020F0502020204030204" pitchFamily="34" charset="0"/>
              </a:rPr>
              <a:t>Кооперативи є місцевими</a:t>
            </a:r>
          </a:p>
        </p:txBody>
      </p:sp>
    </p:spTree>
    <p:extLst>
      <p:ext uri="{BB962C8B-B14F-4D97-AF65-F5344CB8AC3E}">
        <p14:creationId xmlns:p14="http://schemas.microsoft.com/office/powerpoint/2010/main" val="7473448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14BCA699-A65F-F690-361E-0B9FCA64C2D5}"/>
              </a:ext>
            </a:extLst>
          </p:cNvPr>
          <p:cNvSpPr txBox="1">
            <a:spLocks/>
          </p:cNvSpPr>
          <p:nvPr/>
        </p:nvSpPr>
        <p:spPr>
          <a:xfrm>
            <a:off x="1917240" y="1232243"/>
            <a:ext cx="9174163" cy="113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rgbClr val="44546A">
                    <a:lumMod val="75000"/>
                  </a:srgbClr>
                </a:solidFill>
                <a:effectLst/>
                <a:uLnTx/>
                <a:uFillTx/>
                <a:latin typeface="Calibri Light" panose="020F0302020204030204"/>
                <a:ea typeface="+mj-ea"/>
                <a:cs typeface="+mj-cs"/>
              </a:rPr>
              <a:t>НАВЧАННЯ У КООПЕРАТИВІ</a:t>
            </a:r>
            <a:endParaRPr kumimoji="0" lang="fr-CA"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Espace réservé du contenu 2">
            <a:extLst>
              <a:ext uri="{FF2B5EF4-FFF2-40B4-BE49-F238E27FC236}">
                <a16:creationId xmlns:a16="http://schemas.microsoft.com/office/drawing/2014/main" id="{40AA5632-2B88-051B-5F68-C0B800EDD311}"/>
              </a:ext>
            </a:extLst>
          </p:cNvPr>
          <p:cNvSpPr txBox="1">
            <a:spLocks/>
          </p:cNvSpPr>
          <p:nvPr/>
        </p:nvSpPr>
        <p:spPr>
          <a:xfrm>
            <a:off x="2164890" y="2597153"/>
            <a:ext cx="9144000" cy="3569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uk-UA" altLang="uk-UA"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4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Н</a:t>
            </a:r>
            <a:r>
              <a:rPr kumimoji="0" lang="vi-VN" altLang="uk-UA" sz="24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mn-cs"/>
              </a:rPr>
              <a:t>авча́ння</a:t>
            </a:r>
            <a:r>
              <a:rPr kumimoji="0" lang="vi-VN" altLang="uk-UA"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 — це організована, двостороння діяльність, спрямована на максимальне засвоєння та усвідомлення </a:t>
            </a:r>
            <a:r>
              <a:rPr kumimoji="0" lang="vi-VN" altLang="uk-UA"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навчального</a:t>
            </a:r>
            <a:r>
              <a:rPr kumimoji="0" lang="en-US" altLang="uk-UA"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vi-VN" altLang="uk-UA"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матеріалу і подальшого застосування отриманих знань, умінь та навичок на практиці. </a:t>
            </a:r>
            <a:endParaRPr kumimoji="0" lang="uk-UA" altLang="uk-UA"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uk-UA" altLang="uk-UA" sz="2400" dirty="0">
              <a:solidFill>
                <a:sysClr val="windowText" lastClr="000000"/>
              </a:solidFill>
              <a:latin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altLang="uk-UA"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mn-cs"/>
              </a:rPr>
              <a:t>Цілеспрямований </a:t>
            </a:r>
            <a:r>
              <a:rPr kumimoji="0" lang="vi-VN" altLang="uk-UA"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процес передачі і засвоєння знань, умінь, навичок і способів пізнавальної діяльності людини.</a:t>
            </a:r>
            <a:endParaRPr kumimoji="0" lang="fr-CA" alt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2518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Titre 1">
            <a:extLst>
              <a:ext uri="{FF2B5EF4-FFF2-40B4-BE49-F238E27FC236}">
                <a16:creationId xmlns:a16="http://schemas.microsoft.com/office/drawing/2014/main" id="{C197D609-1D68-B33D-F6DE-5680D9793025}"/>
              </a:ext>
            </a:extLst>
          </p:cNvPr>
          <p:cNvSpPr txBox="1">
            <a:spLocks/>
          </p:cNvSpPr>
          <p:nvPr/>
        </p:nvSpPr>
        <p:spPr>
          <a:xfrm>
            <a:off x="1931582" y="864072"/>
            <a:ext cx="9154746" cy="739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rPr>
              <a:t>Ключові аспекти навчання</a:t>
            </a:r>
            <a:endParaRPr kumimoji="0" lang="fr-CA" sz="4400"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endParaRPr>
          </a:p>
        </p:txBody>
      </p:sp>
      <p:sp>
        <p:nvSpPr>
          <p:cNvPr id="4" name="Ellipse 3">
            <a:extLst>
              <a:ext uri="{FF2B5EF4-FFF2-40B4-BE49-F238E27FC236}">
                <a16:creationId xmlns:a16="http://schemas.microsoft.com/office/drawing/2014/main" id="{AA136F00-BE87-7081-588F-90C7188E7EB9}"/>
              </a:ext>
            </a:extLst>
          </p:cNvPr>
          <p:cNvSpPr>
            <a:spLocks noChangeArrowheads="1"/>
          </p:cNvSpPr>
          <p:nvPr/>
        </p:nvSpPr>
        <p:spPr bwMode="auto">
          <a:xfrm>
            <a:off x="5579911" y="3184024"/>
            <a:ext cx="2195513" cy="2089150"/>
          </a:xfrm>
          <a:prstGeom prst="ellipse">
            <a:avLst/>
          </a:prstGeom>
          <a:solidFill>
            <a:srgbClr val="FFFF00"/>
          </a:solidFill>
          <a:ln w="19050" algn="ctr">
            <a:solidFill>
              <a:sysClr val="windowText" lastClr="000000"/>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uk-UA" sz="1800" b="1"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18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Навчання</a:t>
            </a:r>
            <a:endParaRPr kumimoji="0" lang="fr-CA" altLang="uk-UA" sz="1800" b="1"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5" name="Rectangle 4">
            <a:extLst>
              <a:ext uri="{FF2B5EF4-FFF2-40B4-BE49-F238E27FC236}">
                <a16:creationId xmlns:a16="http://schemas.microsoft.com/office/drawing/2014/main" id="{B2470AC7-49E5-D1F6-864F-6F48834D4B0F}"/>
              </a:ext>
            </a:extLst>
          </p:cNvPr>
          <p:cNvSpPr>
            <a:spLocks noChangeArrowheads="1"/>
          </p:cNvSpPr>
          <p:nvPr/>
        </p:nvSpPr>
        <p:spPr bwMode="auto">
          <a:xfrm>
            <a:off x="4816680" y="1749477"/>
            <a:ext cx="3384550" cy="920562"/>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uk-UA" sz="8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Навчання створює</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навики</a:t>
            </a:r>
            <a:endPar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6" name="Rectangle 5">
            <a:extLst>
              <a:ext uri="{FF2B5EF4-FFF2-40B4-BE49-F238E27FC236}">
                <a16:creationId xmlns:a16="http://schemas.microsoft.com/office/drawing/2014/main" id="{CC227657-24D3-9C0F-EFE1-593FA3D7DEC3}"/>
              </a:ext>
            </a:extLst>
          </p:cNvPr>
          <p:cNvSpPr>
            <a:spLocks noChangeArrowheads="1"/>
          </p:cNvSpPr>
          <p:nvPr/>
        </p:nvSpPr>
        <p:spPr bwMode="auto">
          <a:xfrm>
            <a:off x="1633131" y="2876291"/>
            <a:ext cx="3825706" cy="1139825"/>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uk-UA" sz="12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Навчання практикується</a:t>
            </a:r>
            <a:r>
              <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в різних контекстах</a:t>
            </a:r>
            <a:endPar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7" name="Rectangle 6">
            <a:extLst>
              <a:ext uri="{FF2B5EF4-FFF2-40B4-BE49-F238E27FC236}">
                <a16:creationId xmlns:a16="http://schemas.microsoft.com/office/drawing/2014/main" id="{029FBAD8-338D-15D6-35F6-BF6F43591920}"/>
              </a:ext>
            </a:extLst>
          </p:cNvPr>
          <p:cNvSpPr>
            <a:spLocks noChangeArrowheads="1"/>
          </p:cNvSpPr>
          <p:nvPr/>
        </p:nvSpPr>
        <p:spPr bwMode="auto">
          <a:xfrm>
            <a:off x="1633130" y="4254330"/>
            <a:ext cx="3789836" cy="1347788"/>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Навчання може </a:t>
            </a:r>
            <a:r>
              <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застосовуватися як </a:t>
            </a:r>
            <a:r>
              <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окремими особами,</a:t>
            </a:r>
            <a:r>
              <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так і організаціями </a:t>
            </a:r>
            <a:endPar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8" name="Rectangle 7">
            <a:extLst>
              <a:ext uri="{FF2B5EF4-FFF2-40B4-BE49-F238E27FC236}">
                <a16:creationId xmlns:a16="http://schemas.microsoft.com/office/drawing/2014/main" id="{0FB64C0C-91D6-698B-86E4-2DB90917AE7B}"/>
              </a:ext>
            </a:extLst>
          </p:cNvPr>
          <p:cNvSpPr>
            <a:spLocks noChangeArrowheads="1"/>
          </p:cNvSpPr>
          <p:nvPr/>
        </p:nvSpPr>
        <p:spPr bwMode="auto">
          <a:xfrm>
            <a:off x="3763272" y="5765800"/>
            <a:ext cx="5688012" cy="975082"/>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Навчання вимагає активної участі,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пов'язаних з </a:t>
            </a:r>
            <a:r>
              <a:rPr kumimoji="0" lang="uk-UA" altLang="uk-UA" sz="2000" b="1" i="0" u="none" strike="noStrike" kern="1200" cap="none" spc="0" normalizeH="0" baseline="0" noProof="0" dirty="0" err="1">
                <a:ln>
                  <a:noFill/>
                </a:ln>
                <a:solidFill>
                  <a:prstClr val="black"/>
                </a:solidFill>
                <a:effectLst/>
                <a:uLnTx/>
                <a:uFillTx/>
                <a:latin typeface="Verdana" panose="020B0604030504040204" pitchFamily="34" charset="0"/>
                <a:ea typeface="+mn-ea"/>
                <a:cs typeface="+mn-cs"/>
              </a:rPr>
              <a:t>демпоказах</a:t>
            </a: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тренінгах</a:t>
            </a:r>
            <a:endPar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9" name="Rectangle 8">
            <a:extLst>
              <a:ext uri="{FF2B5EF4-FFF2-40B4-BE49-F238E27FC236}">
                <a16:creationId xmlns:a16="http://schemas.microsoft.com/office/drawing/2014/main" id="{ECD9AE93-C26E-D557-72AE-4E2EB91EF603}"/>
              </a:ext>
            </a:extLst>
          </p:cNvPr>
          <p:cNvSpPr>
            <a:spLocks noChangeArrowheads="1"/>
          </p:cNvSpPr>
          <p:nvPr/>
        </p:nvSpPr>
        <p:spPr bwMode="auto">
          <a:xfrm>
            <a:off x="7937280" y="4733056"/>
            <a:ext cx="3818759" cy="747713"/>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Навчання викликає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обмін знаннями </a:t>
            </a:r>
            <a:endPar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10" name="Rectangle 9">
            <a:extLst>
              <a:ext uri="{FF2B5EF4-FFF2-40B4-BE49-F238E27FC236}">
                <a16:creationId xmlns:a16="http://schemas.microsoft.com/office/drawing/2014/main" id="{D74BE669-7F24-74C8-719C-E95AB56BF2BB}"/>
              </a:ext>
            </a:extLst>
          </p:cNvPr>
          <p:cNvSpPr>
            <a:spLocks noChangeArrowheads="1"/>
          </p:cNvSpPr>
          <p:nvPr/>
        </p:nvSpPr>
        <p:spPr bwMode="auto">
          <a:xfrm>
            <a:off x="7989775" y="2915133"/>
            <a:ext cx="3889375" cy="1448746"/>
          </a:xfrm>
          <a:prstGeom prst="rect">
            <a:avLst/>
          </a:prstGeom>
          <a:solidFill>
            <a:srgbClr val="92D050"/>
          </a:solidFill>
          <a:ln w="19050" algn="ctr">
            <a:solidFill>
              <a:srgbClr val="44546A"/>
            </a:solidFill>
            <a:miter lim="800000"/>
            <a:headEnd type="none" w="sm" len="sm"/>
            <a:tailEnd type="triangle" w="lg" len="lg"/>
          </a:ln>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altLang="uk-UA" sz="8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Навчання </a:t>
            </a:r>
            <a:r>
              <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a:t>
            </a: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має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за мету задовольнити </a:t>
            </a:r>
            <a:endParaRPr kumimoji="0" lang="fr-C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потреби і бажання</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altLang="uk-UA"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слухачів</a:t>
            </a:r>
          </a:p>
        </p:txBody>
      </p:sp>
      <p:cxnSp>
        <p:nvCxnSpPr>
          <p:cNvPr id="11" name="Connecteur droit avec flèche 11">
            <a:extLst>
              <a:ext uri="{FF2B5EF4-FFF2-40B4-BE49-F238E27FC236}">
                <a16:creationId xmlns:a16="http://schemas.microsoft.com/office/drawing/2014/main" id="{1B5831F4-35E1-D4F1-A187-FE2F989E17A4}"/>
              </a:ext>
            </a:extLst>
          </p:cNvPr>
          <p:cNvCxnSpPr>
            <a:cxnSpLocks noChangeShapeType="1"/>
            <a:stCxn id="4" idx="0"/>
          </p:cNvCxnSpPr>
          <p:nvPr/>
        </p:nvCxnSpPr>
        <p:spPr bwMode="auto">
          <a:xfrm flipH="1" flipV="1">
            <a:off x="6677667" y="2672502"/>
            <a:ext cx="1" cy="511522"/>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2" name="Connecteur droit avec flèche 13">
            <a:extLst>
              <a:ext uri="{FF2B5EF4-FFF2-40B4-BE49-F238E27FC236}">
                <a16:creationId xmlns:a16="http://schemas.microsoft.com/office/drawing/2014/main" id="{43CACD06-FD79-7B6E-16CF-373603AC3822}"/>
              </a:ext>
            </a:extLst>
          </p:cNvPr>
          <p:cNvCxnSpPr>
            <a:cxnSpLocks noChangeShapeType="1"/>
          </p:cNvCxnSpPr>
          <p:nvPr/>
        </p:nvCxnSpPr>
        <p:spPr bwMode="auto">
          <a:xfrm>
            <a:off x="7446140" y="4961925"/>
            <a:ext cx="478289" cy="244676"/>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3" name="Connecteur droit avec flèche 14">
            <a:extLst>
              <a:ext uri="{FF2B5EF4-FFF2-40B4-BE49-F238E27FC236}">
                <a16:creationId xmlns:a16="http://schemas.microsoft.com/office/drawing/2014/main" id="{E0252B3A-C4C1-E24A-83FB-CBDA6A76C868}"/>
              </a:ext>
            </a:extLst>
          </p:cNvPr>
          <p:cNvCxnSpPr>
            <a:cxnSpLocks noChangeShapeType="1"/>
            <a:stCxn id="4" idx="1"/>
          </p:cNvCxnSpPr>
          <p:nvPr/>
        </p:nvCxnSpPr>
        <p:spPr bwMode="auto">
          <a:xfrm flipH="1" flipV="1">
            <a:off x="5422966" y="3212161"/>
            <a:ext cx="478470" cy="277812"/>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4" name="Connecteur droit avec flèche 15">
            <a:extLst>
              <a:ext uri="{FF2B5EF4-FFF2-40B4-BE49-F238E27FC236}">
                <a16:creationId xmlns:a16="http://schemas.microsoft.com/office/drawing/2014/main" id="{FF3A4121-0DDA-F83C-6790-CE6292C9C5BC}"/>
              </a:ext>
            </a:extLst>
          </p:cNvPr>
          <p:cNvCxnSpPr>
            <a:cxnSpLocks noChangeShapeType="1"/>
            <a:stCxn id="4" idx="7"/>
          </p:cNvCxnSpPr>
          <p:nvPr/>
        </p:nvCxnSpPr>
        <p:spPr bwMode="auto">
          <a:xfrm flipV="1">
            <a:off x="7453899" y="3240884"/>
            <a:ext cx="535876" cy="249089"/>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5" name="Connecteur droit avec flèche 16">
            <a:extLst>
              <a:ext uri="{FF2B5EF4-FFF2-40B4-BE49-F238E27FC236}">
                <a16:creationId xmlns:a16="http://schemas.microsoft.com/office/drawing/2014/main" id="{14D136A3-6CA1-6DD1-79DC-1CB7E2D45B45}"/>
              </a:ext>
            </a:extLst>
          </p:cNvPr>
          <p:cNvCxnSpPr>
            <a:cxnSpLocks noChangeShapeType="1"/>
          </p:cNvCxnSpPr>
          <p:nvPr/>
        </p:nvCxnSpPr>
        <p:spPr bwMode="auto">
          <a:xfrm flipH="1">
            <a:off x="5410115" y="4889006"/>
            <a:ext cx="388937" cy="277812"/>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cxnSp>
        <p:nvCxnSpPr>
          <p:cNvPr id="16" name="Connecteur droit avec flèche 17">
            <a:extLst>
              <a:ext uri="{FF2B5EF4-FFF2-40B4-BE49-F238E27FC236}">
                <a16:creationId xmlns:a16="http://schemas.microsoft.com/office/drawing/2014/main" id="{EA7C86CB-A2D5-47B2-9432-B33D67BBB1EE}"/>
              </a:ext>
            </a:extLst>
          </p:cNvPr>
          <p:cNvCxnSpPr>
            <a:cxnSpLocks noChangeShapeType="1"/>
            <a:stCxn id="4" idx="4"/>
          </p:cNvCxnSpPr>
          <p:nvPr/>
        </p:nvCxnSpPr>
        <p:spPr bwMode="auto">
          <a:xfrm flipH="1">
            <a:off x="6677667" y="5273174"/>
            <a:ext cx="1" cy="513811"/>
          </a:xfrm>
          <a:prstGeom prst="straightConnector1">
            <a:avLst/>
          </a:prstGeom>
          <a:noFill/>
          <a:ln w="57150" algn="ctr">
            <a:solidFill>
              <a:sysClr val="windowText" lastClr="000000"/>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805793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TextBox 1">
            <a:extLst>
              <a:ext uri="{FF2B5EF4-FFF2-40B4-BE49-F238E27FC236}">
                <a16:creationId xmlns:a16="http://schemas.microsoft.com/office/drawing/2014/main" id="{30E6E16E-00AC-8701-6F43-06D72FEC160A}"/>
              </a:ext>
            </a:extLst>
          </p:cNvPr>
          <p:cNvSpPr txBox="1"/>
          <p:nvPr/>
        </p:nvSpPr>
        <p:spPr>
          <a:xfrm>
            <a:off x="1982355" y="2674947"/>
            <a:ext cx="4606732" cy="1508105"/>
          </a:xfrm>
          <a:prstGeom prst="rect">
            <a:avLst/>
          </a:prstGeom>
          <a:noFill/>
        </p:spPr>
        <p:txBody>
          <a:bodyPr wrap="square" rtlCol="0">
            <a:spAutoFit/>
          </a:bodyPr>
          <a:lstStyle/>
          <a:p>
            <a:pPr algn="ctr">
              <a:buClrTx/>
              <a:buFontTx/>
              <a:buNone/>
            </a:pPr>
            <a:r>
              <a:rPr lang="uk-UA" sz="3200" b="1" kern="1200" dirty="0">
                <a:solidFill>
                  <a:srgbClr val="70AD47">
                    <a:lumMod val="50000"/>
                  </a:srgbClr>
                </a:solidFill>
                <a:latin typeface="Calibri" panose="020F0502020204030204"/>
                <a:ea typeface="+mn-ea"/>
                <a:cs typeface="+mn-cs"/>
              </a:rPr>
              <a:t>Вишньовський </a:t>
            </a:r>
            <a:r>
              <a:rPr lang="uk-UA" sz="3200" b="1" kern="1200" dirty="0" smtClean="0">
                <a:solidFill>
                  <a:srgbClr val="70AD47">
                    <a:lumMod val="50000"/>
                  </a:srgbClr>
                </a:solidFill>
                <a:latin typeface="Calibri" panose="020F0502020204030204"/>
                <a:ea typeface="+mn-ea"/>
                <a:cs typeface="+mn-cs"/>
              </a:rPr>
              <a:t>Михайло</a:t>
            </a:r>
          </a:p>
          <a:p>
            <a:pPr algn="ctr">
              <a:buClrTx/>
              <a:buFontTx/>
              <a:buNone/>
            </a:pPr>
            <a:r>
              <a:rPr lang="en-GB" sz="2800" kern="1200" dirty="0" smtClean="0">
                <a:solidFill>
                  <a:srgbClr val="70AD47">
                    <a:lumMod val="50000"/>
                  </a:srgbClr>
                </a:solidFill>
                <a:latin typeface="Calibri" panose="020F0502020204030204"/>
                <a:ea typeface="+mn-ea"/>
                <a:cs typeface="+mn-cs"/>
              </a:rPr>
              <a:t>+</a:t>
            </a:r>
            <a:r>
              <a:rPr lang="en-GB" sz="2800" kern="1200" dirty="0">
                <a:solidFill>
                  <a:srgbClr val="70AD47">
                    <a:lumMod val="50000"/>
                  </a:srgbClr>
                </a:solidFill>
                <a:latin typeface="Calibri" panose="020F0502020204030204"/>
                <a:ea typeface="+mn-ea"/>
                <a:cs typeface="+mn-cs"/>
              </a:rPr>
              <a:t>380676760691</a:t>
            </a:r>
          </a:p>
          <a:p>
            <a:pPr algn="ctr">
              <a:buClrTx/>
              <a:buFontTx/>
              <a:buNone/>
            </a:pPr>
            <a:r>
              <a:rPr lang="en-GB" sz="2800" kern="1200" dirty="0" smtClean="0">
                <a:solidFill>
                  <a:srgbClr val="70AD47">
                    <a:lumMod val="50000"/>
                  </a:srgbClr>
                </a:solidFill>
                <a:latin typeface="Calibri" panose="020F0502020204030204"/>
                <a:ea typeface="+mn-ea"/>
                <a:cs typeface="+mn-cs"/>
                <a:hlinkClick r:id="rId7"/>
              </a:rPr>
              <a:t>Lads_vyshnevsky@ukr.net</a:t>
            </a:r>
            <a:r>
              <a:rPr lang="uk-UA" sz="3200" kern="1200" dirty="0" smtClean="0">
                <a:solidFill>
                  <a:srgbClr val="70AD47">
                    <a:lumMod val="50000"/>
                  </a:srgbClr>
                </a:solidFill>
                <a:latin typeface="Calibri" panose="020F0502020204030204"/>
                <a:ea typeface="+mn-ea"/>
                <a:cs typeface="+mn-cs"/>
              </a:rPr>
              <a:t> </a:t>
            </a:r>
            <a:endParaRPr lang="uk-UA" sz="1800" kern="120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30E6E16E-00AC-8701-6F43-06D72FEC160A}"/>
              </a:ext>
            </a:extLst>
          </p:cNvPr>
          <p:cNvSpPr txBox="1"/>
          <p:nvPr/>
        </p:nvSpPr>
        <p:spPr>
          <a:xfrm>
            <a:off x="6982485" y="2674947"/>
            <a:ext cx="4606732" cy="1508105"/>
          </a:xfrm>
          <a:prstGeom prst="rect">
            <a:avLst/>
          </a:prstGeom>
          <a:noFill/>
        </p:spPr>
        <p:txBody>
          <a:bodyPr wrap="square" rtlCol="0">
            <a:spAutoFit/>
          </a:bodyPr>
          <a:lstStyle/>
          <a:p>
            <a:pPr algn="ctr">
              <a:buClrTx/>
              <a:buFontTx/>
              <a:buNone/>
            </a:pPr>
            <a:r>
              <a:rPr lang="uk-UA" sz="3200" b="1" kern="1200" dirty="0" smtClean="0">
                <a:solidFill>
                  <a:srgbClr val="70AD47">
                    <a:lumMod val="50000"/>
                  </a:srgbClr>
                </a:solidFill>
                <a:latin typeface="Calibri" panose="020F0502020204030204"/>
                <a:ea typeface="+mn-ea"/>
                <a:cs typeface="+mn-cs"/>
              </a:rPr>
              <a:t>Корінець Роман</a:t>
            </a:r>
          </a:p>
          <a:p>
            <a:pPr algn="ctr">
              <a:buClrTx/>
              <a:buFontTx/>
              <a:buNone/>
            </a:pPr>
            <a:r>
              <a:rPr lang="en-GB" sz="2800" kern="1200" dirty="0" smtClean="0">
                <a:solidFill>
                  <a:srgbClr val="70AD47">
                    <a:lumMod val="50000"/>
                  </a:srgbClr>
                </a:solidFill>
                <a:latin typeface="Calibri" panose="020F0502020204030204"/>
                <a:ea typeface="+mn-ea"/>
                <a:cs typeface="+mn-cs"/>
              </a:rPr>
              <a:t>+380</a:t>
            </a:r>
            <a:r>
              <a:rPr lang="uk-UA" sz="2800" kern="1200" dirty="0" smtClean="0">
                <a:solidFill>
                  <a:srgbClr val="70AD47">
                    <a:lumMod val="50000"/>
                  </a:srgbClr>
                </a:solidFill>
                <a:latin typeface="Calibri" panose="020F0502020204030204"/>
                <a:ea typeface="+mn-ea"/>
                <a:cs typeface="+mn-cs"/>
              </a:rPr>
              <a:t>975747327</a:t>
            </a:r>
            <a:endParaRPr lang="en-GB" sz="2800" u="sng" kern="1200" dirty="0">
              <a:solidFill>
                <a:srgbClr val="70AD47">
                  <a:lumMod val="50000"/>
                </a:srgbClr>
              </a:solidFill>
              <a:latin typeface="Calibri" panose="020F0502020204030204"/>
              <a:ea typeface="+mn-ea"/>
              <a:cs typeface="+mn-cs"/>
            </a:endParaRPr>
          </a:p>
          <a:p>
            <a:pPr algn="ctr">
              <a:buClrTx/>
              <a:buFontTx/>
              <a:buNone/>
            </a:pPr>
            <a:r>
              <a:rPr lang="en-GB" sz="2800" kern="1200" dirty="0" smtClean="0">
                <a:solidFill>
                  <a:srgbClr val="70AD47">
                    <a:lumMod val="50000"/>
                  </a:srgbClr>
                </a:solidFill>
                <a:latin typeface="Calibri" panose="020F0502020204030204"/>
                <a:ea typeface="+mn-ea"/>
                <a:cs typeface="+mn-cs"/>
                <a:hlinkClick r:id="rId8"/>
              </a:rPr>
              <a:t>rkorinets@gmail.com</a:t>
            </a:r>
            <a:r>
              <a:rPr lang="en-GB" sz="2800" kern="1200" dirty="0" smtClean="0">
                <a:solidFill>
                  <a:srgbClr val="70AD47">
                    <a:lumMod val="50000"/>
                  </a:srgbClr>
                </a:solidFill>
                <a:latin typeface="Calibri" panose="020F0502020204030204"/>
                <a:ea typeface="+mn-ea"/>
                <a:cs typeface="+mn-cs"/>
              </a:rPr>
              <a:t> </a:t>
            </a:r>
            <a:r>
              <a:rPr lang="uk-UA" sz="3200" kern="1200" dirty="0" smtClean="0">
                <a:solidFill>
                  <a:srgbClr val="70AD47">
                    <a:lumMod val="50000"/>
                  </a:srgbClr>
                </a:solidFill>
                <a:latin typeface="Calibri" panose="020F0502020204030204"/>
                <a:ea typeface="+mn-ea"/>
                <a:cs typeface="+mn-cs"/>
              </a:rPr>
              <a:t> </a:t>
            </a:r>
            <a:endParaRPr lang="uk-UA"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656759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21BC5490-5DBA-F5F3-06B3-E5B6D6DBFDC6}"/>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6DDFB687-039C-AC10-76DE-7E43E22C280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11B04413-A120-BD3A-3A79-585C3DC94F0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D4C939B2-B909-A65A-26FD-7CE41CF5FAA0}"/>
              </a:ext>
            </a:extLst>
          </p:cNvPr>
          <p:cNvSpPr txBox="1">
            <a:spLocks/>
          </p:cNvSpPr>
          <p:nvPr/>
        </p:nvSpPr>
        <p:spPr>
          <a:xfrm>
            <a:off x="1873584" y="886909"/>
            <a:ext cx="9940415" cy="7045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32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ДЕМОКРАТИЧНЕ УПРАВЛІННЯ</a:t>
            </a:r>
            <a:endParaRPr kumimoji="0" lang="fr-CA" altLang="uk-UA" sz="32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7" name="Rectangle 3">
            <a:extLst>
              <a:ext uri="{FF2B5EF4-FFF2-40B4-BE49-F238E27FC236}">
                <a16:creationId xmlns:a16="http://schemas.microsoft.com/office/drawing/2014/main" id="{762B5C32-2FA7-C2A2-DF82-F58AA28FF2F1}"/>
              </a:ext>
            </a:extLst>
          </p:cNvPr>
          <p:cNvSpPr txBox="1">
            <a:spLocks/>
          </p:cNvSpPr>
          <p:nvPr/>
        </p:nvSpPr>
        <p:spPr>
          <a:xfrm>
            <a:off x="1873583" y="1859345"/>
            <a:ext cx="9940415" cy="458723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Tx/>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Кооперативи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є демократичними організаціями, що управляються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своїми членами,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які беруть активну участь у розробці політики та прийнятті рішень. </a:t>
            </a: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algn="just">
              <a:buClrTx/>
              <a:defRPr/>
            </a:pP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algn="just">
              <a:buClrTx/>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Чоловіки та жінки, які виступають в якості обраних представників, підзвітні членам кооперативу. </a:t>
            </a:r>
          </a:p>
          <a:p>
            <a:pPr algn="just">
              <a:buClrTx/>
              <a:defRPr/>
            </a:pP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algn="just">
              <a:buClrTx/>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У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кооперативах, усі члени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кооператив </a:t>
            </a:r>
            <a:r>
              <a:rPr kumimoji="0" lang="uk-UA" altLang="uk-UA"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умають</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рівні права при голосуванні, згідно правила </a:t>
            </a:r>
            <a:r>
              <a:rPr kumimoji="0" lang="uk-UA" altLang="uk-UA" sz="2800" b="1" i="0" u="none" strike="noStrike" kern="1200" cap="none" spc="0" normalizeH="0" baseline="0" noProof="0" dirty="0" smtClean="0">
                <a:ln>
                  <a:noFill/>
                </a:ln>
                <a:solidFill>
                  <a:srgbClr val="0070C0"/>
                </a:solidFill>
                <a:effectLst/>
                <a:uLnTx/>
                <a:uFillTx/>
                <a:latin typeface="Calibri" panose="020F0502020204030204"/>
                <a:ea typeface="+mn-ea"/>
                <a:cs typeface="+mn-cs"/>
              </a:rPr>
              <a:t>«один член - </a:t>
            </a:r>
            <a:r>
              <a:rPr kumimoji="0" lang="uk-UA" altLang="uk-UA" sz="2800" b="1" i="0" u="none" strike="noStrike" kern="1200" cap="none" spc="0" normalizeH="0" baseline="0" noProof="0" dirty="0">
                <a:ln>
                  <a:noFill/>
                </a:ln>
                <a:solidFill>
                  <a:srgbClr val="0070C0"/>
                </a:solidFill>
                <a:effectLst/>
                <a:uLnTx/>
                <a:uFillTx/>
                <a:latin typeface="Calibri" panose="020F0502020204030204"/>
                <a:ea typeface="+mn-ea"/>
                <a:cs typeface="+mn-cs"/>
              </a:rPr>
              <a:t>один голос</a:t>
            </a:r>
            <a:r>
              <a:rPr kumimoji="0" lang="uk-UA" altLang="uk-UA" sz="2800" b="1" i="0" u="none" strike="noStrike" kern="1200" cap="none" spc="0" normalizeH="0" baseline="0" noProof="0" dirty="0" smtClean="0">
                <a:ln>
                  <a:noFill/>
                </a:ln>
                <a:solidFill>
                  <a:srgbClr val="0070C0"/>
                </a:solidFill>
                <a:effectLst/>
                <a:uLnTx/>
                <a:uFillTx/>
                <a:latin typeface="Calibri" panose="020F0502020204030204"/>
                <a:ea typeface="+mn-ea"/>
                <a:cs typeface="+mn-cs"/>
              </a:rPr>
              <a:t>».</a:t>
            </a:r>
          </a:p>
          <a:p>
            <a:pPr algn="just">
              <a:buClrTx/>
              <a:defRPr/>
            </a:pP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algn="just">
              <a:buClrTx/>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Організація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кооперативів інших рівнів базується також на демократичній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основі</a:t>
            </a:r>
            <a:r>
              <a:rPr kumimoji="0" lang="fr-C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191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B6D539FE-FDA0-0EF6-7E43-70497C26A04B}"/>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6E56A959-AFD9-B40C-3E0D-A4CE1AB53882}"/>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A04C5B3F-0282-9AB7-938A-EB27D9D759EC}"/>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0C5654E4-78B5-294A-B4FE-8C65147B217A}"/>
              </a:ext>
            </a:extLst>
          </p:cNvPr>
          <p:cNvSpPr txBox="1">
            <a:spLocks/>
          </p:cNvSpPr>
          <p:nvPr/>
        </p:nvSpPr>
        <p:spPr>
          <a:xfrm>
            <a:off x="1898944" y="1040400"/>
            <a:ext cx="9857096" cy="57626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36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ЧЛЕНСЬКА УЧАСТЬ В ЕКОНОМІЧНІЙ ДІЯЛЬНОСТІ КООПЕРАТИВУ</a:t>
            </a:r>
            <a:endParaRPr kumimoji="0" lang="fr-CA" altLang="uk-UA" sz="36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7" name="Rectangle 3">
            <a:extLst>
              <a:ext uri="{FF2B5EF4-FFF2-40B4-BE49-F238E27FC236}">
                <a16:creationId xmlns:a16="http://schemas.microsoft.com/office/drawing/2014/main" id="{9945812E-F13F-4A83-74D1-15049C5AEFCB}"/>
              </a:ext>
            </a:extLst>
          </p:cNvPr>
          <p:cNvSpPr txBox="1">
            <a:spLocks/>
          </p:cNvSpPr>
          <p:nvPr/>
        </p:nvSpPr>
        <p:spPr>
          <a:xfrm>
            <a:off x="1898944" y="1855847"/>
            <a:ext cx="9857097" cy="466751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A5A5A5"/>
              </a:buClr>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Члени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кооперативу вносять </a:t>
            </a:r>
            <a:r>
              <a:rPr kumimoji="0" lang="uk-UA" altLang="uk-UA" sz="2800" b="0" i="0" u="none" strike="noStrike" kern="1200" cap="none" spc="0" normalizeH="0" baseline="0" noProof="0" dirty="0">
                <a:ln>
                  <a:noFill/>
                </a:ln>
                <a:solidFill>
                  <a:srgbClr val="0070C0"/>
                </a:solidFill>
                <a:effectLst/>
                <a:uLnTx/>
                <a:uFillTx/>
                <a:latin typeface="Calibri" panose="020F0502020204030204"/>
                <a:ea typeface="+mn-ea"/>
                <a:cs typeface="+mn-cs"/>
              </a:rPr>
              <a:t>рівні внески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і </a:t>
            </a:r>
            <a:r>
              <a:rPr kumimoji="0" lang="uk-UA" altLang="uk-UA" sz="2800" b="0" i="0" u="none" strike="noStrike" kern="1200" cap="none" spc="0" normalizeH="0" baseline="0" noProof="0" dirty="0">
                <a:ln>
                  <a:noFill/>
                </a:ln>
                <a:solidFill>
                  <a:srgbClr val="0070C0"/>
                </a:solidFill>
                <a:effectLst/>
                <a:uLnTx/>
                <a:uFillTx/>
                <a:latin typeface="Calibri" panose="020F0502020204030204"/>
                <a:ea typeface="+mn-ea"/>
                <a:cs typeface="+mn-cs"/>
              </a:rPr>
              <a:t>демократично керують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капіталом свого кооперативу. </a:t>
            </a: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a:buClr>
                <a:srgbClr val="A5A5A5"/>
              </a:buClr>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Принаймні </a:t>
            </a:r>
            <a:r>
              <a:rPr kumimoji="0" lang="uk-UA" altLang="uk-UA" sz="2800" b="0" i="0" u="none" strike="noStrike" kern="1200" cap="none" spc="0" normalizeH="0" baseline="0" noProof="0" dirty="0">
                <a:ln>
                  <a:noFill/>
                </a:ln>
                <a:solidFill>
                  <a:srgbClr val="0070C0"/>
                </a:solidFill>
                <a:effectLst/>
                <a:uLnTx/>
                <a:uFillTx/>
                <a:latin typeface="Calibri" panose="020F0502020204030204"/>
                <a:ea typeface="+mn-ea"/>
                <a:cs typeface="+mn-cs"/>
              </a:rPr>
              <a:t>частин</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а цього капіталу </a:t>
            </a:r>
            <a:r>
              <a:rPr kumimoji="0" lang="uk-UA" altLang="uk-UA" sz="2800" b="0" i="0" u="none" strike="noStrike" kern="1200" cap="none" spc="0" normalizeH="0" baseline="0" noProof="0" dirty="0" smtClean="0">
                <a:ln>
                  <a:noFill/>
                </a:ln>
                <a:solidFill>
                  <a:srgbClr val="0070C0"/>
                </a:solidFill>
                <a:effectLst/>
                <a:uLnTx/>
                <a:uFillTx/>
                <a:latin typeface="Calibri" panose="020F0502020204030204"/>
                <a:ea typeface="+mn-ea"/>
                <a:cs typeface="+mn-cs"/>
              </a:rPr>
              <a:t>є</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зазвичай, </a:t>
            </a:r>
            <a:r>
              <a:rPr kumimoji="0" lang="uk-UA" altLang="uk-UA" sz="2800" b="0" i="0" u="none" strike="noStrike" kern="1200" cap="none" spc="0" normalizeH="0" baseline="0" noProof="0" dirty="0">
                <a:ln>
                  <a:noFill/>
                </a:ln>
                <a:solidFill>
                  <a:srgbClr val="0070C0"/>
                </a:solidFill>
                <a:effectLst/>
                <a:uLnTx/>
                <a:uFillTx/>
                <a:latin typeface="Calibri" panose="020F0502020204030204"/>
                <a:ea typeface="+mn-ea"/>
                <a:cs typeface="+mn-cs"/>
              </a:rPr>
              <a:t>спільною власністю</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кооперативу. </a:t>
            </a: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a:buClr>
                <a:srgbClr val="A5A5A5"/>
              </a:buClr>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Члени кооперативу, зазвичай,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отримують  обмежену </a:t>
            </a:r>
            <a:r>
              <a:rPr kumimoji="0" lang="uk-UA" altLang="uk-UA" sz="2800" b="0" i="0" u="none" strike="noStrike" kern="1200" cap="none" spc="0" normalizeH="0" baseline="0" noProof="0" dirty="0">
                <a:ln>
                  <a:noFill/>
                </a:ln>
                <a:solidFill>
                  <a:srgbClr val="0070C0"/>
                </a:solidFill>
                <a:effectLst/>
                <a:uLnTx/>
                <a:uFillTx/>
                <a:latin typeface="Calibri" panose="020F0502020204030204"/>
                <a:ea typeface="+mn-ea"/>
                <a:cs typeface="+mn-cs"/>
              </a:rPr>
              <a:t>компенсацію</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із зафіксованого капіталу, що є умовою їх членства. </a:t>
            </a: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a:buClr>
                <a:srgbClr val="A5A5A5"/>
              </a:buClr>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Члени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виділяють </a:t>
            </a:r>
            <a:r>
              <a:rPr kumimoji="0" lang="uk-UA" altLang="uk-UA" sz="2800" b="0" i="0" u="none" strike="noStrike" kern="1200" cap="none" spc="0" normalizeH="0" baseline="0" noProof="0" dirty="0">
                <a:ln>
                  <a:noFill/>
                </a:ln>
                <a:solidFill>
                  <a:srgbClr val="0070C0"/>
                </a:solidFill>
                <a:effectLst/>
                <a:uLnTx/>
                <a:uFillTx/>
                <a:latin typeface="Calibri" panose="020F0502020204030204"/>
                <a:ea typeface="+mn-ea"/>
                <a:cs typeface="+mn-cs"/>
              </a:rPr>
              <a:t>надлишки</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для наступних цілей: </a:t>
            </a: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082675" marR="0" lvl="0" indent="0" algn="just" defTabSz="914400" rtl="0" eaLnBrk="1" fontAlgn="auto" latinLnBrk="0" hangingPunct="1">
              <a:lnSpc>
                <a:spcPct val="90000"/>
              </a:lnSpc>
              <a:spcBef>
                <a:spcPts val="1000"/>
              </a:spcBef>
              <a:spcAft>
                <a:spcPts val="0"/>
              </a:spcAft>
              <a:buClr>
                <a:srgbClr val="A5A5A5"/>
              </a:buClr>
              <a:buSzTx/>
              <a:buFont typeface="Wingdings" panose="05000000000000000000" pitchFamily="2" charset="2"/>
              <a:buChar char="ü"/>
              <a:tabLst/>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розвиток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свого кооперативу, шляхом можливого створення резервів, частина з яких буде неподільна; </a:t>
            </a: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082675" marR="0" lvl="0" indent="0" algn="just" defTabSz="914400" rtl="0" eaLnBrk="1" fontAlgn="auto" latinLnBrk="0" hangingPunct="1">
              <a:lnSpc>
                <a:spcPct val="90000"/>
              </a:lnSpc>
              <a:spcBef>
                <a:spcPts val="1000"/>
              </a:spcBef>
              <a:spcAft>
                <a:spcPts val="0"/>
              </a:spcAft>
              <a:buClr>
                <a:srgbClr val="A5A5A5"/>
              </a:buClr>
              <a:buSzTx/>
              <a:buFont typeface="Wingdings" panose="05000000000000000000" pitchFamily="2" charset="2"/>
              <a:buChar char="ü"/>
              <a:tabLst/>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для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вигоди членів кооперативу пропорційно до їх участі у користуванні послугами кооперативу, </a:t>
            </a: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1082675" marR="0" lvl="0" indent="0" algn="just" defTabSz="914400" rtl="0" eaLnBrk="1" fontAlgn="auto" latinLnBrk="0" hangingPunct="1">
              <a:lnSpc>
                <a:spcPct val="90000"/>
              </a:lnSpc>
              <a:spcBef>
                <a:spcPts val="1000"/>
              </a:spcBef>
              <a:spcAft>
                <a:spcPts val="0"/>
              </a:spcAft>
              <a:buClr>
                <a:srgbClr val="A5A5A5"/>
              </a:buClr>
              <a:buSzTx/>
              <a:buFont typeface="Wingdings" panose="05000000000000000000" pitchFamily="2" charset="2"/>
              <a:buChar char="ü"/>
              <a:tabLst/>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а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також підтримка інших видів діяльності, схвалених членами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кооперативу</a:t>
            </a:r>
            <a:r>
              <a:rPr kumimoji="0" lang="fr-CA" altLang="uk-UA"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fr-CA" altLang="uk-UA"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730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753C47CB-B2B2-E5BE-573F-293A98D716D4}"/>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F0EB70E4-8B82-9375-4B97-511F85CCF21E}"/>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50E5300D-0268-F037-C1CD-5B7AFDDE2B16}"/>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4504FA45-2C79-33A7-B621-B98C05D675EA}"/>
              </a:ext>
            </a:extLst>
          </p:cNvPr>
          <p:cNvSpPr txBox="1">
            <a:spLocks/>
          </p:cNvSpPr>
          <p:nvPr/>
        </p:nvSpPr>
        <p:spPr>
          <a:xfrm>
            <a:off x="2018476" y="1313774"/>
            <a:ext cx="8229600" cy="725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АВТОНОМІЯ ТА НЕЗАЛЕЖНІСТЬ</a:t>
            </a:r>
            <a:endParaRPr kumimoji="0" lang="fr-CA" altLang="uk-UA"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7" name="Rectangle 3">
            <a:extLst>
              <a:ext uri="{FF2B5EF4-FFF2-40B4-BE49-F238E27FC236}">
                <a16:creationId xmlns:a16="http://schemas.microsoft.com/office/drawing/2014/main" id="{F7926F0E-B2F6-A512-5A30-BFFB26CE2BB2}"/>
              </a:ext>
            </a:extLst>
          </p:cNvPr>
          <p:cNvSpPr txBox="1">
            <a:spLocks/>
          </p:cNvSpPr>
          <p:nvPr/>
        </p:nvSpPr>
        <p:spPr>
          <a:xfrm>
            <a:off x="1737360" y="2734059"/>
            <a:ext cx="10237875" cy="3395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Кооперативи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є автономними організаціями взаємодопомоги, що контролюються  своїми членами. </a:t>
            </a:r>
            <a:endPar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Якщо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вони співпрацюють з іншими організаціями, включаючи уряд, або збільшують капітал із зовнішніх джерел, вони роблять це на умовах забезпечення демократичного контролю з боку своїх членів та підтримують незалежність свого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кооперативу</a:t>
            </a:r>
            <a:r>
              <a:rPr kumimoji="0" lang="fr-C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86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036B063E-D97F-1229-F3FD-10D702C2E4E0}"/>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896C3AE-ECC6-DA9B-160A-786EA0F6CBD7}"/>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74631B6-76BF-A3B5-4DE0-E57B4B5CC6F5}"/>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9036FC8D-28A1-EDC3-0963-7325CA15AC3A}"/>
              </a:ext>
            </a:extLst>
          </p:cNvPr>
          <p:cNvSpPr txBox="1">
            <a:spLocks/>
          </p:cNvSpPr>
          <p:nvPr/>
        </p:nvSpPr>
        <p:spPr>
          <a:xfrm>
            <a:off x="1865280" y="1184219"/>
            <a:ext cx="9890760" cy="79692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36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ОСВІТА</a:t>
            </a:r>
            <a:r>
              <a:rPr kumimoji="0" lang="fr-CA" altLang="uk-UA" sz="36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 </a:t>
            </a:r>
            <a:r>
              <a:rPr kumimoji="0" lang="uk-UA" altLang="uk-UA" sz="36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ПРОФЕСІЙНА ПІДГОТОВКА ТА ІНФОРМУВАННЯ</a:t>
            </a:r>
            <a:endParaRPr kumimoji="0" lang="fr-CA" altLang="uk-UA" sz="36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7" name="Rectangle 3">
            <a:extLst>
              <a:ext uri="{FF2B5EF4-FFF2-40B4-BE49-F238E27FC236}">
                <a16:creationId xmlns:a16="http://schemas.microsoft.com/office/drawing/2014/main" id="{381784D0-9452-7A09-6E8B-7FA447F7B765}"/>
              </a:ext>
            </a:extLst>
          </p:cNvPr>
          <p:cNvSpPr txBox="1">
            <a:spLocks/>
          </p:cNvSpPr>
          <p:nvPr/>
        </p:nvSpPr>
        <p:spPr>
          <a:xfrm>
            <a:off x="1865280" y="2546385"/>
            <a:ext cx="10037160" cy="33704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b="0" i="0" u="none" strike="noStrike" kern="1200" cap="none" spc="0" normalizeH="0" baseline="0" noProof="0" dirty="0" smtClean="0">
                <a:ln>
                  <a:noFill/>
                </a:ln>
                <a:solidFill>
                  <a:sysClr val="windowText" lastClr="000000"/>
                </a:solidFill>
                <a:effectLst/>
                <a:uLnTx/>
                <a:uFillTx/>
                <a:latin typeface="Calibri" panose="020F0502020204030204"/>
              </a:rPr>
              <a:t>Кооперативи </a:t>
            </a:r>
            <a:r>
              <a:rPr kumimoji="0" lang="uk-UA" altLang="uk-UA" b="0" i="0" u="none" strike="noStrike" kern="1200" cap="none" spc="0" normalizeH="0" baseline="0" noProof="0" dirty="0">
                <a:ln>
                  <a:noFill/>
                </a:ln>
                <a:solidFill>
                  <a:sysClr val="windowText" lastClr="000000"/>
                </a:solidFill>
                <a:effectLst/>
                <a:uLnTx/>
                <a:uFillTx/>
                <a:latin typeface="Calibri" panose="020F0502020204030204"/>
              </a:rPr>
              <a:t>навчають і забезпечують підготовку своїх </a:t>
            </a:r>
            <a:r>
              <a:rPr kumimoji="0" lang="uk-UA" altLang="uk-UA" b="0" i="0" u="none" strike="noStrike" kern="1200" cap="none" spc="0" normalizeH="0" baseline="0" noProof="0" dirty="0" smtClean="0">
                <a:ln>
                  <a:noFill/>
                </a:ln>
                <a:solidFill>
                  <a:sysClr val="windowText" lastClr="000000"/>
                </a:solidFill>
                <a:effectLst/>
                <a:uLnTx/>
                <a:uFillTx/>
                <a:latin typeface="Calibri" panose="020F0502020204030204"/>
              </a:rPr>
              <a:t>членів, </a:t>
            </a:r>
            <a:r>
              <a:rPr kumimoji="0" lang="uk-UA" altLang="uk-UA" b="0" i="0" u="none" strike="noStrike" kern="1200" cap="none" spc="0" normalizeH="0" baseline="0" noProof="0" dirty="0">
                <a:ln>
                  <a:noFill/>
                </a:ln>
                <a:solidFill>
                  <a:sysClr val="windowText" lastClr="000000"/>
                </a:solidFill>
                <a:effectLst/>
                <a:uLnTx/>
                <a:uFillTx/>
                <a:latin typeface="Calibri" panose="020F0502020204030204"/>
              </a:rPr>
              <a:t>обраних представників, менеджерів і співробітників, щоб вони могли вносити ефективний внесок у розвиток своїх кооперативів. </a:t>
            </a:r>
            <a:endParaRPr kumimoji="0" lang="uk-UA" altLang="uk-UA" b="0" i="0" u="none" strike="noStrike" kern="1200" cap="none" spc="0" normalizeH="0" baseline="0" noProof="0" dirty="0" smtClean="0">
              <a:ln>
                <a:noFill/>
              </a:ln>
              <a:solidFill>
                <a:sysClr val="windowText" lastClr="000000"/>
              </a:solidFill>
              <a:effectLst/>
              <a:uLnTx/>
              <a:uFillTx/>
              <a:latin typeface="Calibri" panose="020F05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uk-UA" altLang="uk-UA" dirty="0">
              <a:solidFill>
                <a:sysClr val="windowText" lastClr="000000"/>
              </a:solidFill>
              <a:latin typeface="Calibri" panose="020F05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b="0" i="0" u="none" strike="noStrike" kern="1200" cap="none" spc="0" normalizeH="0" baseline="0" noProof="0" dirty="0" smtClean="0">
                <a:ln>
                  <a:noFill/>
                </a:ln>
                <a:solidFill>
                  <a:sysClr val="windowText" lastClr="000000"/>
                </a:solidFill>
                <a:effectLst/>
                <a:uLnTx/>
                <a:uFillTx/>
                <a:latin typeface="Calibri" panose="020F0502020204030204"/>
              </a:rPr>
              <a:t>Вони </a:t>
            </a:r>
            <a:r>
              <a:rPr kumimoji="0" lang="uk-UA" altLang="uk-UA" b="0" i="0" u="none" strike="noStrike" kern="1200" cap="none" spc="0" normalizeH="0" baseline="0" noProof="0" dirty="0">
                <a:ln>
                  <a:noFill/>
                </a:ln>
                <a:solidFill>
                  <a:sysClr val="windowText" lastClr="000000"/>
                </a:solidFill>
                <a:effectLst/>
                <a:uLnTx/>
                <a:uFillTx/>
                <a:latin typeface="Calibri" panose="020F0502020204030204"/>
              </a:rPr>
              <a:t>інформують громадськість, зокрема молодь та </a:t>
            </a:r>
            <a:r>
              <a:rPr kumimoji="0" lang="uk-UA" altLang="uk-UA" b="0" i="0" u="none" strike="noStrike" kern="1200" cap="none" spc="0" normalizeH="0" baseline="0" noProof="0" dirty="0" smtClean="0">
                <a:ln>
                  <a:noFill/>
                </a:ln>
                <a:solidFill>
                  <a:sysClr val="windowText" lastClr="000000"/>
                </a:solidFill>
                <a:effectLst/>
                <a:uLnTx/>
                <a:uFillTx/>
                <a:latin typeface="Calibri" panose="020F0502020204030204"/>
              </a:rPr>
              <a:t>лідерів громадської </a:t>
            </a:r>
            <a:r>
              <a:rPr kumimoji="0" lang="uk-UA" altLang="uk-UA" b="0" i="0" u="none" strike="noStrike" kern="1200" cap="none" spc="0" normalizeH="0" baseline="0" noProof="0" dirty="0">
                <a:ln>
                  <a:noFill/>
                </a:ln>
                <a:solidFill>
                  <a:sysClr val="windowText" lastClr="000000"/>
                </a:solidFill>
                <a:effectLst/>
                <a:uLnTx/>
                <a:uFillTx/>
                <a:latin typeface="Calibri" panose="020F0502020204030204"/>
              </a:rPr>
              <a:t>думки про характер та переваги </a:t>
            </a:r>
            <a:r>
              <a:rPr kumimoji="0" lang="uk-UA" altLang="uk-UA" b="0" i="0" u="none" strike="noStrike" kern="1200" cap="none" spc="0" normalizeH="0" baseline="0" noProof="0" dirty="0" smtClean="0">
                <a:ln>
                  <a:noFill/>
                </a:ln>
                <a:solidFill>
                  <a:sysClr val="windowText" lastClr="000000"/>
                </a:solidFill>
                <a:effectLst/>
                <a:uLnTx/>
                <a:uFillTx/>
                <a:latin typeface="Calibri" panose="020F0502020204030204"/>
              </a:rPr>
              <a:t>кооперативу.</a:t>
            </a:r>
            <a:endParaRPr kumimoji="0" lang="fr-CA" altLang="uk-UA" b="0"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851618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29980"/>
            <a:ext cx="1603947" cy="6887980"/>
          </a:xfrm>
          <a:prstGeom prst="rect">
            <a:avLst/>
          </a:prstGeom>
        </p:spPr>
      </p:pic>
      <p:sp>
        <p:nvSpPr>
          <p:cNvPr id="9" name="Google Shape;119;g22c62a50417_0_5">
            <a:extLst>
              <a:ext uri="{FF2B5EF4-FFF2-40B4-BE49-F238E27FC236}">
                <a16:creationId xmlns:a16="http://schemas.microsoft.com/office/drawing/2014/main" id="{9454E71E-14AE-4806-A474-A6D1BD70ACF2}"/>
              </a:ext>
            </a:extLst>
          </p:cNvPr>
          <p:cNvSpPr txBox="1"/>
          <p:nvPr/>
        </p:nvSpPr>
        <p:spPr>
          <a:xfrm>
            <a:off x="2075925" y="2257425"/>
            <a:ext cx="9279300" cy="350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UA" sz="1800" b="1" dirty="0" err="1">
                <a:solidFill>
                  <a:srgbClr val="006666"/>
                </a:solidFill>
                <a:latin typeface="Montserrat"/>
                <a:ea typeface="Montserrat"/>
                <a:cs typeface="Montserrat"/>
                <a:sym typeface="Montserrat"/>
              </a:rPr>
              <a:t>Проєкт</a:t>
            </a:r>
            <a:r>
              <a:rPr lang="uk-UA" sz="1800" b="1" dirty="0">
                <a:solidFill>
                  <a:srgbClr val="006666"/>
                </a:solidFill>
                <a:latin typeface="Montserrat"/>
                <a:ea typeface="Montserrat"/>
                <a:cs typeface="Montserrat"/>
                <a:sym typeface="Montserrat"/>
              </a:rPr>
              <a:t> «Школа сімейного фермерства для ветеранів та </a:t>
            </a:r>
            <a:r>
              <a:rPr lang="uk-UA" sz="1800" b="1" dirty="0" err="1">
                <a:solidFill>
                  <a:srgbClr val="006666"/>
                </a:solidFill>
                <a:latin typeface="Montserrat"/>
                <a:ea typeface="Montserrat"/>
                <a:cs typeface="Montserrat"/>
                <a:sym typeface="Montserrat"/>
              </a:rPr>
              <a:t>ветеранок</a:t>
            </a:r>
            <a:r>
              <a:rPr lang="uk-UA" sz="1800" b="1" dirty="0">
                <a:solidFill>
                  <a:srgbClr val="006666"/>
                </a:solidFill>
                <a:latin typeface="Montserrat"/>
                <a:ea typeface="Montserrat"/>
                <a:cs typeface="Montserrat"/>
                <a:sym typeface="Montserrat"/>
              </a:rPr>
              <a:t>» здійснюється безпосередньо Всеукраїнською  громадською організацією  «Національна  асоціація сільськогосподарських  дорадчих  служб  України»</a:t>
            </a:r>
          </a:p>
          <a:p>
            <a:pPr marL="0" lvl="0" indent="0" algn="ctr" rtl="0">
              <a:spcBef>
                <a:spcPts val="0"/>
              </a:spcBef>
              <a:spcAft>
                <a:spcPts val="0"/>
              </a:spcAft>
              <a:buNone/>
            </a:pPr>
            <a:r>
              <a:rPr lang="uk-UA" sz="1800" b="1" dirty="0">
                <a:solidFill>
                  <a:srgbClr val="006666"/>
                </a:solidFill>
                <a:latin typeface="Montserrat"/>
                <a:ea typeface="Montserrat"/>
                <a:cs typeface="Montserrat"/>
                <a:sym typeface="Montserrat"/>
              </a:rPr>
              <a:t> став можливим завдяки </a:t>
            </a:r>
          </a:p>
          <a:p>
            <a:pPr marL="0" lvl="0" indent="0" algn="ctr" rtl="0">
              <a:spcBef>
                <a:spcPts val="0"/>
              </a:spcBef>
              <a:spcAft>
                <a:spcPts val="0"/>
              </a:spcAft>
              <a:buNone/>
            </a:pPr>
            <a:r>
              <a:rPr lang="uk-UA" sz="1800" b="1" dirty="0">
                <a:solidFill>
                  <a:srgbClr val="006666"/>
                </a:solidFill>
                <a:latin typeface="Montserrat"/>
                <a:ea typeface="Montserrat"/>
                <a:cs typeface="Montserrat"/>
                <a:sym typeface="Montserrat"/>
              </a:rPr>
              <a:t>Програмі реінтеграції ветеранів, </a:t>
            </a:r>
          </a:p>
          <a:p>
            <a:pPr marL="0" lvl="0" indent="0" algn="ctr" rtl="0">
              <a:spcBef>
                <a:spcPts val="0"/>
              </a:spcBef>
              <a:spcAft>
                <a:spcPts val="0"/>
              </a:spcAft>
              <a:buClr>
                <a:schemeClr val="dk1"/>
              </a:buClr>
              <a:buFont typeface="Arial"/>
              <a:buNone/>
            </a:pPr>
            <a:r>
              <a:rPr lang="uk-UA" sz="1800" b="1" dirty="0">
                <a:solidFill>
                  <a:srgbClr val="006666"/>
                </a:solidFill>
                <a:latin typeface="Montserrat"/>
                <a:ea typeface="Montserrat"/>
                <a:cs typeface="Montserrat"/>
                <a:sym typeface="Montserrat"/>
              </a:rPr>
              <a:t>яку реалізує IREX за підтримки Державного департаменту США. </a:t>
            </a:r>
            <a:endParaRPr lang="uk-UA" b="1" dirty="0">
              <a:solidFill>
                <a:schemeClr val="dk1"/>
              </a:solidFill>
            </a:endParaRPr>
          </a:p>
          <a:p>
            <a:pPr marL="0" lvl="0" indent="0" algn="l" rtl="0">
              <a:spcBef>
                <a:spcPts val="0"/>
              </a:spcBef>
              <a:spcAft>
                <a:spcPts val="0"/>
              </a:spcAft>
              <a:buClr>
                <a:schemeClr val="dk1"/>
              </a:buClr>
              <a:buFont typeface="Arial"/>
              <a:buNone/>
            </a:pPr>
            <a:r>
              <a:rPr lang="uk-UA" sz="1800" dirty="0">
                <a:solidFill>
                  <a:srgbClr val="006666"/>
                </a:solidFill>
                <a:latin typeface="Montserrat"/>
                <a:ea typeface="Montserrat"/>
                <a:cs typeface="Montserrat"/>
                <a:sym typeface="Montserrat"/>
              </a:rPr>
              <a:t>	</a:t>
            </a:r>
            <a:endParaRPr lang="uk-UA" dirty="0">
              <a:solidFill>
                <a:schemeClr val="dk1"/>
              </a:solidFill>
            </a:endParaRPr>
          </a:p>
          <a:p>
            <a:pPr marL="0" lvl="0" indent="0" algn="ctr" rtl="0">
              <a:spcBef>
                <a:spcPts val="0"/>
              </a:spcBef>
              <a:spcAft>
                <a:spcPts val="0"/>
              </a:spcAft>
              <a:buClr>
                <a:schemeClr val="dk1"/>
              </a:buClr>
              <a:buFont typeface="Arial"/>
              <a:buNone/>
            </a:pPr>
            <a:r>
              <a:rPr lang="uk-UA" sz="1800" dirty="0">
                <a:solidFill>
                  <a:srgbClr val="006666"/>
                </a:solidFill>
                <a:latin typeface="Montserrat"/>
                <a:ea typeface="Montserrat"/>
                <a:cs typeface="Montserrat"/>
                <a:sym typeface="Montserrat"/>
              </a:rPr>
              <a:t>Вміст є виключною відповідальністю Всеукраїнської громадської організації  «Національна  асоціація сільськогосподарських  дорадчих  служб  України» і не обов’язково відображає погляди Державного департаменту США та IREX</a:t>
            </a:r>
            <a:endParaRPr lang="uk-UA" dirty="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F076D7F4-1CC5-BEFE-786F-DDE0C7884FFB}"/>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EACDD0B6-B863-48EC-260E-B9D6A13C3E27}"/>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9E03AE5E-BD3C-5C3B-1BDB-028D363B785E}"/>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A36B811D-9A3C-7278-0ED3-D8BCF0CFB98B}"/>
              </a:ext>
            </a:extLst>
          </p:cNvPr>
          <p:cNvSpPr txBox="1">
            <a:spLocks/>
          </p:cNvSpPr>
          <p:nvPr/>
        </p:nvSpPr>
        <p:spPr>
          <a:xfrm>
            <a:off x="2072640" y="1412666"/>
            <a:ext cx="9683400" cy="86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СПІВПРАЦЯ МІЖ КООПЕРАТИВАМИ</a:t>
            </a:r>
            <a:endParaRPr kumimoji="0" lang="fr-CA" altLang="uk-UA"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7" name="Rectangle 3">
            <a:extLst>
              <a:ext uri="{FF2B5EF4-FFF2-40B4-BE49-F238E27FC236}">
                <a16:creationId xmlns:a16="http://schemas.microsoft.com/office/drawing/2014/main" id="{7DCDE88B-4E34-C445-FF84-7E7EE8B6D17D}"/>
              </a:ext>
            </a:extLst>
          </p:cNvPr>
          <p:cNvSpPr txBox="1">
            <a:spLocks/>
          </p:cNvSpPr>
          <p:nvPr/>
        </p:nvSpPr>
        <p:spPr>
          <a:xfrm>
            <a:off x="2072640" y="2729736"/>
            <a:ext cx="9683400" cy="1851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Для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забезпечення </a:t>
            </a:r>
            <a:r>
              <a:rPr kumimoji="0" lang="uk-UA" altLang="uk-UA" sz="2800" b="0" i="0" u="none" strike="noStrike" kern="1200" cap="none" spc="0" normalizeH="0" baseline="0" noProof="0" dirty="0">
                <a:ln>
                  <a:noFill/>
                </a:ln>
                <a:solidFill>
                  <a:srgbClr val="002060"/>
                </a:solidFill>
                <a:effectLst/>
                <a:uLnTx/>
                <a:uFillTx/>
                <a:latin typeface="Calibri" panose="020F0502020204030204"/>
                <a:ea typeface="+mn-ea"/>
                <a:cs typeface="+mn-cs"/>
              </a:rPr>
              <a:t>ефективності послуг </a:t>
            </a:r>
            <a:r>
              <a:rPr kumimoji="0" lang="uk-UA" altLang="uk-UA" sz="2800" b="0" i="0" u="none" strike="noStrike" kern="1200" cap="none" spc="0" normalizeH="0" baseline="0" noProof="0" dirty="0">
                <a:ln>
                  <a:noFill/>
                </a:ln>
                <a:solidFill>
                  <a:srgbClr val="C00000"/>
                </a:solidFill>
                <a:effectLst/>
                <a:uLnTx/>
                <a:uFillTx/>
                <a:latin typeface="Calibri" panose="020F0502020204030204"/>
                <a:ea typeface="+mn-ea"/>
                <a:cs typeface="+mn-cs"/>
              </a:rPr>
              <a:t>своїм членам </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та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щоб </a:t>
            </a:r>
            <a:r>
              <a:rPr kumimoji="0" lang="uk-UA" altLang="uk-UA" sz="2800" b="0" i="0" u="none" strike="noStrike" kern="1200" cap="none" spc="0" normalizeH="0" baseline="0" noProof="0" dirty="0" smtClean="0">
                <a:ln>
                  <a:noFill/>
                </a:ln>
                <a:solidFill>
                  <a:schemeClr val="accent1">
                    <a:lumMod val="75000"/>
                  </a:schemeClr>
                </a:solidFill>
                <a:effectLst/>
                <a:uLnTx/>
                <a:uFillTx/>
                <a:latin typeface="Calibri" panose="020F0502020204030204"/>
                <a:ea typeface="+mn-ea"/>
                <a:cs typeface="+mn-cs"/>
              </a:rPr>
              <a:t>зміцнити </a:t>
            </a:r>
            <a:r>
              <a:rPr kumimoji="0" lang="uk-UA" altLang="uk-UA" sz="2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кооперативний рух</a:t>
            </a: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кооперативи працюють на </a:t>
            </a:r>
            <a:r>
              <a:rPr kumimoji="0" lang="uk-UA" altLang="uk-UA" sz="28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місцевому, національному, регіональному та міжнародному рівні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структур</a:t>
            </a:r>
            <a:r>
              <a:rPr kumimoji="0" lang="fr-C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069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239B188-05B1-784D-7AB6-58AC0133585E}"/>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90FAE6C1-47E7-581B-411B-FDB655A58C25}"/>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595A1D23-1AFC-6814-2984-E04BA8D9DEB5}"/>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14021F87-B695-BD71-E3AB-40AE1BB1B28A}"/>
              </a:ext>
            </a:extLst>
          </p:cNvPr>
          <p:cNvSpPr txBox="1">
            <a:spLocks/>
          </p:cNvSpPr>
          <p:nvPr/>
        </p:nvSpPr>
        <p:spPr>
          <a:xfrm>
            <a:off x="2320326" y="978029"/>
            <a:ext cx="6030345" cy="79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ТУРБОТА ПРО ГРОМАДУ</a:t>
            </a:r>
            <a:endParaRPr kumimoji="0" lang="fr-CA" altLang="uk-UA"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7" name="Rectangle 3">
            <a:extLst>
              <a:ext uri="{FF2B5EF4-FFF2-40B4-BE49-F238E27FC236}">
                <a16:creationId xmlns:a16="http://schemas.microsoft.com/office/drawing/2014/main" id="{D833DE06-BB9C-6D8D-E671-D56144C2F495}"/>
              </a:ext>
            </a:extLst>
          </p:cNvPr>
          <p:cNvSpPr txBox="1">
            <a:spLocks/>
          </p:cNvSpPr>
          <p:nvPr/>
        </p:nvSpPr>
        <p:spPr>
          <a:xfrm>
            <a:off x="2320326" y="2921404"/>
            <a:ext cx="9324318" cy="1810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Кооперативи </a:t>
            </a:r>
            <a:r>
              <a:rPr kumimoji="0" lang="uk-UA" altLang="uk-UA"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сприяють </a:t>
            </a:r>
            <a:r>
              <a:rPr kumimoji="0" lang="uk-UA" altLang="uk-UA" sz="4000" b="0" i="0" u="none" strike="noStrike" kern="1200" cap="none" spc="0" normalizeH="0" baseline="0" noProof="0" dirty="0">
                <a:ln>
                  <a:noFill/>
                </a:ln>
                <a:solidFill>
                  <a:srgbClr val="00B0F0"/>
                </a:solidFill>
                <a:effectLst/>
                <a:uLnTx/>
                <a:uFillTx/>
                <a:latin typeface="Calibri" panose="020F0502020204030204"/>
                <a:ea typeface="+mn-ea"/>
                <a:cs typeface="+mn-cs"/>
              </a:rPr>
              <a:t>сталому розвитку </a:t>
            </a:r>
            <a:r>
              <a:rPr kumimoji="0" lang="uk-UA" altLang="uk-UA"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їхніх </a:t>
            </a:r>
            <a:r>
              <a:rPr kumimoji="0" lang="uk-UA" altLang="uk-UA" sz="4000" b="0" i="0" u="none" strike="noStrike" kern="1200" cap="none" spc="0" normalizeH="0" baseline="0" noProof="0" dirty="0">
                <a:ln>
                  <a:noFill/>
                </a:ln>
                <a:solidFill>
                  <a:srgbClr val="00B0F0"/>
                </a:solidFill>
                <a:effectLst/>
                <a:uLnTx/>
                <a:uFillTx/>
                <a:latin typeface="Calibri" panose="020F0502020204030204"/>
                <a:ea typeface="+mn-ea"/>
                <a:cs typeface="+mn-cs"/>
              </a:rPr>
              <a:t>громад</a:t>
            </a:r>
            <a:r>
              <a:rPr kumimoji="0" lang="uk-UA" altLang="uk-UA"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згідно затвердженої своїми членами </a:t>
            </a:r>
            <a:r>
              <a:rPr kumimoji="0" lang="uk-UA" altLang="uk-UA"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політики</a:t>
            </a:r>
            <a:r>
              <a:rPr kumimoji="0" lang="fr-CA" altLang="uk-UA"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fr-CA" altLang="uk-UA"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8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7700925B-C9C7-29EA-81CD-2EAE81D6C932}"/>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4C685855-ABCA-FC5B-1FAD-F5F55C681CE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0588CF86-8500-0CEA-5D0F-7EE62FC11F3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5F9E7929-8EF6-53AC-F2AD-A16D290B967F}"/>
              </a:ext>
            </a:extLst>
          </p:cNvPr>
          <p:cNvSpPr txBox="1">
            <a:spLocks noChangeArrowheads="1"/>
          </p:cNvSpPr>
          <p:nvPr/>
        </p:nvSpPr>
        <p:spPr>
          <a:xfrm>
            <a:off x="2194560" y="999824"/>
            <a:ext cx="8229600" cy="8699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0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КООПЕРАТИВНА ВІДМІННІСТЬ</a:t>
            </a:r>
            <a:endParaRPr kumimoji="0" lang="fr-FR" altLang="uk-UA" sz="40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7" name="Rectangle 3">
            <a:extLst>
              <a:ext uri="{FF2B5EF4-FFF2-40B4-BE49-F238E27FC236}">
                <a16:creationId xmlns:a16="http://schemas.microsoft.com/office/drawing/2014/main" id="{BFAA6F84-C326-4DA9-E112-5D6507BBA4D6}"/>
              </a:ext>
            </a:extLst>
          </p:cNvPr>
          <p:cNvSpPr txBox="1">
            <a:spLocks noChangeArrowheads="1"/>
          </p:cNvSpPr>
          <p:nvPr/>
        </p:nvSpPr>
        <p:spPr>
          <a:xfrm>
            <a:off x="2194560" y="2111230"/>
            <a:ext cx="9207525" cy="4298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 точки зору цілей</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 точки зору власності</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 точки зору управління</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 точки зору споживачів</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 точки зору розподілу приросту прибутку</a:t>
            </a:r>
            <a:endParaRPr kumimoji="0" lang="fr-CA" altLang="uk-UA"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 точки зору джерел фінансування</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 точки зору етики</a:t>
            </a:r>
            <a:endParaRPr kumimoji="0" lang="fr-C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 точки зору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керівництва тощо…</a:t>
            </a:r>
            <a:endParaRPr kumimoji="0" lang="fr-FR"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234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484CD5DC-2C33-AD4A-6BCA-83976145D2F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19D5A190-BCF6-E6A7-5308-701FD662E430}"/>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C3FEEC41-B374-3720-3E84-7AD167D87EA6}"/>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Titre 1">
            <a:extLst>
              <a:ext uri="{FF2B5EF4-FFF2-40B4-BE49-F238E27FC236}">
                <a16:creationId xmlns:a16="http://schemas.microsoft.com/office/drawing/2014/main" id="{74CC4186-29D5-67C2-DE68-5D838C530A3A}"/>
              </a:ext>
            </a:extLst>
          </p:cNvPr>
          <p:cNvSpPr txBox="1">
            <a:spLocks/>
          </p:cNvSpPr>
          <p:nvPr/>
        </p:nvSpPr>
        <p:spPr>
          <a:xfrm>
            <a:off x="1985622" y="763721"/>
            <a:ext cx="6095333" cy="9003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Кооперативна динаміка</a:t>
            </a:r>
            <a:endParaRPr kumimoji="0" lang="fr-CA" altLang="uk-UA" sz="4400" b="0" i="0" u="none" strike="noStrike" kern="1200" cap="none" spc="0" normalizeH="0" baseline="0" noProof="0" dirty="0">
              <a:ln>
                <a:noFill/>
              </a:ln>
              <a:solidFill>
                <a:srgbClr val="FFFF00"/>
              </a:solidFill>
              <a:effectLst/>
              <a:uLnTx/>
              <a:uFillTx/>
              <a:latin typeface="Calibri Light" panose="020F0302020204030204"/>
              <a:ea typeface="+mj-ea"/>
              <a:cs typeface="+mj-cs"/>
            </a:endParaRPr>
          </a:p>
        </p:txBody>
      </p:sp>
      <p:sp>
        <p:nvSpPr>
          <p:cNvPr id="7" name="Rectangle 4">
            <a:extLst>
              <a:ext uri="{FF2B5EF4-FFF2-40B4-BE49-F238E27FC236}">
                <a16:creationId xmlns:a16="http://schemas.microsoft.com/office/drawing/2014/main" id="{F471A9C3-D9B6-3D20-1994-DFD287358C64}"/>
              </a:ext>
            </a:extLst>
          </p:cNvPr>
          <p:cNvSpPr>
            <a:spLocks noChangeArrowheads="1"/>
          </p:cNvSpPr>
          <p:nvPr/>
        </p:nvSpPr>
        <p:spPr bwMode="auto">
          <a:xfrm>
            <a:off x="3042370" y="2103989"/>
            <a:ext cx="6937372" cy="3984790"/>
          </a:xfrm>
          <a:prstGeom prst="rect">
            <a:avLst/>
          </a:prstGeom>
          <a:solidFill>
            <a:srgbClr val="90CD4D"/>
          </a:solidFill>
          <a:ln w="19050" algn="ctr">
            <a:solidFill>
              <a:sysClr val="windowText" lastClr="000000"/>
            </a:solidFill>
            <a:miter lim="800000"/>
            <a:headEnd type="none" w="sm" len="sm"/>
            <a:tailEnd type="triangle" w="lg" len="lg"/>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8" name="ZoneTexte 21">
            <a:extLst>
              <a:ext uri="{FF2B5EF4-FFF2-40B4-BE49-F238E27FC236}">
                <a16:creationId xmlns:a16="http://schemas.microsoft.com/office/drawing/2014/main" id="{B64EC945-B3B7-0FA0-573F-6AD9779CA21B}"/>
              </a:ext>
            </a:extLst>
          </p:cNvPr>
          <p:cNvSpPr txBox="1">
            <a:spLocks noChangeArrowheads="1"/>
          </p:cNvSpPr>
          <p:nvPr/>
        </p:nvSpPr>
        <p:spPr bwMode="auto">
          <a:xfrm>
            <a:off x="2864118" y="1563555"/>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2000" b="1" i="1" kern="1200" dirty="0">
                <a:solidFill>
                  <a:prstClr val="black"/>
                </a:solidFill>
                <a:latin typeface="Verdana" panose="020B0604030504040204" pitchFamily="34" charset="0"/>
                <a:ea typeface="+mn-ea"/>
                <a:cs typeface="+mn-cs"/>
              </a:rPr>
              <a:t>Асоціація</a:t>
            </a:r>
            <a:endParaRPr lang="fr-CA" altLang="fr-FR" sz="2000" b="1" i="1" kern="1200" dirty="0">
              <a:solidFill>
                <a:prstClr val="black"/>
              </a:solidFill>
              <a:latin typeface="Verdana" panose="020B0604030504040204" pitchFamily="34" charset="0"/>
              <a:ea typeface="+mn-ea"/>
              <a:cs typeface="+mn-cs"/>
            </a:endParaRPr>
          </a:p>
        </p:txBody>
      </p:sp>
      <p:sp>
        <p:nvSpPr>
          <p:cNvPr id="9" name="ZoneTexte 22">
            <a:extLst>
              <a:ext uri="{FF2B5EF4-FFF2-40B4-BE49-F238E27FC236}">
                <a16:creationId xmlns:a16="http://schemas.microsoft.com/office/drawing/2014/main" id="{F2BE62ED-ABCB-62BE-DBD7-525AB37BFA8F}"/>
              </a:ext>
            </a:extLst>
          </p:cNvPr>
          <p:cNvSpPr txBox="1">
            <a:spLocks noChangeArrowheads="1"/>
          </p:cNvSpPr>
          <p:nvPr/>
        </p:nvSpPr>
        <p:spPr bwMode="auto">
          <a:xfrm>
            <a:off x="7991742" y="1578344"/>
            <a:ext cx="246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2000" b="1" i="1" kern="1200" dirty="0">
                <a:solidFill>
                  <a:prstClr val="black"/>
                </a:solidFill>
                <a:latin typeface="Verdana" panose="020B0604030504040204" pitchFamily="34" charset="0"/>
                <a:ea typeface="+mn-ea"/>
                <a:cs typeface="+mn-cs"/>
              </a:rPr>
              <a:t>Підприємство</a:t>
            </a:r>
            <a:endParaRPr lang="fr-CA" altLang="fr-FR" sz="2000" b="1" i="1" kern="1200" dirty="0">
              <a:solidFill>
                <a:prstClr val="black"/>
              </a:solidFill>
              <a:latin typeface="Verdana" panose="020B0604030504040204" pitchFamily="34" charset="0"/>
              <a:ea typeface="+mn-ea"/>
              <a:cs typeface="+mn-cs"/>
            </a:endParaRPr>
          </a:p>
        </p:txBody>
      </p:sp>
      <p:sp>
        <p:nvSpPr>
          <p:cNvPr id="10" name="ZoneTexte 23">
            <a:extLst>
              <a:ext uri="{FF2B5EF4-FFF2-40B4-BE49-F238E27FC236}">
                <a16:creationId xmlns:a16="http://schemas.microsoft.com/office/drawing/2014/main" id="{7E85A367-FF70-CEB5-2B02-C00A1389381C}"/>
              </a:ext>
            </a:extLst>
          </p:cNvPr>
          <p:cNvSpPr txBox="1">
            <a:spLocks noChangeArrowheads="1"/>
          </p:cNvSpPr>
          <p:nvPr/>
        </p:nvSpPr>
        <p:spPr bwMode="auto">
          <a:xfrm>
            <a:off x="2869998" y="6194122"/>
            <a:ext cx="2562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2000" b="1" i="1" kern="1200" dirty="0">
                <a:solidFill>
                  <a:prstClr val="black"/>
                </a:solidFill>
                <a:latin typeface="Verdana" panose="020B0604030504040204" pitchFamily="34" charset="0"/>
                <a:ea typeface="+mn-ea"/>
                <a:cs typeface="+mn-cs"/>
              </a:rPr>
              <a:t>Добровільність</a:t>
            </a:r>
            <a:endParaRPr lang="fr-CA" altLang="fr-FR" sz="2000" b="1" i="1" kern="1200" dirty="0">
              <a:solidFill>
                <a:prstClr val="black"/>
              </a:solidFill>
              <a:latin typeface="Verdana" panose="020B0604030504040204" pitchFamily="34" charset="0"/>
              <a:ea typeface="+mn-ea"/>
              <a:cs typeface="+mn-cs"/>
            </a:endParaRPr>
          </a:p>
        </p:txBody>
      </p:sp>
      <p:sp>
        <p:nvSpPr>
          <p:cNvPr id="11" name="ZoneTexte 24">
            <a:extLst>
              <a:ext uri="{FF2B5EF4-FFF2-40B4-BE49-F238E27FC236}">
                <a16:creationId xmlns:a16="http://schemas.microsoft.com/office/drawing/2014/main" id="{26412BD2-E7DA-C7BB-8419-383C929D8B6C}"/>
              </a:ext>
            </a:extLst>
          </p:cNvPr>
          <p:cNvSpPr txBox="1">
            <a:spLocks noChangeArrowheads="1"/>
          </p:cNvSpPr>
          <p:nvPr/>
        </p:nvSpPr>
        <p:spPr bwMode="auto">
          <a:xfrm>
            <a:off x="8309242" y="6104725"/>
            <a:ext cx="2143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2000" b="1" i="1" kern="1200" dirty="0">
                <a:solidFill>
                  <a:prstClr val="black"/>
                </a:solidFill>
                <a:latin typeface="Verdana" panose="020B0604030504040204" pitchFamily="34" charset="0"/>
                <a:ea typeface="+mn-ea"/>
                <a:cs typeface="+mn-cs"/>
              </a:rPr>
              <a:t>Наймана праця</a:t>
            </a:r>
            <a:endParaRPr lang="fr-CA" altLang="fr-FR" sz="2000" b="1" i="1" kern="1200" dirty="0">
              <a:solidFill>
                <a:prstClr val="black"/>
              </a:solidFill>
              <a:latin typeface="Verdana" panose="020B0604030504040204" pitchFamily="34" charset="0"/>
              <a:ea typeface="+mn-ea"/>
              <a:cs typeface="+mn-cs"/>
            </a:endParaRPr>
          </a:p>
        </p:txBody>
      </p:sp>
      <p:sp>
        <p:nvSpPr>
          <p:cNvPr id="26" name="ZoneTexte 5">
            <a:extLst>
              <a:ext uri="{FF2B5EF4-FFF2-40B4-BE49-F238E27FC236}">
                <a16:creationId xmlns:a16="http://schemas.microsoft.com/office/drawing/2014/main" id="{6D14D9AB-6862-29EA-3868-873459D5F8D2}"/>
              </a:ext>
            </a:extLst>
          </p:cNvPr>
          <p:cNvSpPr txBox="1">
            <a:spLocks noChangeArrowheads="1"/>
          </p:cNvSpPr>
          <p:nvPr/>
        </p:nvSpPr>
        <p:spPr bwMode="auto">
          <a:xfrm>
            <a:off x="2817697" y="2233735"/>
            <a:ext cx="214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1800" kern="1200" dirty="0">
                <a:solidFill>
                  <a:prstClr val="black"/>
                </a:solidFill>
                <a:latin typeface="Verdana" panose="020B0604030504040204" pitchFamily="34" charset="0"/>
                <a:ea typeface="+mn-ea"/>
                <a:cs typeface="+mn-cs"/>
              </a:rPr>
              <a:t>Обрані керівники</a:t>
            </a:r>
            <a:endParaRPr lang="fr-CA" altLang="fr-FR" sz="1800" kern="1200" dirty="0">
              <a:solidFill>
                <a:prstClr val="black"/>
              </a:solidFill>
              <a:latin typeface="Verdana" panose="020B0604030504040204" pitchFamily="34" charset="0"/>
              <a:ea typeface="+mn-ea"/>
              <a:cs typeface="+mn-cs"/>
            </a:endParaRPr>
          </a:p>
        </p:txBody>
      </p:sp>
      <p:sp>
        <p:nvSpPr>
          <p:cNvPr id="27" name="ZoneTexte 6">
            <a:extLst>
              <a:ext uri="{FF2B5EF4-FFF2-40B4-BE49-F238E27FC236}">
                <a16:creationId xmlns:a16="http://schemas.microsoft.com/office/drawing/2014/main" id="{6AD6456E-6853-F861-6EC0-E638EA668C75}"/>
              </a:ext>
            </a:extLst>
          </p:cNvPr>
          <p:cNvSpPr txBox="1">
            <a:spLocks noChangeArrowheads="1"/>
          </p:cNvSpPr>
          <p:nvPr/>
        </p:nvSpPr>
        <p:spPr bwMode="auto">
          <a:xfrm>
            <a:off x="2864118" y="5519260"/>
            <a:ext cx="2143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1800" kern="1200" dirty="0">
                <a:solidFill>
                  <a:prstClr val="black"/>
                </a:solidFill>
                <a:latin typeface="Verdana" panose="020B0604030504040204" pitchFamily="34" charset="0"/>
                <a:ea typeface="+mn-ea"/>
                <a:cs typeface="+mn-cs"/>
              </a:rPr>
              <a:t>Члени</a:t>
            </a:r>
            <a:endParaRPr lang="fr-CA" altLang="fr-FR" sz="1800" kern="1200" dirty="0">
              <a:solidFill>
                <a:prstClr val="black"/>
              </a:solidFill>
              <a:latin typeface="Verdana" panose="020B0604030504040204" pitchFamily="34" charset="0"/>
              <a:ea typeface="+mn-ea"/>
              <a:cs typeface="+mn-cs"/>
            </a:endParaRPr>
          </a:p>
        </p:txBody>
      </p:sp>
      <p:sp>
        <p:nvSpPr>
          <p:cNvPr id="28" name="ZoneTexte 7">
            <a:extLst>
              <a:ext uri="{FF2B5EF4-FFF2-40B4-BE49-F238E27FC236}">
                <a16:creationId xmlns:a16="http://schemas.microsoft.com/office/drawing/2014/main" id="{64D3E432-3729-B0D2-7362-5D758BF4948E}"/>
              </a:ext>
            </a:extLst>
          </p:cNvPr>
          <p:cNvSpPr txBox="1">
            <a:spLocks noChangeArrowheads="1"/>
          </p:cNvSpPr>
          <p:nvPr/>
        </p:nvSpPr>
        <p:spPr bwMode="auto">
          <a:xfrm>
            <a:off x="8014869" y="5243035"/>
            <a:ext cx="2143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1800" kern="1200" dirty="0">
                <a:solidFill>
                  <a:prstClr val="black"/>
                </a:solidFill>
                <a:latin typeface="Verdana" panose="020B0604030504040204" pitchFamily="34" charset="0"/>
                <a:ea typeface="+mn-ea"/>
                <a:cs typeface="+mn-cs"/>
              </a:rPr>
              <a:t>Найманих працівників</a:t>
            </a:r>
            <a:endParaRPr lang="fr-CA" altLang="fr-FR" sz="1800" kern="1200" dirty="0">
              <a:solidFill>
                <a:prstClr val="black"/>
              </a:solidFill>
              <a:latin typeface="Verdana" panose="020B0604030504040204" pitchFamily="34" charset="0"/>
              <a:ea typeface="+mn-ea"/>
              <a:cs typeface="+mn-cs"/>
            </a:endParaRPr>
          </a:p>
        </p:txBody>
      </p:sp>
      <p:sp>
        <p:nvSpPr>
          <p:cNvPr id="29" name="ZoneTexte 8">
            <a:extLst>
              <a:ext uri="{FF2B5EF4-FFF2-40B4-BE49-F238E27FC236}">
                <a16:creationId xmlns:a16="http://schemas.microsoft.com/office/drawing/2014/main" id="{54BC53FF-2A8B-A6BC-35D2-12DE124352A9}"/>
              </a:ext>
            </a:extLst>
          </p:cNvPr>
          <p:cNvSpPr txBox="1">
            <a:spLocks noChangeArrowheads="1"/>
          </p:cNvSpPr>
          <p:nvPr/>
        </p:nvSpPr>
        <p:spPr bwMode="auto">
          <a:xfrm>
            <a:off x="8102200" y="2178026"/>
            <a:ext cx="214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1800" kern="1200" dirty="0">
                <a:solidFill>
                  <a:prstClr val="black"/>
                </a:solidFill>
                <a:latin typeface="Verdana" panose="020B0604030504040204" pitchFamily="34" charset="0"/>
                <a:ea typeface="+mn-ea"/>
                <a:cs typeface="+mn-cs"/>
              </a:rPr>
              <a:t>Виконавчу дирекцію</a:t>
            </a:r>
            <a:endParaRPr lang="fr-CA" altLang="fr-FR" sz="1800" kern="1200" dirty="0">
              <a:solidFill>
                <a:prstClr val="black"/>
              </a:solidFill>
              <a:latin typeface="Verdana" panose="020B0604030504040204" pitchFamily="34" charset="0"/>
              <a:ea typeface="+mn-ea"/>
              <a:cs typeface="+mn-cs"/>
            </a:endParaRPr>
          </a:p>
        </p:txBody>
      </p:sp>
      <p:sp>
        <p:nvSpPr>
          <p:cNvPr id="30" name="ZoneTexte 9">
            <a:extLst>
              <a:ext uri="{FF2B5EF4-FFF2-40B4-BE49-F238E27FC236}">
                <a16:creationId xmlns:a16="http://schemas.microsoft.com/office/drawing/2014/main" id="{9F9993E3-01CD-D13E-9B01-37F5E4618D2E}"/>
              </a:ext>
            </a:extLst>
          </p:cNvPr>
          <p:cNvSpPr txBox="1">
            <a:spLocks noChangeArrowheads="1"/>
          </p:cNvSpPr>
          <p:nvPr/>
        </p:nvSpPr>
        <p:spPr bwMode="auto">
          <a:xfrm>
            <a:off x="5461196" y="2350369"/>
            <a:ext cx="2143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1600" i="1" kern="1200" dirty="0">
                <a:solidFill>
                  <a:prstClr val="black"/>
                </a:solidFill>
                <a:latin typeface="Verdana" panose="020B0604030504040204" pitchFamily="34" charset="0"/>
                <a:ea typeface="+mn-ea"/>
                <a:cs typeface="+mn-cs"/>
              </a:rPr>
              <a:t>наймають</a:t>
            </a:r>
            <a:endParaRPr lang="fr-CA" altLang="fr-FR" sz="1600" i="1" kern="1200" dirty="0">
              <a:solidFill>
                <a:prstClr val="black"/>
              </a:solidFill>
              <a:latin typeface="Verdana" panose="020B0604030504040204" pitchFamily="34" charset="0"/>
              <a:ea typeface="+mn-ea"/>
              <a:cs typeface="+mn-cs"/>
            </a:endParaRPr>
          </a:p>
        </p:txBody>
      </p:sp>
      <p:sp>
        <p:nvSpPr>
          <p:cNvPr id="31" name="ZoneTexte 10">
            <a:extLst>
              <a:ext uri="{FF2B5EF4-FFF2-40B4-BE49-F238E27FC236}">
                <a16:creationId xmlns:a16="http://schemas.microsoft.com/office/drawing/2014/main" id="{55CB5ABD-5329-BB67-9183-28649999E9A2}"/>
              </a:ext>
            </a:extLst>
          </p:cNvPr>
          <p:cNvSpPr txBox="1">
            <a:spLocks noChangeArrowheads="1"/>
          </p:cNvSpPr>
          <p:nvPr/>
        </p:nvSpPr>
        <p:spPr bwMode="auto">
          <a:xfrm>
            <a:off x="8125450" y="3879295"/>
            <a:ext cx="2143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1600" i="1" kern="1200" dirty="0">
                <a:solidFill>
                  <a:prstClr val="black"/>
                </a:solidFill>
                <a:latin typeface="Verdana" panose="020B0604030504040204" pitchFamily="34" charset="0"/>
                <a:ea typeface="+mn-ea"/>
                <a:cs typeface="+mn-cs"/>
              </a:rPr>
              <a:t>наймає</a:t>
            </a:r>
            <a:endParaRPr lang="fr-CA" altLang="fr-FR" sz="1600" i="1" kern="1200" dirty="0">
              <a:solidFill>
                <a:prstClr val="black"/>
              </a:solidFill>
              <a:latin typeface="Verdana" panose="020B0604030504040204" pitchFamily="34" charset="0"/>
              <a:ea typeface="+mn-ea"/>
              <a:cs typeface="+mn-cs"/>
            </a:endParaRPr>
          </a:p>
        </p:txBody>
      </p:sp>
      <p:sp>
        <p:nvSpPr>
          <p:cNvPr id="32" name="ZoneTexte 11">
            <a:extLst>
              <a:ext uri="{FF2B5EF4-FFF2-40B4-BE49-F238E27FC236}">
                <a16:creationId xmlns:a16="http://schemas.microsoft.com/office/drawing/2014/main" id="{C644B1EF-9D8A-50D0-F4AE-031A0005BA46}"/>
              </a:ext>
            </a:extLst>
          </p:cNvPr>
          <p:cNvSpPr txBox="1">
            <a:spLocks noChangeArrowheads="1"/>
          </p:cNvSpPr>
          <p:nvPr/>
        </p:nvSpPr>
        <p:spPr bwMode="auto">
          <a:xfrm>
            <a:off x="5444044" y="5445452"/>
            <a:ext cx="2143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1600" i="1" kern="1200" dirty="0">
                <a:solidFill>
                  <a:prstClr val="black"/>
                </a:solidFill>
                <a:latin typeface="Verdana" panose="020B0604030504040204" pitchFamily="34" charset="0"/>
                <a:ea typeface="+mn-ea"/>
                <a:cs typeface="+mn-cs"/>
              </a:rPr>
              <a:t>працюють</a:t>
            </a:r>
            <a:endParaRPr lang="fr-CA" altLang="fr-FR" sz="1600" i="1" kern="1200" dirty="0">
              <a:solidFill>
                <a:prstClr val="black"/>
              </a:solidFill>
              <a:latin typeface="Verdana" panose="020B0604030504040204" pitchFamily="34" charset="0"/>
              <a:ea typeface="+mn-ea"/>
              <a:cs typeface="+mn-cs"/>
            </a:endParaRPr>
          </a:p>
        </p:txBody>
      </p:sp>
      <p:sp>
        <p:nvSpPr>
          <p:cNvPr id="33" name="ZoneTexte 12">
            <a:extLst>
              <a:ext uri="{FF2B5EF4-FFF2-40B4-BE49-F238E27FC236}">
                <a16:creationId xmlns:a16="http://schemas.microsoft.com/office/drawing/2014/main" id="{8FF6F4E2-0D5A-19EE-1420-22D72E0B8F54}"/>
              </a:ext>
            </a:extLst>
          </p:cNvPr>
          <p:cNvSpPr txBox="1">
            <a:spLocks noChangeArrowheads="1"/>
          </p:cNvSpPr>
          <p:nvPr/>
        </p:nvSpPr>
        <p:spPr bwMode="auto">
          <a:xfrm>
            <a:off x="2850714" y="4069738"/>
            <a:ext cx="2143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uk-UA" altLang="fr-FR" sz="1600" i="1" kern="1200" dirty="0">
                <a:solidFill>
                  <a:prstClr val="black"/>
                </a:solidFill>
                <a:latin typeface="Verdana" panose="020B0604030504040204" pitchFamily="34" charset="0"/>
                <a:ea typeface="+mn-ea"/>
                <a:cs typeface="+mn-cs"/>
              </a:rPr>
              <a:t>обирають</a:t>
            </a:r>
            <a:endParaRPr lang="fr-CA" altLang="fr-FR" sz="1600" i="1" kern="1200" dirty="0">
              <a:solidFill>
                <a:prstClr val="black"/>
              </a:solidFill>
              <a:latin typeface="Verdana" panose="020B0604030504040204" pitchFamily="34" charset="0"/>
              <a:ea typeface="+mn-ea"/>
              <a:cs typeface="+mn-cs"/>
            </a:endParaRPr>
          </a:p>
        </p:txBody>
      </p:sp>
      <p:sp>
        <p:nvSpPr>
          <p:cNvPr id="34" name="Flèche vers le bas 13">
            <a:extLst>
              <a:ext uri="{FF2B5EF4-FFF2-40B4-BE49-F238E27FC236}">
                <a16:creationId xmlns:a16="http://schemas.microsoft.com/office/drawing/2014/main" id="{65350589-B21C-DCBC-C01E-58634609D0BB}"/>
              </a:ext>
            </a:extLst>
          </p:cNvPr>
          <p:cNvSpPr/>
          <p:nvPr/>
        </p:nvSpPr>
        <p:spPr bwMode="auto">
          <a:xfrm>
            <a:off x="8897778" y="3162514"/>
            <a:ext cx="642937" cy="500062"/>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lèche vers le bas 14">
            <a:extLst>
              <a:ext uri="{FF2B5EF4-FFF2-40B4-BE49-F238E27FC236}">
                <a16:creationId xmlns:a16="http://schemas.microsoft.com/office/drawing/2014/main" id="{F11C2CE9-E4C8-D557-95D1-51C5E3955185}"/>
              </a:ext>
            </a:extLst>
          </p:cNvPr>
          <p:cNvSpPr/>
          <p:nvPr/>
        </p:nvSpPr>
        <p:spPr bwMode="auto">
          <a:xfrm>
            <a:off x="8912222" y="4551974"/>
            <a:ext cx="642937" cy="500063"/>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lèche vers le bas 15">
            <a:extLst>
              <a:ext uri="{FF2B5EF4-FFF2-40B4-BE49-F238E27FC236}">
                <a16:creationId xmlns:a16="http://schemas.microsoft.com/office/drawing/2014/main" id="{DC872E27-817E-4BF2-FB21-121573F7437A}"/>
              </a:ext>
            </a:extLst>
          </p:cNvPr>
          <p:cNvSpPr/>
          <p:nvPr/>
        </p:nvSpPr>
        <p:spPr bwMode="auto">
          <a:xfrm rot="5400000">
            <a:off x="4872544" y="5376895"/>
            <a:ext cx="642937" cy="500062"/>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lèche vers le bas 16">
            <a:extLst>
              <a:ext uri="{FF2B5EF4-FFF2-40B4-BE49-F238E27FC236}">
                <a16:creationId xmlns:a16="http://schemas.microsoft.com/office/drawing/2014/main" id="{BF8A118A-8E7C-0A6D-16CC-506393E3014A}"/>
              </a:ext>
            </a:extLst>
          </p:cNvPr>
          <p:cNvSpPr/>
          <p:nvPr/>
        </p:nvSpPr>
        <p:spPr bwMode="auto">
          <a:xfrm rot="5400000">
            <a:off x="7390424" y="5397396"/>
            <a:ext cx="642938" cy="500062"/>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lèche vers le bas 17">
            <a:extLst>
              <a:ext uri="{FF2B5EF4-FFF2-40B4-BE49-F238E27FC236}">
                <a16:creationId xmlns:a16="http://schemas.microsoft.com/office/drawing/2014/main" id="{87BB6A0F-AD4E-BE2E-D320-2553DC51372B}"/>
              </a:ext>
            </a:extLst>
          </p:cNvPr>
          <p:cNvSpPr/>
          <p:nvPr/>
        </p:nvSpPr>
        <p:spPr bwMode="auto">
          <a:xfrm rot="16200000">
            <a:off x="4935806" y="2308348"/>
            <a:ext cx="642937" cy="500063"/>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lèche vers le bas 18">
            <a:extLst>
              <a:ext uri="{FF2B5EF4-FFF2-40B4-BE49-F238E27FC236}">
                <a16:creationId xmlns:a16="http://schemas.microsoft.com/office/drawing/2014/main" id="{1440FC53-5DDA-E9D6-CEBB-7249049719C9}"/>
              </a:ext>
            </a:extLst>
          </p:cNvPr>
          <p:cNvSpPr/>
          <p:nvPr/>
        </p:nvSpPr>
        <p:spPr bwMode="auto">
          <a:xfrm rot="10800000">
            <a:off x="3518769" y="3255576"/>
            <a:ext cx="642938" cy="500063"/>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lèche vers le bas 19">
            <a:extLst>
              <a:ext uri="{FF2B5EF4-FFF2-40B4-BE49-F238E27FC236}">
                <a16:creationId xmlns:a16="http://schemas.microsoft.com/office/drawing/2014/main" id="{ECB0CD82-94C5-0BC0-2030-3252149BFDED}"/>
              </a:ext>
            </a:extLst>
          </p:cNvPr>
          <p:cNvSpPr/>
          <p:nvPr/>
        </p:nvSpPr>
        <p:spPr bwMode="auto">
          <a:xfrm rot="10800000">
            <a:off x="3494687" y="4825895"/>
            <a:ext cx="642938" cy="500062"/>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lèche vers le bas 20">
            <a:extLst>
              <a:ext uri="{FF2B5EF4-FFF2-40B4-BE49-F238E27FC236}">
                <a16:creationId xmlns:a16="http://schemas.microsoft.com/office/drawing/2014/main" id="{E84CAC1E-0C0A-69DE-8A22-D0F817106DF9}"/>
              </a:ext>
            </a:extLst>
          </p:cNvPr>
          <p:cNvSpPr/>
          <p:nvPr/>
        </p:nvSpPr>
        <p:spPr bwMode="auto">
          <a:xfrm rot="16200000">
            <a:off x="7502375" y="2359322"/>
            <a:ext cx="642938" cy="500062"/>
          </a:xfrm>
          <a:prstGeom prst="downArrow">
            <a:avLst/>
          </a:prstGeom>
          <a:solidFill>
            <a:srgbClr val="44546A">
              <a:lumMod val="75000"/>
            </a:srgbClr>
          </a:solidFill>
          <a:ln w="19050" cap="flat" cmpd="sng" algn="ctr">
            <a:solidFill>
              <a:sysClr val="windowText" lastClr="000000"/>
            </a:solidFill>
            <a:prstDash val="solid"/>
            <a:miter lim="800000"/>
            <a:headEnd type="none" w="sm" len="sm"/>
            <a:tailEnd type="triangl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71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D1D9F27F-8BC5-2E04-6FE5-5165F80FFA41}"/>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03B33B03-2BF8-854F-05B9-1FB4156985EF}"/>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992B0E86-3326-8CD9-C58D-DDAF34D2013A}"/>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3">
            <a:extLst>
              <a:ext uri="{FF2B5EF4-FFF2-40B4-BE49-F238E27FC236}">
                <a16:creationId xmlns:a16="http://schemas.microsoft.com/office/drawing/2014/main" id="{93C94FED-5136-C404-1CF8-32F4D5BCCEA9}"/>
              </a:ext>
            </a:extLst>
          </p:cNvPr>
          <p:cNvSpPr txBox="1">
            <a:spLocks noChangeArrowheads="1"/>
          </p:cNvSpPr>
          <p:nvPr/>
        </p:nvSpPr>
        <p:spPr>
          <a:xfrm>
            <a:off x="2179320" y="2828859"/>
            <a:ext cx="9576720" cy="714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altLang="uk-UA" sz="60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КООПЕРАТИВИ У СВІТІ</a:t>
            </a:r>
            <a:endParaRPr kumimoji="0" lang="fr-CA" altLang="uk-UA" sz="60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0888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C37049-A454-A43B-228E-01CF04E2CFC6}"/>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D1D9F27F-8BC5-2E04-6FE5-5165F80FFA41}"/>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03B33B03-2BF8-854F-05B9-1FB4156985EF}"/>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992B0E86-3326-8CD9-C58D-DDAF34D2013A}"/>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3">
            <a:extLst>
              <a:ext uri="{FF2B5EF4-FFF2-40B4-BE49-F238E27FC236}">
                <a16:creationId xmlns:a16="http://schemas.microsoft.com/office/drawing/2014/main" id="{93C94FED-5136-C404-1CF8-32F4D5BCCEA9}"/>
              </a:ext>
            </a:extLst>
          </p:cNvPr>
          <p:cNvSpPr txBox="1">
            <a:spLocks noChangeArrowheads="1"/>
          </p:cNvSpPr>
          <p:nvPr/>
        </p:nvSpPr>
        <p:spPr>
          <a:xfrm>
            <a:off x="2008530" y="775388"/>
            <a:ext cx="7056437" cy="7143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КООПЕРАТИВИ У СВІТІ</a:t>
            </a:r>
            <a:endParaRPr kumimoji="0" lang="fr-CA" altLang="uk-UA"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sp>
        <p:nvSpPr>
          <p:cNvPr id="9" name="Прямокутник 8"/>
          <p:cNvSpPr/>
          <p:nvPr/>
        </p:nvSpPr>
        <p:spPr>
          <a:xfrm>
            <a:off x="5199893" y="1479894"/>
            <a:ext cx="6547534" cy="4955203"/>
          </a:xfrm>
          <a:prstGeom prst="rect">
            <a:avLst/>
          </a:prstGeom>
        </p:spPr>
        <p:txBody>
          <a:bodyPr wrap="square">
            <a:spAutoFit/>
          </a:bodyPr>
          <a:lstStyle/>
          <a:p>
            <a:pPr marL="285750" lvl="0" indent="-285750" algn="just">
              <a:buClrTx/>
              <a:buFont typeface="Arial" panose="020B0604020202020204" pitchFamily="34" charset="0"/>
              <a:buChar char="•"/>
            </a:pPr>
            <a:r>
              <a:rPr lang="uk-UA" sz="1800" kern="1200" dirty="0">
                <a:solidFill>
                  <a:prstClr val="black"/>
                </a:solidFill>
                <a:latin typeface="Calibri" panose="020F0502020204030204"/>
                <a:ea typeface="+mn-ea"/>
                <a:cs typeface="+mn-cs"/>
              </a:rPr>
              <a:t>Третина з 300 найкращих кооперативів працюють у сільськогосподарському секторі. </a:t>
            </a:r>
          </a:p>
          <a:p>
            <a:pPr marL="285750" lvl="0" indent="-285750" algn="just">
              <a:buClrTx/>
              <a:buFont typeface="Arial" panose="020B0604020202020204" pitchFamily="34" charset="0"/>
              <a:buChar char="•"/>
            </a:pPr>
            <a:endParaRPr lang="uk-UA" sz="1800" kern="1200" dirty="0">
              <a:solidFill>
                <a:prstClr val="black"/>
              </a:solidFill>
              <a:latin typeface="Calibri" panose="020F0502020204030204"/>
              <a:ea typeface="+mn-ea"/>
              <a:cs typeface="+mn-cs"/>
            </a:endParaRPr>
          </a:p>
          <a:p>
            <a:pPr marL="285750" lvl="0" indent="-285750" algn="just">
              <a:buClrTx/>
              <a:buFont typeface="Arial" panose="020B0604020202020204" pitchFamily="34" charset="0"/>
              <a:buChar char="•"/>
            </a:pPr>
            <a:r>
              <a:rPr lang="uk-UA" sz="1800" kern="1200" dirty="0">
                <a:solidFill>
                  <a:prstClr val="black"/>
                </a:solidFill>
                <a:latin typeface="Calibri" panose="020F0502020204030204"/>
                <a:ea typeface="+mn-ea"/>
                <a:cs typeface="+mn-cs"/>
              </a:rPr>
              <a:t>По всьому світу існує понад 1,2 мільйона сільськогосподарських кооперативів</a:t>
            </a:r>
          </a:p>
          <a:p>
            <a:pPr marL="285750" lvl="0" indent="-285750" algn="just">
              <a:buClrTx/>
              <a:buFont typeface="Arial" panose="020B0604020202020204" pitchFamily="34" charset="0"/>
              <a:buChar char="•"/>
            </a:pPr>
            <a:endParaRPr lang="uk-UA" sz="1800" kern="1200" dirty="0">
              <a:solidFill>
                <a:prstClr val="black"/>
              </a:solidFill>
              <a:latin typeface="Calibri" panose="020F0502020204030204"/>
              <a:ea typeface="+mn-ea"/>
              <a:cs typeface="+mn-cs"/>
            </a:endParaRPr>
          </a:p>
          <a:p>
            <a:pPr marL="285750" lvl="0" indent="-285750" algn="just">
              <a:buClrTx/>
              <a:buFont typeface="Arial" panose="020B0604020202020204" pitchFamily="34" charset="0"/>
              <a:buChar char="•"/>
            </a:pPr>
            <a:r>
              <a:rPr lang="uk-UA" sz="1800" kern="1200" dirty="0">
                <a:solidFill>
                  <a:prstClr val="black"/>
                </a:solidFill>
                <a:latin typeface="Calibri" panose="020F0502020204030204"/>
                <a:ea typeface="+mn-ea"/>
                <a:cs typeface="+mn-cs"/>
              </a:rPr>
              <a:t>Сільськогосподарські (фермерські) кооперативи дають близько 6,5 мільярдів доларів чистого прибутку щороку</a:t>
            </a:r>
          </a:p>
          <a:p>
            <a:pPr marL="285750" lvl="0" indent="-285750" algn="just">
              <a:buClrTx/>
              <a:buFont typeface="Arial" panose="020B0604020202020204" pitchFamily="34" charset="0"/>
              <a:buChar char="•"/>
            </a:pPr>
            <a:endParaRPr lang="uk-UA" sz="1800" kern="1200" dirty="0" smtClean="0">
              <a:solidFill>
                <a:prstClr val="black"/>
              </a:solidFill>
              <a:latin typeface="Calibri" panose="020F0502020204030204"/>
              <a:ea typeface="+mn-ea"/>
              <a:cs typeface="+mn-cs"/>
            </a:endParaRPr>
          </a:p>
          <a:p>
            <a:pPr marL="285750" lvl="0" indent="-285750" algn="just">
              <a:buClrTx/>
              <a:buFont typeface="Arial" panose="020B0604020202020204" pitchFamily="34" charset="0"/>
              <a:buChar char="•"/>
            </a:pPr>
            <a:r>
              <a:rPr lang="uk-UA" sz="1800" kern="1200" dirty="0" smtClean="0">
                <a:solidFill>
                  <a:prstClr val="black"/>
                </a:solidFill>
                <a:latin typeface="Calibri" panose="020F0502020204030204"/>
                <a:ea typeface="+mn-ea"/>
                <a:cs typeface="+mn-cs"/>
              </a:rPr>
              <a:t>Більше </a:t>
            </a:r>
            <a:r>
              <a:rPr lang="uk-UA" sz="1800" kern="1200" dirty="0">
                <a:solidFill>
                  <a:prstClr val="black"/>
                </a:solidFill>
                <a:latin typeface="Calibri" panose="020F0502020204030204"/>
                <a:ea typeface="+mn-ea"/>
                <a:cs typeface="+mn-cs"/>
              </a:rPr>
              <a:t>250 000 людей працюють у фермерських кооперативах</a:t>
            </a:r>
          </a:p>
          <a:p>
            <a:pPr marL="285750" lvl="0" indent="-285750" algn="just">
              <a:buClrTx/>
              <a:buFont typeface="Arial" panose="020B0604020202020204" pitchFamily="34" charset="0"/>
              <a:buChar char="•"/>
            </a:pPr>
            <a:endParaRPr lang="uk-UA" sz="1800" kern="1200" dirty="0">
              <a:solidFill>
                <a:prstClr val="black"/>
              </a:solidFill>
              <a:latin typeface="Calibri" panose="020F0502020204030204"/>
              <a:ea typeface="+mn-ea"/>
              <a:cs typeface="+mn-cs"/>
            </a:endParaRPr>
          </a:p>
          <a:p>
            <a:pPr marL="285750" lvl="0" indent="-285750" algn="just">
              <a:buClrTx/>
              <a:buFont typeface="Arial" panose="020B0604020202020204" pitchFamily="34" charset="0"/>
              <a:buChar char="•"/>
            </a:pPr>
            <a:r>
              <a:rPr lang="uk-UA" sz="1800" kern="1200" dirty="0">
                <a:solidFill>
                  <a:prstClr val="black"/>
                </a:solidFill>
                <a:latin typeface="Calibri" panose="020F0502020204030204"/>
                <a:ea typeface="+mn-ea"/>
                <a:cs typeface="+mn-cs"/>
              </a:rPr>
              <a:t>2 мільйони фермерів є членами понад 2100 кооперативів у США .</a:t>
            </a:r>
          </a:p>
          <a:p>
            <a:pPr marL="171450" lvl="0" indent="-171450" algn="just">
              <a:buClrTx/>
              <a:buFont typeface="Arial" panose="020B0604020202020204" pitchFamily="34" charset="0"/>
              <a:buChar char="•"/>
            </a:pPr>
            <a:endParaRPr lang="uk-UA" sz="1000" kern="1200" dirty="0">
              <a:solidFill>
                <a:prstClr val="black"/>
              </a:solidFill>
              <a:latin typeface="Calibri" panose="020F0502020204030204"/>
              <a:ea typeface="+mn-ea"/>
              <a:cs typeface="+mn-cs"/>
            </a:endParaRPr>
          </a:p>
          <a:p>
            <a:pPr marL="285750" lvl="0" indent="-285750" algn="just">
              <a:buClrTx/>
              <a:buFont typeface="Arial" panose="020B0604020202020204" pitchFamily="34" charset="0"/>
              <a:buChar char="•"/>
            </a:pPr>
            <a:r>
              <a:rPr lang="uk-UA" sz="1800" kern="1200" dirty="0">
                <a:solidFill>
                  <a:prstClr val="black"/>
                </a:solidFill>
                <a:latin typeface="Calibri" panose="020F0502020204030204"/>
                <a:ea typeface="+mn-ea"/>
                <a:cs typeface="+mn-cs"/>
              </a:rPr>
              <a:t>За даними Єврокомісії, сільськогосподарські кооперативи в Нідерландах займають 83% ринку, у Фінляндії – 79%, в Італії – 55%, у Франції – 50%. </a:t>
            </a:r>
          </a:p>
        </p:txBody>
      </p:sp>
      <p:sp>
        <p:nvSpPr>
          <p:cNvPr id="11" name="Прямокутник 10"/>
          <p:cNvSpPr/>
          <p:nvPr/>
        </p:nvSpPr>
        <p:spPr>
          <a:xfrm>
            <a:off x="1737783" y="1953724"/>
            <a:ext cx="3321897" cy="4247317"/>
          </a:xfrm>
          <a:prstGeom prst="rect">
            <a:avLst/>
          </a:prstGeom>
        </p:spPr>
        <p:txBody>
          <a:bodyPr wrap="square">
            <a:spAutoFit/>
          </a:bodyPr>
          <a:lstStyle/>
          <a:p>
            <a:pPr marL="285750" indent="-285750" algn="just">
              <a:buFont typeface="Arial" panose="020B0604020202020204" pitchFamily="34" charset="0"/>
              <a:buChar char="•"/>
            </a:pPr>
            <a:r>
              <a:rPr lang="uk-UA" sz="1800" dirty="0"/>
              <a:t>Понад 12% людства є частиною будь-якого з 3 мільйонів кооперативів у </a:t>
            </a:r>
            <a:r>
              <a:rPr lang="uk-UA" sz="1800" dirty="0" smtClean="0"/>
              <a:t>світі!</a:t>
            </a:r>
          </a:p>
          <a:p>
            <a:pPr marL="285750" indent="-285750" algn="just">
              <a:buFont typeface="Arial" panose="020B0604020202020204" pitchFamily="34" charset="0"/>
              <a:buChar char="•"/>
            </a:pPr>
            <a:endParaRPr lang="uk-UA" sz="1800" dirty="0"/>
          </a:p>
          <a:p>
            <a:pPr marL="285750" indent="-285750" algn="just">
              <a:buFont typeface="Arial" panose="020B0604020202020204" pitchFamily="34" charset="0"/>
              <a:buChar char="•"/>
            </a:pPr>
            <a:r>
              <a:rPr lang="en-GB" sz="1800" dirty="0" smtClean="0"/>
              <a:t>300</a:t>
            </a:r>
            <a:r>
              <a:rPr lang="uk-UA" sz="1800" dirty="0" smtClean="0"/>
              <a:t> найбільших </a:t>
            </a:r>
            <a:r>
              <a:rPr lang="uk-UA" sz="1800" dirty="0"/>
              <a:t>кооперативів </a:t>
            </a:r>
            <a:r>
              <a:rPr lang="uk-UA" sz="1800" dirty="0" smtClean="0"/>
              <a:t>мають загальний </a:t>
            </a:r>
            <a:r>
              <a:rPr lang="uk-UA" sz="1800" dirty="0"/>
              <a:t>оборот у 2146 мільярдів доларів США </a:t>
            </a:r>
            <a:r>
              <a:rPr lang="uk-UA" sz="1800" dirty="0" smtClean="0"/>
              <a:t>.</a:t>
            </a:r>
          </a:p>
          <a:p>
            <a:pPr marL="285750" indent="-285750" algn="just">
              <a:buFont typeface="Arial" panose="020B0604020202020204" pitchFamily="34" charset="0"/>
              <a:buChar char="•"/>
            </a:pPr>
            <a:endParaRPr lang="uk-UA" sz="1800" dirty="0"/>
          </a:p>
          <a:p>
            <a:pPr marL="285750" indent="-285750" algn="just">
              <a:buFont typeface="Arial" panose="020B0604020202020204" pitchFamily="34" charset="0"/>
              <a:buChar char="•"/>
            </a:pPr>
            <a:r>
              <a:rPr lang="uk-UA" sz="1800" dirty="0"/>
              <a:t>Кооперативи </a:t>
            </a:r>
            <a:r>
              <a:rPr lang="uk-UA" sz="1800" dirty="0" smtClean="0"/>
              <a:t>забезпечують </a:t>
            </a:r>
            <a:r>
              <a:rPr lang="uk-UA" sz="1800" dirty="0"/>
              <a:t>робочі місця </a:t>
            </a:r>
            <a:r>
              <a:rPr lang="uk-UA" sz="1800" dirty="0" smtClean="0"/>
              <a:t>для </a:t>
            </a:r>
            <a:r>
              <a:rPr lang="uk-UA" sz="1800" dirty="0"/>
              <a:t>280 мільйонів </a:t>
            </a:r>
            <a:r>
              <a:rPr lang="uk-UA" sz="1800" dirty="0" smtClean="0"/>
              <a:t>людей – це 10</a:t>
            </a:r>
            <a:r>
              <a:rPr lang="uk-UA" sz="1800" dirty="0"/>
              <a:t>% зайнятого населення світу </a:t>
            </a:r>
            <a:r>
              <a:rPr lang="uk-UA" sz="1800" dirty="0" smtClean="0"/>
              <a:t>.</a:t>
            </a:r>
            <a:endParaRPr lang="uk-UA" sz="1800" dirty="0"/>
          </a:p>
        </p:txBody>
      </p:sp>
    </p:spTree>
    <p:extLst>
      <p:ext uri="{BB962C8B-B14F-4D97-AF65-F5344CB8AC3E}">
        <p14:creationId xmlns:p14="http://schemas.microsoft.com/office/powerpoint/2010/main" val="1210932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1026">
            <a:extLst>
              <a:ext uri="{FF2B5EF4-FFF2-40B4-BE49-F238E27FC236}">
                <a16:creationId xmlns:a16="http://schemas.microsoft.com/office/drawing/2014/main" id="{BE630429-D3E8-C0DA-E56E-F040009B6CAF}"/>
              </a:ext>
            </a:extLst>
          </p:cNvPr>
          <p:cNvSpPr txBox="1">
            <a:spLocks noChangeArrowheads="1"/>
          </p:cNvSpPr>
          <p:nvPr/>
        </p:nvSpPr>
        <p:spPr>
          <a:xfrm>
            <a:off x="2179381" y="940609"/>
            <a:ext cx="9144000" cy="91757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altLang="uk-UA" sz="36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Ринкові частки, які забезпечуються кооперативами</a:t>
            </a:r>
            <a:endParaRPr kumimoji="0" lang="fr-CA" altLang="uk-UA"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7" name="Rectangle 1027">
            <a:extLst>
              <a:ext uri="{FF2B5EF4-FFF2-40B4-BE49-F238E27FC236}">
                <a16:creationId xmlns:a16="http://schemas.microsoft.com/office/drawing/2014/main" id="{D124C922-90C4-9F5F-656B-65A5E4432B34}"/>
              </a:ext>
            </a:extLst>
          </p:cNvPr>
          <p:cNvSpPr>
            <a:spLocks noChangeArrowheads="1"/>
          </p:cNvSpPr>
          <p:nvPr/>
        </p:nvSpPr>
        <p:spPr bwMode="auto">
          <a:xfrm>
            <a:off x="2340512" y="1997577"/>
            <a:ext cx="8821738" cy="470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lgn="l" eaLnBrk="0" hangingPunct="0">
              <a:spcBef>
                <a:spcPct val="20000"/>
              </a:spcBef>
              <a:buClr>
                <a:schemeClr val="folHlink"/>
              </a:buClr>
              <a:buSzPct val="90000"/>
              <a:buFont typeface="Wingdings" pitchFamily="2" charset="2"/>
              <a:buChar char="n"/>
              <a:tabLst>
                <a:tab pos="1431925" algn="l"/>
                <a:tab pos="1798638" algn="l"/>
              </a:tabLst>
              <a:defRPr sz="2800">
                <a:solidFill>
                  <a:schemeClr val="tx1"/>
                </a:solidFill>
                <a:latin typeface="Arial" charset="0"/>
              </a:defRPr>
            </a:lvl1pPr>
            <a:lvl2pPr marL="742950" indent="-285750" algn="l" eaLnBrk="0" hangingPunct="0">
              <a:spcBef>
                <a:spcPct val="20000"/>
              </a:spcBef>
              <a:buClr>
                <a:schemeClr val="accent1"/>
              </a:buClr>
              <a:buSzPct val="75000"/>
              <a:buFont typeface="Wingdings" pitchFamily="2" charset="2"/>
              <a:buChar char="n"/>
              <a:tabLst>
                <a:tab pos="1431925" algn="l"/>
                <a:tab pos="1798638" algn="l"/>
              </a:tabLst>
              <a:defRPr sz="2600">
                <a:solidFill>
                  <a:schemeClr val="tx1"/>
                </a:solidFill>
                <a:latin typeface="Arial" charset="0"/>
              </a:defRPr>
            </a:lvl2pPr>
            <a:lvl3pPr marL="1143000" indent="-228600" algn="l" eaLnBrk="0" hangingPunct="0">
              <a:spcBef>
                <a:spcPct val="20000"/>
              </a:spcBef>
              <a:buClr>
                <a:schemeClr val="folHlink"/>
              </a:buClr>
              <a:buSzPct val="55000"/>
              <a:buFont typeface="Wingdings" pitchFamily="2" charset="2"/>
              <a:buChar char="n"/>
              <a:tabLst>
                <a:tab pos="1431925" algn="l"/>
                <a:tab pos="1798638" algn="l"/>
              </a:tabLst>
              <a:defRPr sz="2300">
                <a:solidFill>
                  <a:schemeClr val="tx1"/>
                </a:solidFill>
                <a:latin typeface="Arial" charset="0"/>
              </a:defRPr>
            </a:lvl3pPr>
            <a:lvl4pPr marL="1600200" indent="-228600" algn="l" eaLnBrk="0" hangingPunct="0">
              <a:spcBef>
                <a:spcPct val="20000"/>
              </a:spcBef>
              <a:buClr>
                <a:schemeClr val="accent1"/>
              </a:buClr>
              <a:buFont typeface="Wingdings" pitchFamily="2" charset="2"/>
              <a:buChar char="§"/>
              <a:tabLst>
                <a:tab pos="1431925" algn="l"/>
                <a:tab pos="1798638" algn="l"/>
              </a:tabLst>
              <a:defRPr sz="2000">
                <a:solidFill>
                  <a:schemeClr val="tx1"/>
                </a:solidFill>
                <a:latin typeface="Arial" charset="0"/>
              </a:defRPr>
            </a:lvl4pPr>
            <a:lvl5pPr marL="2057400" indent="-228600" algn="l" eaLnBrk="0" hangingPunct="0">
              <a:spcBef>
                <a:spcPct val="20000"/>
              </a:spcBef>
              <a:buClr>
                <a:schemeClr val="accent1"/>
              </a:buClr>
              <a:buFont typeface="Wingdings" pitchFamily="2" charset="2"/>
              <a:buChar char="§"/>
              <a:tabLst>
                <a:tab pos="1431925" algn="l"/>
                <a:tab pos="1798638"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Font typeface="Wingdings" pitchFamily="2" charset="2"/>
              <a:buChar char="§"/>
              <a:tabLst>
                <a:tab pos="1431925" algn="l"/>
                <a:tab pos="1798638"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Font typeface="Wingdings" pitchFamily="2" charset="2"/>
              <a:buChar char="§"/>
              <a:tabLst>
                <a:tab pos="1431925" algn="l"/>
                <a:tab pos="1798638"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Font typeface="Wingdings" pitchFamily="2" charset="2"/>
              <a:buChar char="§"/>
              <a:tabLst>
                <a:tab pos="1431925" algn="l"/>
                <a:tab pos="1798638"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Font typeface="Wingdings" pitchFamily="2" charset="2"/>
              <a:buChar char="§"/>
              <a:tabLst>
                <a:tab pos="1431925" algn="l"/>
                <a:tab pos="1798638" algn="l"/>
              </a:tabLst>
              <a:defRPr sz="2000">
                <a:solidFill>
                  <a:schemeClr val="tx1"/>
                </a:solidFill>
                <a:latin typeface="Arial" charset="0"/>
              </a:defRPr>
            </a:lvl9pPr>
          </a:lstStyle>
          <a:p>
            <a:pPr>
              <a:spcBef>
                <a:spcPct val="0"/>
              </a:spcBef>
              <a:buClrTx/>
              <a:buSzTx/>
              <a:buFontTx/>
              <a:buNone/>
              <a:defRPr/>
            </a:pPr>
            <a:r>
              <a:rPr lang="uk-UA" altLang="uk-UA" sz="2000" kern="1200" dirty="0">
                <a:solidFill>
                  <a:prstClr val="black"/>
                </a:solidFill>
                <a:latin typeface="Calibri" panose="020F0502020204030204" pitchFamily="34" charset="0"/>
                <a:ea typeface="+mn-ea"/>
                <a:cs typeface="Calibri" panose="020F0502020204030204" pitchFamily="34" charset="0"/>
              </a:rPr>
              <a:t>Голландія   </a:t>
            </a:r>
            <a:r>
              <a:rPr lang="fr-CA" altLang="uk-UA" sz="2000" kern="1200" dirty="0">
                <a:solidFill>
                  <a:prstClr val="black"/>
                </a:solidFill>
                <a:latin typeface="Calibri" panose="020F0502020204030204" pitchFamily="34" charset="0"/>
                <a:ea typeface="+mn-ea"/>
                <a:cs typeface="Calibri" panose="020F0502020204030204" pitchFamily="34" charset="0"/>
              </a:rPr>
              <a:t>=</a:t>
            </a:r>
            <a:r>
              <a:rPr lang="uk-UA" altLang="uk-UA" sz="2000" kern="1200" dirty="0">
                <a:solidFill>
                  <a:prstClr val="black"/>
                </a:solidFill>
                <a:latin typeface="Calibri" panose="020F0502020204030204" pitchFamily="34" charset="0"/>
                <a:ea typeface="+mn-ea"/>
                <a:cs typeface="Calibri" panose="020F0502020204030204" pitchFamily="34" charset="0"/>
              </a:rPr>
              <a:t> </a:t>
            </a:r>
            <a:r>
              <a:rPr lang="fr-CA" altLang="uk-UA" sz="2000" kern="1200" dirty="0">
                <a:solidFill>
                  <a:prstClr val="black"/>
                </a:solidFill>
                <a:latin typeface="Calibri" panose="020F0502020204030204" pitchFamily="34" charset="0"/>
                <a:ea typeface="+mn-ea"/>
                <a:cs typeface="Calibri" panose="020F0502020204030204" pitchFamily="34" charset="0"/>
              </a:rPr>
              <a:t>95 % </a:t>
            </a:r>
            <a:r>
              <a:rPr lang="uk-UA" altLang="uk-UA" sz="2000" kern="1200" dirty="0">
                <a:solidFill>
                  <a:prstClr val="black"/>
                </a:solidFill>
                <a:latin typeface="Calibri" panose="020F0502020204030204" pitchFamily="34" charset="0"/>
                <a:ea typeface="+mn-ea"/>
                <a:cs typeface="Calibri" panose="020F0502020204030204" pitchFamily="34" charset="0"/>
              </a:rPr>
              <a:t>виробництва квітів</a:t>
            </a:r>
            <a:r>
              <a:rPr lang="fr-CA" altLang="uk-UA" sz="2000" kern="1200" dirty="0">
                <a:solidFill>
                  <a:prstClr val="black"/>
                </a:solidFill>
                <a:latin typeface="Calibri" panose="020F0502020204030204" pitchFamily="34" charset="0"/>
                <a:ea typeface="+mn-ea"/>
                <a:cs typeface="Calibri" panose="020F0502020204030204" pitchFamily="34" charset="0"/>
              </a:rPr>
              <a:t/>
            </a:r>
            <a:br>
              <a:rPr lang="fr-CA" altLang="uk-UA" sz="2000" kern="1200" dirty="0">
                <a:solidFill>
                  <a:prstClr val="black"/>
                </a:solidFill>
                <a:latin typeface="Calibri" panose="020F0502020204030204" pitchFamily="34" charset="0"/>
                <a:ea typeface="+mn-ea"/>
                <a:cs typeface="Calibri" panose="020F0502020204030204" pitchFamily="34" charset="0"/>
              </a:rPr>
            </a:br>
            <a:endParaRPr lang="fr-CA" altLang="uk-UA" sz="2000" kern="1200" dirty="0">
              <a:solidFill>
                <a:prstClr val="black"/>
              </a:solidFill>
              <a:latin typeface="Calibri" panose="020F0502020204030204" pitchFamily="34" charset="0"/>
              <a:ea typeface="+mn-ea"/>
              <a:cs typeface="Calibri" panose="020F0502020204030204" pitchFamily="34" charset="0"/>
            </a:endParaRPr>
          </a:p>
          <a:p>
            <a:pPr>
              <a:spcBef>
                <a:spcPct val="0"/>
              </a:spcBef>
              <a:buClrTx/>
              <a:buSzTx/>
              <a:buFontTx/>
              <a:buNone/>
              <a:defRPr/>
            </a:pPr>
            <a:r>
              <a:rPr lang="uk-UA" altLang="uk-UA" sz="2000" kern="1200" dirty="0">
                <a:solidFill>
                  <a:prstClr val="black"/>
                </a:solidFill>
                <a:latin typeface="Calibri" panose="020F0502020204030204" pitchFamily="34" charset="0"/>
                <a:ea typeface="+mn-ea"/>
                <a:cs typeface="Calibri" panose="020F0502020204030204" pitchFamily="34" charset="0"/>
              </a:rPr>
              <a:t>Канада       = </a:t>
            </a:r>
            <a:r>
              <a:rPr lang="fr-CA" altLang="uk-UA" sz="2000" kern="1200" dirty="0">
                <a:solidFill>
                  <a:prstClr val="black"/>
                </a:solidFill>
                <a:latin typeface="Calibri" panose="020F0502020204030204" pitchFamily="34" charset="0"/>
                <a:ea typeface="+mn-ea"/>
                <a:cs typeface="Calibri" panose="020F0502020204030204" pitchFamily="34" charset="0"/>
              </a:rPr>
              <a:t>62 % </a:t>
            </a:r>
            <a:r>
              <a:rPr lang="uk-UA" altLang="uk-UA" sz="2000" kern="1200" dirty="0">
                <a:solidFill>
                  <a:prstClr val="black"/>
                </a:solidFill>
                <a:latin typeface="Calibri" panose="020F0502020204030204" pitchFamily="34" charset="0"/>
                <a:ea typeface="+mn-ea"/>
                <a:cs typeface="Calibri" panose="020F0502020204030204" pitchFamily="34" charset="0"/>
              </a:rPr>
              <a:t>продажу зерна</a:t>
            </a:r>
            <a:r>
              <a:rPr lang="fr-CA" altLang="uk-UA" sz="2000" kern="1200" dirty="0">
                <a:solidFill>
                  <a:prstClr val="black"/>
                </a:solidFill>
                <a:latin typeface="Calibri" panose="020F0502020204030204" pitchFamily="34" charset="0"/>
                <a:ea typeface="+mn-ea"/>
                <a:cs typeface="Calibri" panose="020F0502020204030204" pitchFamily="34" charset="0"/>
              </a:rPr>
              <a:t/>
            </a:r>
            <a:br>
              <a:rPr lang="fr-CA" altLang="uk-UA" sz="2000" kern="1200" dirty="0">
                <a:solidFill>
                  <a:prstClr val="black"/>
                </a:solidFill>
                <a:latin typeface="Calibri" panose="020F0502020204030204" pitchFamily="34" charset="0"/>
                <a:ea typeface="+mn-ea"/>
                <a:cs typeface="Calibri" panose="020F0502020204030204" pitchFamily="34" charset="0"/>
              </a:rPr>
            </a:br>
            <a:endParaRPr lang="fr-CA" altLang="uk-UA" sz="2000" kern="1200" dirty="0">
              <a:solidFill>
                <a:prstClr val="black"/>
              </a:solidFill>
              <a:latin typeface="Calibri" panose="020F0502020204030204" pitchFamily="34" charset="0"/>
              <a:ea typeface="+mn-ea"/>
              <a:cs typeface="Calibri" panose="020F0502020204030204" pitchFamily="34" charset="0"/>
            </a:endParaRPr>
          </a:p>
          <a:p>
            <a:pPr>
              <a:spcBef>
                <a:spcPct val="0"/>
              </a:spcBef>
              <a:buClrTx/>
              <a:buSzTx/>
              <a:buFontTx/>
              <a:buNone/>
              <a:defRPr/>
            </a:pPr>
            <a:r>
              <a:rPr lang="uk-UA" altLang="uk-UA" sz="2000" kern="1200" dirty="0">
                <a:solidFill>
                  <a:prstClr val="black"/>
                </a:solidFill>
                <a:latin typeface="Calibri" panose="020F0502020204030204" pitchFamily="34" charset="0"/>
                <a:ea typeface="+mn-ea"/>
                <a:cs typeface="Calibri" panose="020F0502020204030204" pitchFamily="34" charset="0"/>
              </a:rPr>
              <a:t>Японія       </a:t>
            </a:r>
            <a:r>
              <a:rPr lang="fr-CA" altLang="uk-UA" sz="2000" kern="1200" dirty="0">
                <a:solidFill>
                  <a:prstClr val="black"/>
                </a:solidFill>
                <a:latin typeface="Calibri" panose="020F0502020204030204" pitchFamily="34" charset="0"/>
                <a:ea typeface="+mn-ea"/>
                <a:cs typeface="Calibri" panose="020F0502020204030204" pitchFamily="34" charset="0"/>
              </a:rPr>
              <a:t>=	95 % </a:t>
            </a:r>
            <a:r>
              <a:rPr lang="uk-UA" altLang="uk-UA" sz="2000" kern="1200" dirty="0">
                <a:solidFill>
                  <a:prstClr val="black"/>
                </a:solidFill>
                <a:latin typeface="Calibri" panose="020F0502020204030204" pitchFamily="34" charset="0"/>
                <a:ea typeface="+mn-ea"/>
                <a:cs typeface="Calibri" panose="020F0502020204030204" pitchFamily="34" charset="0"/>
              </a:rPr>
              <a:t>продажу рису</a:t>
            </a:r>
          </a:p>
          <a:p>
            <a:pPr algn="ctr">
              <a:spcBef>
                <a:spcPct val="0"/>
              </a:spcBef>
              <a:buClrTx/>
              <a:buSzTx/>
              <a:buFontTx/>
              <a:buNone/>
              <a:defRPr/>
            </a:pPr>
            <a:endParaRPr lang="fr-CA" altLang="uk-UA" sz="2000" kern="1200" dirty="0">
              <a:solidFill>
                <a:prstClr val="black"/>
              </a:solidFill>
              <a:latin typeface="Calibri" panose="020F0502020204030204" pitchFamily="34" charset="0"/>
              <a:ea typeface="+mn-ea"/>
              <a:cs typeface="Calibri" panose="020F0502020204030204" pitchFamily="34" charset="0"/>
            </a:endParaRPr>
          </a:p>
          <a:p>
            <a:pPr>
              <a:spcBef>
                <a:spcPct val="0"/>
              </a:spcBef>
              <a:buClrTx/>
              <a:buSzTx/>
              <a:buFontTx/>
              <a:buNone/>
              <a:defRPr/>
            </a:pPr>
            <a:r>
              <a:rPr lang="uk-UA" altLang="uk-UA" sz="2000" kern="1200" dirty="0">
                <a:solidFill>
                  <a:prstClr val="black"/>
                </a:solidFill>
                <a:latin typeface="Calibri" panose="020F0502020204030204" pitchFamily="34" charset="0"/>
                <a:ea typeface="+mn-ea"/>
                <a:cs typeface="Calibri" panose="020F0502020204030204" pitchFamily="34" charset="0"/>
              </a:rPr>
              <a:t>Індія         </a:t>
            </a:r>
            <a:r>
              <a:rPr lang="fr-CA" altLang="uk-UA" sz="2000" kern="1200" dirty="0">
                <a:solidFill>
                  <a:prstClr val="black"/>
                </a:solidFill>
                <a:latin typeface="Calibri" panose="020F0502020204030204" pitchFamily="34" charset="0"/>
                <a:ea typeface="+mn-ea"/>
                <a:cs typeface="Calibri" panose="020F0502020204030204" pitchFamily="34" charset="0"/>
              </a:rPr>
              <a:t>=	70 % </a:t>
            </a:r>
            <a:r>
              <a:rPr lang="uk-UA" altLang="uk-UA" sz="2000" kern="1200" dirty="0">
                <a:solidFill>
                  <a:prstClr val="black"/>
                </a:solidFill>
                <a:latin typeface="Calibri" panose="020F0502020204030204" pitchFamily="34" charset="0"/>
                <a:ea typeface="+mn-ea"/>
                <a:cs typeface="Calibri" panose="020F0502020204030204" pitchFamily="34" charset="0"/>
              </a:rPr>
              <a:t>виробництва цукру</a:t>
            </a:r>
            <a:endParaRPr lang="fr-CA" altLang="uk-UA" sz="2000" kern="1200" dirty="0">
              <a:solidFill>
                <a:prstClr val="black"/>
              </a:solidFill>
              <a:latin typeface="Calibri" panose="020F0502020204030204" pitchFamily="34" charset="0"/>
              <a:ea typeface="+mn-ea"/>
              <a:cs typeface="Calibri" panose="020F0502020204030204" pitchFamily="34" charset="0"/>
            </a:endParaRPr>
          </a:p>
          <a:p>
            <a:pPr algn="ctr">
              <a:spcBef>
                <a:spcPct val="0"/>
              </a:spcBef>
              <a:buClrTx/>
              <a:buSzTx/>
              <a:buFontTx/>
              <a:buNone/>
              <a:defRPr/>
            </a:pPr>
            <a:endParaRPr lang="fr-CA" altLang="uk-UA" sz="2000" kern="1200" dirty="0">
              <a:solidFill>
                <a:prstClr val="black"/>
              </a:solidFill>
              <a:latin typeface="Calibri" panose="020F0502020204030204" pitchFamily="34" charset="0"/>
              <a:ea typeface="+mn-ea"/>
              <a:cs typeface="Calibri" panose="020F0502020204030204" pitchFamily="34" charset="0"/>
            </a:endParaRPr>
          </a:p>
          <a:p>
            <a:pPr>
              <a:spcBef>
                <a:spcPct val="0"/>
              </a:spcBef>
              <a:buClrTx/>
              <a:buSzTx/>
              <a:buFontTx/>
              <a:buNone/>
              <a:defRPr/>
            </a:pPr>
            <a:r>
              <a:rPr lang="uk-UA" altLang="uk-UA" sz="2000" kern="1200" dirty="0">
                <a:solidFill>
                  <a:prstClr val="black"/>
                </a:solidFill>
                <a:latin typeface="Calibri" panose="020F0502020204030204" pitchFamily="34" charset="0"/>
                <a:ea typeface="+mn-ea"/>
                <a:cs typeface="Calibri" panose="020F0502020204030204" pitchFamily="34" charset="0"/>
              </a:rPr>
              <a:t>Франція  = 70% продажу</a:t>
            </a:r>
            <a:r>
              <a:rPr lang="en-US" altLang="uk-UA" sz="2000" kern="1200" dirty="0">
                <a:solidFill>
                  <a:prstClr val="black"/>
                </a:solidFill>
                <a:latin typeface="Calibri" panose="020F0502020204030204" pitchFamily="34" charset="0"/>
                <a:ea typeface="+mn-ea"/>
                <a:cs typeface="Calibri" panose="020F0502020204030204" pitchFamily="34" charset="0"/>
              </a:rPr>
              <a:t> </a:t>
            </a:r>
            <a:r>
              <a:rPr lang="uk-UA" altLang="uk-UA" sz="2000" kern="1200" dirty="0">
                <a:solidFill>
                  <a:prstClr val="black"/>
                </a:solidFill>
                <a:latin typeface="Calibri" panose="020F0502020204030204" pitchFamily="34" charset="0"/>
                <a:ea typeface="+mn-ea"/>
                <a:cs typeface="Calibri" panose="020F0502020204030204" pitchFamily="34" charset="0"/>
              </a:rPr>
              <a:t>зерна</a:t>
            </a:r>
          </a:p>
          <a:p>
            <a:pPr>
              <a:spcBef>
                <a:spcPct val="0"/>
              </a:spcBef>
              <a:buClrTx/>
              <a:buSzTx/>
              <a:buFontTx/>
              <a:buNone/>
              <a:defRPr/>
            </a:pPr>
            <a:endParaRPr lang="uk-UA" altLang="uk-UA" sz="2000" kern="1200" dirty="0">
              <a:solidFill>
                <a:prstClr val="black"/>
              </a:solidFill>
              <a:latin typeface="Calibri" panose="020F0502020204030204" pitchFamily="34" charset="0"/>
              <a:ea typeface="+mn-ea"/>
              <a:cs typeface="Calibri" panose="020F0502020204030204" pitchFamily="34" charset="0"/>
            </a:endParaRPr>
          </a:p>
          <a:p>
            <a:pPr>
              <a:spcBef>
                <a:spcPct val="0"/>
              </a:spcBef>
              <a:buClrTx/>
              <a:buSzTx/>
              <a:buFontTx/>
              <a:buNone/>
              <a:defRPr/>
            </a:pPr>
            <a:r>
              <a:rPr lang="uk-UA" altLang="uk-UA" sz="2000" kern="1200" dirty="0">
                <a:solidFill>
                  <a:prstClr val="black"/>
                </a:solidFill>
                <a:latin typeface="Calibri" panose="020F0502020204030204" pitchFamily="34" charset="0"/>
                <a:ea typeface="+mn-ea"/>
                <a:cs typeface="Calibri" panose="020F0502020204030204" pitchFamily="34" charset="0"/>
              </a:rPr>
              <a:t>Фінляндія  = 92% продажу молока</a:t>
            </a:r>
            <a:endParaRPr lang="fr-CA" altLang="uk-UA" sz="2000" kern="1200" dirty="0">
              <a:solidFill>
                <a:prstClr val="black"/>
              </a:solidFill>
              <a:latin typeface="Calibri" panose="020F0502020204030204" pitchFamily="34" charset="0"/>
              <a:ea typeface="+mn-ea"/>
              <a:cs typeface="Calibri" panose="020F0502020204030204" pitchFamily="34" charset="0"/>
            </a:endParaRPr>
          </a:p>
          <a:p>
            <a:pPr>
              <a:spcBef>
                <a:spcPct val="0"/>
              </a:spcBef>
              <a:buClrTx/>
              <a:buSzTx/>
              <a:buFontTx/>
              <a:buNone/>
              <a:defRPr/>
            </a:pPr>
            <a:endParaRPr lang="en-US" altLang="uk-UA" sz="2000" kern="1200" dirty="0">
              <a:solidFill>
                <a:prstClr val="black"/>
              </a:solidFill>
              <a:latin typeface="Calibri" panose="020F0502020204030204" pitchFamily="34" charset="0"/>
              <a:ea typeface="+mn-ea"/>
              <a:cs typeface="Calibri" panose="020F0502020204030204" pitchFamily="34" charset="0"/>
            </a:endParaRPr>
          </a:p>
          <a:p>
            <a:pPr>
              <a:spcBef>
                <a:spcPct val="0"/>
              </a:spcBef>
              <a:buClrTx/>
              <a:buSzTx/>
              <a:buFontTx/>
              <a:buNone/>
              <a:defRPr/>
            </a:pPr>
            <a:r>
              <a:rPr lang="uk-UA" altLang="uk-UA" sz="2000" kern="1200" dirty="0">
                <a:solidFill>
                  <a:prstClr val="black"/>
                </a:solidFill>
                <a:latin typeface="Calibri" panose="020F0502020204030204" pitchFamily="34" charset="0"/>
                <a:ea typeface="+mn-ea"/>
                <a:cs typeface="Calibri" panose="020F0502020204030204" pitchFamily="34" charset="0"/>
              </a:rPr>
              <a:t>Новозеландська кооперативна група </a:t>
            </a:r>
            <a:r>
              <a:rPr lang="fr-CA" altLang="uk-UA" sz="2000" kern="1200" dirty="0">
                <a:solidFill>
                  <a:prstClr val="black"/>
                </a:solidFill>
                <a:latin typeface="Calibri" panose="020F0502020204030204" pitchFamily="34" charset="0"/>
                <a:ea typeface="+mn-ea"/>
                <a:cs typeface="Calibri" panose="020F0502020204030204" pitchFamily="34" charset="0"/>
              </a:rPr>
              <a:t>La Fonterra </a:t>
            </a:r>
            <a:r>
              <a:rPr lang="uk-UA" altLang="uk-UA" sz="2000" kern="1200" dirty="0">
                <a:solidFill>
                  <a:prstClr val="black"/>
                </a:solidFill>
                <a:latin typeface="Calibri" panose="020F0502020204030204" pitchFamily="34" charset="0"/>
                <a:ea typeface="+mn-ea"/>
                <a:cs typeface="Calibri" panose="020F0502020204030204" pitchFamily="34" charset="0"/>
              </a:rPr>
              <a:t>виробляє 14,7 мільярди літри молока на рік та контролює 30% світового експорту молочної продукції</a:t>
            </a:r>
          </a:p>
          <a:p>
            <a:pPr>
              <a:spcBef>
                <a:spcPct val="0"/>
              </a:spcBef>
              <a:buClrTx/>
              <a:buSzTx/>
              <a:buFontTx/>
              <a:buNone/>
              <a:defRPr/>
            </a:pPr>
            <a:endParaRPr lang="fr-CA" altLang="uk-UA" sz="2000" kern="1200" dirty="0">
              <a:solidFill>
                <a:prstClr val="black"/>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23775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кутник 5"/>
          <p:cNvSpPr/>
          <p:nvPr/>
        </p:nvSpPr>
        <p:spPr>
          <a:xfrm>
            <a:off x="6477000" y="2513498"/>
            <a:ext cx="5279040" cy="2585323"/>
          </a:xfrm>
          <a:prstGeom prst="rect">
            <a:avLst/>
          </a:prstGeom>
        </p:spPr>
        <p:txBody>
          <a:bodyPr wrap="square">
            <a:spAutoFit/>
          </a:bodyPr>
          <a:lstStyle/>
          <a:p>
            <a:pPr>
              <a:buClrTx/>
              <a:buFontTx/>
              <a:buNone/>
            </a:pPr>
            <a:endParaRPr lang="uk-UA" sz="1800" kern="1200" dirty="0">
              <a:solidFill>
                <a:prstClr val="black"/>
              </a:solidFill>
              <a:latin typeface="Calibri" panose="020F0502020204030204"/>
              <a:ea typeface="+mn-ea"/>
              <a:cs typeface="+mn-cs"/>
            </a:endParaRPr>
          </a:p>
          <a:p>
            <a:pPr>
              <a:buClrTx/>
              <a:buFontTx/>
              <a:buNone/>
            </a:pPr>
            <a:r>
              <a:rPr lang="uk-UA" sz="1800" kern="1200" dirty="0" smtClean="0">
                <a:solidFill>
                  <a:prstClr val="black"/>
                </a:solidFill>
                <a:latin typeface="Calibri" panose="020F0502020204030204"/>
                <a:ea typeface="+mn-ea"/>
                <a:cs typeface="+mn-cs"/>
              </a:rPr>
              <a:t>Відзначається </a:t>
            </a:r>
            <a:r>
              <a:rPr lang="uk-UA" sz="1800" kern="1200" dirty="0">
                <a:solidFill>
                  <a:prstClr val="black"/>
                </a:solidFill>
                <a:latin typeface="Calibri" panose="020F0502020204030204"/>
                <a:ea typeface="+mn-ea"/>
                <a:cs typeface="+mn-cs"/>
              </a:rPr>
              <a:t>щорічно в першу суботу липня.</a:t>
            </a:r>
          </a:p>
          <a:p>
            <a:pPr>
              <a:buClrTx/>
              <a:buFontTx/>
              <a:buNone/>
            </a:pPr>
            <a:endParaRPr lang="uk-UA" sz="1800" kern="1200" dirty="0">
              <a:solidFill>
                <a:prstClr val="black"/>
              </a:solidFill>
              <a:latin typeface="Calibri" panose="020F0502020204030204"/>
              <a:ea typeface="+mn-ea"/>
              <a:cs typeface="+mn-cs"/>
            </a:endParaRPr>
          </a:p>
          <a:p>
            <a:pPr>
              <a:buClrTx/>
              <a:buFontTx/>
              <a:buNone/>
            </a:pPr>
            <a:r>
              <a:rPr lang="uk-UA" sz="1800" kern="1200" dirty="0" smtClean="0">
                <a:solidFill>
                  <a:prstClr val="black"/>
                </a:solidFill>
                <a:latin typeface="Calibri" panose="020F0502020204030204"/>
                <a:ea typeface="+mn-ea"/>
                <a:cs typeface="+mn-cs"/>
              </a:rPr>
              <a:t>Мета </a:t>
            </a:r>
            <a:r>
              <a:rPr lang="uk-UA" sz="1800" kern="1200" dirty="0">
                <a:solidFill>
                  <a:prstClr val="black"/>
                </a:solidFill>
                <a:latin typeface="Calibri" panose="020F0502020204030204"/>
                <a:ea typeface="+mn-ea"/>
                <a:cs typeface="+mn-cs"/>
              </a:rPr>
              <a:t>— привернення уваги світової громадськості до кооперативів і сприяння розширенню партнерських зв'язків між міжнародним кооперативним рухом і іншими суб'єктами міжнародного права, включаючи уряди та неурядові організації на всіх рівнях.</a:t>
            </a:r>
          </a:p>
        </p:txBody>
      </p:sp>
      <p:sp>
        <p:nvSpPr>
          <p:cNvPr id="7" name="Прямокутник 6"/>
          <p:cNvSpPr/>
          <p:nvPr/>
        </p:nvSpPr>
        <p:spPr>
          <a:xfrm>
            <a:off x="2213756" y="1029065"/>
            <a:ext cx="8926684" cy="830997"/>
          </a:xfrm>
          <a:prstGeom prst="rect">
            <a:avLst/>
          </a:prstGeom>
        </p:spPr>
        <p:txBody>
          <a:bodyPr wrap="square">
            <a:spAutoFit/>
          </a:bodyPr>
          <a:lstStyle/>
          <a:p>
            <a:pPr>
              <a:buClrTx/>
              <a:buFontTx/>
              <a:buNone/>
            </a:pPr>
            <a:r>
              <a:rPr lang="uk-UA" sz="2400" b="1" kern="1200" dirty="0">
                <a:solidFill>
                  <a:srgbClr val="0070C0"/>
                </a:solidFill>
                <a:latin typeface="Calibri" panose="020F0502020204030204"/>
                <a:ea typeface="+mn-ea"/>
                <a:cs typeface="+mn-cs"/>
              </a:rPr>
              <a:t>МІЖНАРОДНИЙ ДЕНЬ КООПЕРАТИВІВ </a:t>
            </a:r>
            <a:endParaRPr lang="uk-UA" sz="2400" b="1" kern="1200" dirty="0" smtClean="0">
              <a:solidFill>
                <a:srgbClr val="0070C0"/>
              </a:solidFill>
              <a:latin typeface="Calibri" panose="020F0502020204030204"/>
              <a:ea typeface="+mn-ea"/>
              <a:cs typeface="+mn-cs"/>
            </a:endParaRPr>
          </a:p>
          <a:p>
            <a:pPr>
              <a:buClrTx/>
              <a:buFontTx/>
              <a:buNone/>
            </a:pPr>
            <a:r>
              <a:rPr lang="uk-UA" sz="2400" kern="1200" dirty="0">
                <a:solidFill>
                  <a:prstClr val="black"/>
                </a:solidFill>
                <a:latin typeface="Calibri" panose="020F0502020204030204"/>
                <a:ea typeface="+mn-ea"/>
                <a:cs typeface="+mn-cs"/>
              </a:rPr>
              <a:t>І</a:t>
            </a:r>
            <a:r>
              <a:rPr lang="en-GB" sz="2400" kern="1200" dirty="0" smtClean="0">
                <a:solidFill>
                  <a:prstClr val="black"/>
                </a:solidFill>
                <a:latin typeface="Calibri" panose="020F0502020204030204"/>
                <a:ea typeface="+mn-ea"/>
                <a:cs typeface="+mn-cs"/>
              </a:rPr>
              <a:t>International </a:t>
            </a:r>
            <a:r>
              <a:rPr lang="en-GB" sz="2400" kern="1200" dirty="0">
                <a:solidFill>
                  <a:prstClr val="black"/>
                </a:solidFill>
                <a:latin typeface="Calibri" panose="020F0502020204030204"/>
                <a:ea typeface="+mn-ea"/>
                <a:cs typeface="+mn-cs"/>
              </a:rPr>
              <a:t>Day of </a:t>
            </a:r>
            <a:r>
              <a:rPr lang="en-GB" sz="2400" kern="1200" dirty="0" smtClean="0">
                <a:solidFill>
                  <a:prstClr val="black"/>
                </a:solidFill>
                <a:latin typeface="Calibri" panose="020F0502020204030204"/>
                <a:ea typeface="+mn-ea"/>
                <a:cs typeface="+mn-cs"/>
              </a:rPr>
              <a:t>Cooperatives— </a:t>
            </a:r>
            <a:r>
              <a:rPr lang="uk-UA" sz="2400" kern="1200" dirty="0">
                <a:solidFill>
                  <a:prstClr val="black"/>
                </a:solidFill>
                <a:latin typeface="Calibri" panose="020F0502020204030204"/>
                <a:ea typeface="+mn-ea"/>
                <a:cs typeface="+mn-cs"/>
              </a:rPr>
              <a:t>міжнародний день ООН. </a:t>
            </a:r>
          </a:p>
        </p:txBody>
      </p:sp>
      <p:pic>
        <p:nvPicPr>
          <p:cNvPr id="8" name="Рисунок 7"/>
          <p:cNvPicPr>
            <a:picLocks noChangeAspect="1"/>
          </p:cNvPicPr>
          <p:nvPr/>
        </p:nvPicPr>
        <p:blipFill>
          <a:blip r:embed="rId6"/>
          <a:stretch>
            <a:fillRect/>
          </a:stretch>
        </p:blipFill>
        <p:spPr>
          <a:xfrm>
            <a:off x="2802774" y="2590189"/>
            <a:ext cx="3362133" cy="2508632"/>
          </a:xfrm>
          <a:prstGeom prst="rect">
            <a:avLst/>
          </a:prstGeom>
        </p:spPr>
      </p:pic>
    </p:spTree>
    <p:extLst>
      <p:ext uri="{BB962C8B-B14F-4D97-AF65-F5344CB8AC3E}">
        <p14:creationId xmlns:p14="http://schemas.microsoft.com/office/powerpoint/2010/main" val="4143853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10" name="Рисунок 9"/>
          <p:cNvPicPr>
            <a:picLocks noChangeAspect="1"/>
          </p:cNvPicPr>
          <p:nvPr/>
        </p:nvPicPr>
        <p:blipFill>
          <a:blip r:embed="rId6"/>
          <a:stretch>
            <a:fillRect/>
          </a:stretch>
        </p:blipFill>
        <p:spPr>
          <a:xfrm>
            <a:off x="1886523" y="1493520"/>
            <a:ext cx="10191924" cy="4861560"/>
          </a:xfrm>
          <a:prstGeom prst="rect">
            <a:avLst/>
          </a:prstGeom>
        </p:spPr>
      </p:pic>
      <p:pic>
        <p:nvPicPr>
          <p:cNvPr id="11" name="Рисунок 10"/>
          <p:cNvPicPr>
            <a:picLocks noChangeAspect="1"/>
          </p:cNvPicPr>
          <p:nvPr/>
        </p:nvPicPr>
        <p:blipFill>
          <a:blip r:embed="rId7"/>
          <a:stretch>
            <a:fillRect/>
          </a:stretch>
        </p:blipFill>
        <p:spPr>
          <a:xfrm>
            <a:off x="1886523" y="6355080"/>
            <a:ext cx="2438611" cy="432854"/>
          </a:xfrm>
          <a:prstGeom prst="rect">
            <a:avLst/>
          </a:prstGeom>
        </p:spPr>
      </p:pic>
      <p:sp>
        <p:nvSpPr>
          <p:cNvPr id="12" name="Прямокутник 1">
            <a:extLst>
              <a:ext uri="{FF2B5EF4-FFF2-40B4-BE49-F238E27FC236}">
                <a16:creationId xmlns:a16="http://schemas.microsoft.com/office/drawing/2014/main" id="{1A6028ED-23D5-48E1-8978-E1F066F03CA8}"/>
              </a:ext>
            </a:extLst>
          </p:cNvPr>
          <p:cNvSpPr/>
          <p:nvPr/>
        </p:nvSpPr>
        <p:spPr>
          <a:xfrm>
            <a:off x="1886523" y="801216"/>
            <a:ext cx="10000677" cy="584775"/>
          </a:xfrm>
          <a:prstGeom prst="rect">
            <a:avLst/>
          </a:prstGeom>
        </p:spPr>
        <p:txBody>
          <a:bodyPr wrap="square">
            <a:spAutoFit/>
          </a:bodyPr>
          <a:lstStyle/>
          <a:p>
            <a:pPr>
              <a:buClrTx/>
              <a:buFontTx/>
              <a:buNone/>
              <a:defRPr/>
            </a:pPr>
            <a:r>
              <a:rPr lang="uk-UA" sz="3200" b="1" kern="1200" dirty="0" smtClean="0">
                <a:solidFill>
                  <a:schemeClr val="accent6">
                    <a:lumMod val="50000"/>
                  </a:schemeClr>
                </a:solidFill>
                <a:latin typeface="Calibri Light" panose="020F0302020204030204"/>
                <a:ea typeface="+mn-ea"/>
                <a:cs typeface="Arial" panose="020B0604020202020204" pitchFamily="34" charset="0"/>
              </a:rPr>
              <a:t>НАЦІОНАЛЬНИЙ МОЛОЧАРСЬКИЙ КООПЕРАТИВ США</a:t>
            </a:r>
            <a:endParaRPr lang="uk-UA" sz="3200" kern="1200" dirty="0">
              <a:solidFill>
                <a:schemeClr val="accent6">
                  <a:lumMod val="50000"/>
                </a:schemeClr>
              </a:solidFill>
              <a:latin typeface="Calibri Light" panose="020F0302020204030204"/>
              <a:ea typeface="+mn-ea"/>
              <a:cs typeface="+mn-cs"/>
            </a:endParaRPr>
          </a:p>
        </p:txBody>
      </p:sp>
    </p:spTree>
    <p:extLst>
      <p:ext uri="{BB962C8B-B14F-4D97-AF65-F5344CB8AC3E}">
        <p14:creationId xmlns:p14="http://schemas.microsoft.com/office/powerpoint/2010/main" val="683842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8" name="Рисунок 7"/>
          <p:cNvPicPr>
            <a:picLocks noChangeAspect="1"/>
          </p:cNvPicPr>
          <p:nvPr/>
        </p:nvPicPr>
        <p:blipFill>
          <a:blip r:embed="rId6"/>
          <a:stretch>
            <a:fillRect/>
          </a:stretch>
        </p:blipFill>
        <p:spPr>
          <a:xfrm>
            <a:off x="1588957" y="940608"/>
            <a:ext cx="10603043" cy="5917392"/>
          </a:xfrm>
          <a:prstGeom prst="rect">
            <a:avLst/>
          </a:prstGeom>
        </p:spPr>
      </p:pic>
    </p:spTree>
    <p:extLst>
      <p:ext uri="{BB962C8B-B14F-4D97-AF65-F5344CB8AC3E}">
        <p14:creationId xmlns:p14="http://schemas.microsoft.com/office/powerpoint/2010/main" val="2303602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Заголовок 1">
            <a:extLst>
              <a:ext uri="{FF2B5EF4-FFF2-40B4-BE49-F238E27FC236}">
                <a16:creationId xmlns:a16="http://schemas.microsoft.com/office/drawing/2014/main" id="{7A0EBE05-149A-9103-3104-64E45C211151}"/>
              </a:ext>
            </a:extLst>
          </p:cNvPr>
          <p:cNvSpPr txBox="1">
            <a:spLocks/>
          </p:cNvSpPr>
          <p:nvPr/>
        </p:nvSpPr>
        <p:spPr>
          <a:xfrm>
            <a:off x="1832757" y="1231244"/>
            <a:ext cx="6476999" cy="61395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uk-UA"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4" name="Объект 5">
            <a:extLst>
              <a:ext uri="{FF2B5EF4-FFF2-40B4-BE49-F238E27FC236}">
                <a16:creationId xmlns:a16="http://schemas.microsoft.com/office/drawing/2014/main" id="{7A5BE4F5-75EC-6559-D941-6B3AA8D2A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6943" y="2052262"/>
            <a:ext cx="3089203" cy="2316902"/>
          </a:xfrm>
          <a:prstGeom prst="rect">
            <a:avLst/>
          </a:prstGeom>
        </p:spPr>
      </p:pic>
      <p:sp>
        <p:nvSpPr>
          <p:cNvPr id="5" name="Объект 3">
            <a:extLst>
              <a:ext uri="{FF2B5EF4-FFF2-40B4-BE49-F238E27FC236}">
                <a16:creationId xmlns:a16="http://schemas.microsoft.com/office/drawing/2014/main" id="{CECE7BB5-CBB2-7977-4912-65CB27261EE7}"/>
              </a:ext>
            </a:extLst>
          </p:cNvPr>
          <p:cNvSpPr txBox="1">
            <a:spLocks/>
          </p:cNvSpPr>
          <p:nvPr/>
        </p:nvSpPr>
        <p:spPr>
          <a:xfrm>
            <a:off x="5525996" y="2022052"/>
            <a:ext cx="5919925" cy="1577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ClrTx/>
              <a:buNone/>
              <a:defRPr/>
            </a:pPr>
            <a:r>
              <a:rPr lang="uk-UA" sz="2000" b="1" dirty="0">
                <a:solidFill>
                  <a:schemeClr val="accent6">
                    <a:lumMod val="50000"/>
                  </a:schemeClr>
                </a:solidFill>
                <a:latin typeface="Arial"/>
                <a:cs typeface="Arial"/>
              </a:rPr>
              <a:t>Вишньовський Михайло</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uk-UA" sz="1400" dirty="0">
                <a:solidFill>
                  <a:sysClr val="windowText" lastClr="000000"/>
                </a:solidFill>
                <a:latin typeface="Arial"/>
                <a:cs typeface="Arial"/>
              </a:rPr>
              <a:t>Тренер з кооперації Львівської аграрної дорадчої служби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uk-UA" sz="1400" dirty="0">
                <a:solidFill>
                  <a:sysClr val="windowText" lastClr="000000"/>
                </a:solidFill>
                <a:latin typeface="Arial"/>
                <a:cs typeface="Arial"/>
              </a:rPr>
              <a:t>Голова кооперативу «Стрийський Ясь»</a:t>
            </a:r>
          </a:p>
          <a:p>
            <a:pPr>
              <a:lnSpc>
                <a:spcPct val="100000"/>
              </a:lnSpc>
              <a:buClrTx/>
              <a:defRPr/>
            </a:pPr>
            <a:r>
              <a:rPr lang="uk-UA" sz="1400" dirty="0">
                <a:solidFill>
                  <a:sysClr val="windowText" lastClr="000000"/>
                </a:solidFill>
                <a:latin typeface="Arial"/>
                <a:cs typeface="Arial"/>
              </a:rPr>
              <a:t>Член Спостережної ради КС «Вигода»</a:t>
            </a:r>
          </a:p>
        </p:txBody>
      </p:sp>
      <p:sp>
        <p:nvSpPr>
          <p:cNvPr id="9" name="Прямокутник 8"/>
          <p:cNvSpPr/>
          <p:nvPr/>
        </p:nvSpPr>
        <p:spPr>
          <a:xfrm>
            <a:off x="2015377" y="1067045"/>
            <a:ext cx="9934216" cy="646331"/>
          </a:xfrm>
          <a:prstGeom prst="rect">
            <a:avLst/>
          </a:prstGeom>
        </p:spPr>
        <p:txBody>
          <a:bodyPr wrap="square">
            <a:spAutoFit/>
          </a:bodyPr>
          <a:lstStyle/>
          <a:p>
            <a:pPr>
              <a:buClrTx/>
              <a:buFontTx/>
              <a:buNone/>
              <a:defRPr/>
            </a:pPr>
            <a:r>
              <a:rPr lang="uk-UA" sz="3600" b="1" kern="1200" dirty="0" smtClean="0">
                <a:solidFill>
                  <a:schemeClr val="accent6">
                    <a:lumMod val="50000"/>
                  </a:schemeClr>
                </a:solidFill>
                <a:latin typeface="Calibri" panose="020F0502020204030204"/>
                <a:ea typeface="+mn-ea"/>
                <a:cs typeface="+mn-cs"/>
              </a:rPr>
              <a:t>ПОЗНАЙОМИМОСЯ</a:t>
            </a:r>
          </a:p>
        </p:txBody>
      </p:sp>
      <p:sp>
        <p:nvSpPr>
          <p:cNvPr id="10" name="Місце для тексту 2">
            <a:extLst>
              <a:ext uri="{FF2B5EF4-FFF2-40B4-BE49-F238E27FC236}">
                <a16:creationId xmlns:a16="http://schemas.microsoft.com/office/drawing/2014/main" id="{BA077509-01CF-4295-83C3-AAE1263CA20E}"/>
              </a:ext>
            </a:extLst>
          </p:cNvPr>
          <p:cNvSpPr txBox="1">
            <a:spLocks/>
          </p:cNvSpPr>
          <p:nvPr/>
        </p:nvSpPr>
        <p:spPr>
          <a:xfrm>
            <a:off x="5337861" y="4600576"/>
            <a:ext cx="6296196" cy="1969770"/>
          </a:xfrm>
          <a:prstGeom prst="rect">
            <a:avLst/>
          </a:prstGeom>
        </p:spPr>
        <p:txBody>
          <a:bodyPr wrap="square" lIns="0" tIns="0" rIns="0" bIns="0">
            <a:spAutoFit/>
          </a:bodyPr>
          <a:lstStyle>
            <a:lvl1pPr marL="0">
              <a:defRPr sz="1800" b="1" i="0">
                <a:solidFill>
                  <a:srgbClr val="5FB3CE"/>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2000" b="1" i="0" u="none" strike="noStrike" kern="0" cap="none" spc="0" normalizeH="0" baseline="0" noProof="0" dirty="0">
                <a:ln>
                  <a:noFill/>
                </a:ln>
                <a:solidFill>
                  <a:schemeClr val="accent6">
                    <a:lumMod val="50000"/>
                  </a:schemeClr>
                </a:solidFill>
                <a:effectLst/>
                <a:uLnTx/>
                <a:uFillTx/>
                <a:latin typeface="Arial"/>
                <a:ea typeface="+mn-ea"/>
                <a:cs typeface="Arial"/>
              </a:rPr>
              <a:t>Корінець </a:t>
            </a:r>
            <a:r>
              <a:rPr kumimoji="0" lang="uk-UA" sz="2000" b="1" i="0" u="none" strike="noStrike" kern="0" cap="none" spc="0" normalizeH="0" baseline="0" noProof="0" dirty="0" smtClean="0">
                <a:ln>
                  <a:noFill/>
                </a:ln>
                <a:solidFill>
                  <a:schemeClr val="accent6">
                    <a:lumMod val="50000"/>
                  </a:schemeClr>
                </a:solidFill>
                <a:effectLst/>
                <a:uLnTx/>
                <a:uFillTx/>
                <a:latin typeface="Arial"/>
                <a:ea typeface="+mn-ea"/>
                <a:cs typeface="Arial"/>
              </a:rPr>
              <a:t>Роман</a:t>
            </a:r>
          </a:p>
          <a:p>
            <a:pPr marL="0" marR="0" lvl="0" indent="0" defTabSz="914400" eaLnBrk="1" fontAlgn="auto" latinLnBrk="0" hangingPunct="1">
              <a:lnSpc>
                <a:spcPct val="100000"/>
              </a:lnSpc>
              <a:spcBef>
                <a:spcPts val="0"/>
              </a:spcBef>
              <a:spcAft>
                <a:spcPts val="0"/>
              </a:spcAft>
              <a:buClrTx/>
              <a:buSzTx/>
              <a:buFontTx/>
              <a:buNone/>
              <a:tabLst/>
              <a:defRPr/>
            </a:pPr>
            <a:endParaRPr kumimoji="0" lang="uk-UA" sz="1000" b="1" i="0" u="none" strike="noStrike" kern="0" cap="none" spc="0" normalizeH="0" baseline="0" noProof="0" dirty="0">
              <a:ln>
                <a:noFill/>
              </a:ln>
              <a:solidFill>
                <a:srgbClr val="0070C0"/>
              </a:solidFill>
              <a:effectLst/>
              <a:uLnTx/>
              <a:uFillTx/>
              <a:latin typeface="Arial"/>
              <a:ea typeface="+mn-ea"/>
              <a:cs typeface="Arial"/>
            </a:endParaRPr>
          </a:p>
          <a:p>
            <a:pPr marL="285750" lvl="0" indent="-285750" algn="just">
              <a:buClrTx/>
              <a:buFont typeface="Arial" panose="020B0604020202020204" pitchFamily="34" charset="0"/>
              <a:buChar char="•"/>
              <a:defRPr/>
            </a:pPr>
            <a:r>
              <a:rPr lang="uk-UA" sz="1400" b="0" dirty="0">
                <a:solidFill>
                  <a:sysClr val="windowText" lastClr="000000"/>
                </a:solidFill>
              </a:rPr>
              <a:t>Директор Національної асоціації сільськогосподарських дорадчих служб України</a:t>
            </a:r>
          </a:p>
          <a:p>
            <a:pPr marL="285750" lvl="0" indent="-285750" algn="just">
              <a:buClrTx/>
              <a:buFont typeface="Arial" panose="020B0604020202020204" pitchFamily="34" charset="0"/>
              <a:buChar char="•"/>
              <a:defRPr/>
            </a:pPr>
            <a:r>
              <a:rPr lang="uk-UA" sz="1400" b="0" dirty="0">
                <a:solidFill>
                  <a:sysClr val="windowText" lastClr="000000"/>
                </a:solidFill>
              </a:rPr>
              <a:t>Заступник голови Комітету підприємців АПК при Торгово-промисловій палаті </a:t>
            </a:r>
            <a:r>
              <a:rPr lang="uk-UA" sz="1400" b="0" dirty="0" smtClean="0">
                <a:solidFill>
                  <a:sysClr val="windowText" lastClr="000000"/>
                </a:solidFill>
              </a:rPr>
              <a:t>України</a:t>
            </a:r>
          </a:p>
          <a:p>
            <a:pPr marL="285750" lvl="0" indent="-285750" algn="just">
              <a:buClrTx/>
              <a:buFont typeface="Arial" panose="020B0604020202020204" pitchFamily="34" charset="0"/>
              <a:buChar char="•"/>
              <a:defRPr/>
            </a:pPr>
            <a:r>
              <a:rPr lang="uk-UA" sz="1400" b="0" dirty="0" smtClean="0">
                <a:solidFill>
                  <a:sysClr val="windowText" lastClr="000000"/>
                </a:solidFill>
              </a:rPr>
              <a:t>Експерт Українського ветеранського фонду</a:t>
            </a:r>
            <a:endParaRPr lang="uk-UA" sz="1400" b="0" dirty="0">
              <a:solidFill>
                <a:sysClr val="windowText" lastClr="000000"/>
              </a:solidFill>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1400" b="0" i="0" u="none" strike="noStrike" kern="0" cap="none" spc="0" normalizeH="0" baseline="0" noProof="0" dirty="0" smtClean="0">
                <a:ln>
                  <a:noFill/>
                </a:ln>
                <a:solidFill>
                  <a:sysClr val="windowText" lastClr="000000"/>
                </a:solidFill>
                <a:effectLst/>
                <a:uLnTx/>
                <a:uFillTx/>
                <a:latin typeface="Arial"/>
                <a:ea typeface="+mn-ea"/>
                <a:cs typeface="Arial"/>
              </a:rPr>
              <a:t>Кандидат </a:t>
            </a:r>
            <a:r>
              <a:rPr kumimoji="0" lang="uk-UA" sz="1400" b="0" i="0" u="none" strike="noStrike" kern="0" cap="none" spc="0" normalizeH="0" baseline="0" noProof="0" dirty="0">
                <a:ln>
                  <a:noFill/>
                </a:ln>
                <a:solidFill>
                  <a:sysClr val="windowText" lastClr="000000"/>
                </a:solidFill>
                <a:effectLst/>
                <a:uLnTx/>
                <a:uFillTx/>
                <a:latin typeface="Arial"/>
                <a:ea typeface="+mn-ea"/>
                <a:cs typeface="Arial"/>
              </a:rPr>
              <a:t>економічних </a:t>
            </a:r>
            <a:r>
              <a:rPr kumimoji="0" lang="uk-UA" sz="1400" b="0" i="0" u="none" strike="noStrike" kern="0" cap="none" spc="0" normalizeH="0" baseline="0" noProof="0" dirty="0" smtClean="0">
                <a:ln>
                  <a:noFill/>
                </a:ln>
                <a:solidFill>
                  <a:sysClr val="windowText" lastClr="000000"/>
                </a:solidFill>
                <a:effectLst/>
                <a:uLnTx/>
                <a:uFillTx/>
                <a:latin typeface="Arial"/>
                <a:ea typeface="+mn-ea"/>
                <a:cs typeface="Arial"/>
              </a:rPr>
              <a:t>наук</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1400" b="0" i="0" u="none" strike="noStrike" kern="0" cap="none" spc="0" normalizeH="0" baseline="0" noProof="0" dirty="0" smtClean="0">
                <a:ln>
                  <a:noFill/>
                </a:ln>
                <a:solidFill>
                  <a:sysClr val="windowText" lastClr="000000"/>
                </a:solidFill>
                <a:effectLst/>
                <a:uLnTx/>
                <a:uFillTx/>
                <a:latin typeface="Arial"/>
                <a:ea typeface="+mn-ea"/>
                <a:cs typeface="Arial"/>
              </a:rPr>
              <a:t>Сертифікований дорадник, консультант</a:t>
            </a:r>
            <a:endParaRPr kumimoji="0" lang="uk-UA" sz="1400" b="0" i="0" u="none" strike="noStrike" kern="0" cap="none" spc="0" normalizeH="0" baseline="0" noProof="0" dirty="0">
              <a:ln>
                <a:noFill/>
              </a:ln>
              <a:solidFill>
                <a:sysClr val="windowText" lastClr="000000"/>
              </a:solidFill>
              <a:effectLst/>
              <a:uLnTx/>
              <a:uFillTx/>
              <a:latin typeface="Arial"/>
              <a:ea typeface="+mn-ea"/>
              <a:cs typeface="Arial"/>
            </a:endParaRPr>
          </a:p>
        </p:txBody>
      </p:sp>
      <p:pic>
        <p:nvPicPr>
          <p:cNvPr id="6" name="Рисунок 5"/>
          <p:cNvPicPr>
            <a:picLocks noChangeAspect="1"/>
          </p:cNvPicPr>
          <p:nvPr/>
        </p:nvPicPr>
        <p:blipFill>
          <a:blip r:embed="rId8"/>
          <a:stretch>
            <a:fillRect/>
          </a:stretch>
        </p:blipFill>
        <p:spPr>
          <a:xfrm>
            <a:off x="2106943" y="4600576"/>
            <a:ext cx="3089203" cy="2058182"/>
          </a:xfrm>
          <a:prstGeom prst="rect">
            <a:avLst/>
          </a:prstGeom>
        </p:spPr>
      </p:pic>
    </p:spTree>
    <p:extLst>
      <p:ext uri="{BB962C8B-B14F-4D97-AF65-F5344CB8AC3E}">
        <p14:creationId xmlns:p14="http://schemas.microsoft.com/office/powerpoint/2010/main" val="1358580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6" name="Рисунок 5"/>
          <p:cNvPicPr>
            <a:picLocks noChangeAspect="1"/>
          </p:cNvPicPr>
          <p:nvPr/>
        </p:nvPicPr>
        <p:blipFill>
          <a:blip r:embed="rId6"/>
          <a:stretch>
            <a:fillRect/>
          </a:stretch>
        </p:blipFill>
        <p:spPr>
          <a:xfrm>
            <a:off x="2096087" y="1323484"/>
            <a:ext cx="9302081" cy="5261593"/>
          </a:xfrm>
          <a:prstGeom prst="rect">
            <a:avLst/>
          </a:prstGeom>
        </p:spPr>
      </p:pic>
      <p:sp>
        <p:nvSpPr>
          <p:cNvPr id="7" name="Прямокутник 1">
            <a:extLst>
              <a:ext uri="{FF2B5EF4-FFF2-40B4-BE49-F238E27FC236}">
                <a16:creationId xmlns:a16="http://schemas.microsoft.com/office/drawing/2014/main" id="{1A6028ED-23D5-48E1-8978-E1F066F03CA8}"/>
              </a:ext>
            </a:extLst>
          </p:cNvPr>
          <p:cNvSpPr/>
          <p:nvPr/>
        </p:nvSpPr>
        <p:spPr>
          <a:xfrm>
            <a:off x="2096087" y="801216"/>
            <a:ext cx="9806353" cy="523220"/>
          </a:xfrm>
          <a:prstGeom prst="rect">
            <a:avLst/>
          </a:prstGeom>
        </p:spPr>
        <p:txBody>
          <a:bodyPr wrap="square">
            <a:spAutoFit/>
          </a:bodyPr>
          <a:lstStyle/>
          <a:p>
            <a:pPr>
              <a:buClrTx/>
              <a:buFontTx/>
              <a:buNone/>
              <a:defRPr/>
            </a:pPr>
            <a:r>
              <a:rPr lang="uk-UA" sz="2800" b="1" kern="1200" dirty="0" smtClean="0">
                <a:solidFill>
                  <a:srgbClr val="70AD47">
                    <a:lumMod val="50000"/>
                  </a:srgbClr>
                </a:solidFill>
                <a:latin typeface="Calibri Light" panose="020F0302020204030204"/>
                <a:ea typeface="+mn-ea"/>
                <a:cs typeface="Arial" panose="020B0604020202020204" pitchFamily="34" charset="0"/>
              </a:rPr>
              <a:t>СІЛЬСЬКОГОСПОДАРСЬКІ КООПЕРАТИВИ ПАРАГВАЮ</a:t>
            </a:r>
            <a:endParaRPr lang="uk-UA" sz="2800" kern="1200" dirty="0">
              <a:solidFill>
                <a:srgbClr val="70AD47">
                  <a:lumMod val="50000"/>
                </a:srgbClr>
              </a:solidFill>
              <a:latin typeface="Calibri Light" panose="020F0302020204030204"/>
              <a:ea typeface="+mn-ea"/>
            </a:endParaRPr>
          </a:p>
        </p:txBody>
      </p:sp>
    </p:spTree>
    <p:extLst>
      <p:ext uri="{BB962C8B-B14F-4D97-AF65-F5344CB8AC3E}">
        <p14:creationId xmlns:p14="http://schemas.microsoft.com/office/powerpoint/2010/main" val="3598026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Rectangle 2">
            <a:extLst>
              <a:ext uri="{FF2B5EF4-FFF2-40B4-BE49-F238E27FC236}">
                <a16:creationId xmlns:a16="http://schemas.microsoft.com/office/drawing/2014/main" id="{CB5ACB2C-28D4-C696-9B69-FE1940659ABC}"/>
              </a:ext>
            </a:extLst>
          </p:cNvPr>
          <p:cNvSpPr txBox="1">
            <a:spLocks/>
          </p:cNvSpPr>
          <p:nvPr/>
        </p:nvSpPr>
        <p:spPr>
          <a:xfrm>
            <a:off x="1899138" y="886908"/>
            <a:ext cx="10018542" cy="10668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sym typeface="Arial"/>
              </a:rPr>
              <a:t>АГРОПЮР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sym typeface="Arial"/>
              </a:rPr>
              <a:t>найбільший молочний кооператив Канади</a:t>
            </a:r>
            <a:endParaRPr kumimoji="0" lang="ru-RU" altLang="uk-UA"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sym typeface="Arial"/>
            </a:endParaRPr>
          </a:p>
        </p:txBody>
      </p:sp>
      <p:sp>
        <p:nvSpPr>
          <p:cNvPr id="4" name="Rectangle 3">
            <a:extLst>
              <a:ext uri="{FF2B5EF4-FFF2-40B4-BE49-F238E27FC236}">
                <a16:creationId xmlns:a16="http://schemas.microsoft.com/office/drawing/2014/main" id="{54C5AD3F-AB24-AE74-F926-DC7B0C8222F6}"/>
              </a:ext>
            </a:extLst>
          </p:cNvPr>
          <p:cNvSpPr txBox="1">
            <a:spLocks/>
          </p:cNvSpPr>
          <p:nvPr/>
        </p:nvSpPr>
        <p:spPr>
          <a:xfrm>
            <a:off x="1777218" y="2410266"/>
            <a:ext cx="4334022" cy="405149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24 серпня 1938 року 86 засновників, район </a:t>
            </a:r>
            <a:r>
              <a:rPr kumimoji="0" lang="uk-UA" altLang="uk-UA"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sym typeface="Arial"/>
              </a:rPr>
              <a:t>Гренбі</a:t>
            </a:r>
            <a:endPar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1941 рік: Перший крок у виробництві масла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1949 рік: експорт згущеного молока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1950-1970 – мережа власних заводів</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1971 – молока для прямого споживання</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1978 – високоякісні сири</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ru-RU"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endParaRPr>
          </a:p>
        </p:txBody>
      </p:sp>
      <p:sp>
        <p:nvSpPr>
          <p:cNvPr id="8" name="Rectangle 3">
            <a:extLst>
              <a:ext uri="{FF2B5EF4-FFF2-40B4-BE49-F238E27FC236}">
                <a16:creationId xmlns:a16="http://schemas.microsoft.com/office/drawing/2014/main" id="{EF7B09C6-CA91-8F1A-8BC7-CCC0EC3717DD}"/>
              </a:ext>
            </a:extLst>
          </p:cNvPr>
          <p:cNvSpPr txBox="1">
            <a:spLocks/>
          </p:cNvSpPr>
          <p:nvPr/>
        </p:nvSpPr>
        <p:spPr>
          <a:xfrm>
            <a:off x="6111240" y="2270073"/>
            <a:ext cx="5440680" cy="420416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256032" algn="l" defTabSz="914400" rtl="0" eaLnBrk="1" fontAlgn="auto" latinLnBrk="0" hangingPunct="1">
              <a:lnSpc>
                <a:spcPct val="90000"/>
              </a:lnSpc>
              <a:spcBef>
                <a:spcPts val="1000"/>
              </a:spcBef>
              <a:spcAft>
                <a:spcPts val="0"/>
              </a:spcAft>
              <a:buClr>
                <a:srgbClr val="A5A5A5"/>
              </a:buClr>
              <a:buSzTx/>
              <a:buFont typeface="Arial" panose="020B0604020202020204" pitchFamily="34" charset="0"/>
              <a:buNone/>
              <a:tabLst/>
              <a:defRPr/>
            </a:pPr>
            <a:r>
              <a:rPr kumimoji="0" lang="uk-UA" altLang="uk-UA" sz="28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sym typeface="Arial"/>
              </a:rPr>
              <a:t>Агропюр</a:t>
            </a:r>
            <a:r>
              <a:rPr kumimoji="0" lang="uk-U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a:t>
            </a: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sym typeface="Arial"/>
              </a:rPr>
              <a:t>тепер:</a:t>
            </a:r>
          </a:p>
          <a:p>
            <a:pPr marL="566928" indent="-457200">
              <a:buClr>
                <a:srgbClr val="A5A5A5"/>
              </a:buClr>
              <a:buFont typeface="Wingdings" panose="05000000000000000000" pitchFamily="2" charset="2"/>
              <a:buChar char="Ø"/>
              <a:defRPr/>
            </a:pPr>
            <a:r>
              <a:rPr kumimoji="0" lang="uk-UA" altLang="uk-UA"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sym typeface="Arial"/>
              </a:rPr>
              <a:t>3533 членів</a:t>
            </a:r>
            <a:endPar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endParaRPr>
          </a:p>
          <a:p>
            <a:pPr marL="566928" marR="0" lvl="0" indent="-457200" algn="l" defTabSz="914400" rtl="0" eaLnBrk="1" fontAlgn="auto" latinLnBrk="0" hangingPunct="1">
              <a:lnSpc>
                <a:spcPct val="90000"/>
              </a:lnSpc>
              <a:spcBef>
                <a:spcPts val="1000"/>
              </a:spcBef>
              <a:spcAft>
                <a:spcPts val="0"/>
              </a:spcAft>
              <a:buClr>
                <a:srgbClr val="A5A5A5"/>
              </a:buClr>
              <a:buSzTx/>
              <a:buFont typeface="Wingdings" panose="05000000000000000000" pitchFamily="2" charset="2"/>
              <a:buChar char="Ø"/>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24 млрд торгового обороту </a:t>
            </a:r>
          </a:p>
          <a:p>
            <a:pPr marL="566928" marR="0" lvl="0" indent="-457200" algn="l" defTabSz="914400" rtl="0" eaLnBrk="1" fontAlgn="auto" latinLnBrk="0" hangingPunct="1">
              <a:lnSpc>
                <a:spcPct val="90000"/>
              </a:lnSpc>
              <a:spcBef>
                <a:spcPts val="1000"/>
              </a:spcBef>
              <a:spcAft>
                <a:spcPts val="0"/>
              </a:spcAft>
              <a:buClr>
                <a:srgbClr val="A5A5A5"/>
              </a:buClr>
              <a:buSzTx/>
              <a:buFont typeface="Wingdings" panose="05000000000000000000" pitchFamily="2" charset="2"/>
              <a:buChar char="Ø"/>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Більше 2,6 млрд літрів переробленого молока</a:t>
            </a:r>
          </a:p>
          <a:p>
            <a:pPr marL="566928" marR="0" lvl="0" indent="-457200" algn="l" defTabSz="914400" rtl="0" eaLnBrk="1" fontAlgn="auto" latinLnBrk="0" hangingPunct="1">
              <a:lnSpc>
                <a:spcPct val="90000"/>
              </a:lnSpc>
              <a:spcBef>
                <a:spcPts val="1000"/>
              </a:spcBef>
              <a:spcAft>
                <a:spcPts val="0"/>
              </a:spcAft>
              <a:buClr>
                <a:srgbClr val="A5A5A5"/>
              </a:buClr>
              <a:buSzTx/>
              <a:buFont typeface="Wingdings" panose="05000000000000000000" pitchFamily="2" charset="2"/>
              <a:buChar char="Ø"/>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5 225 працівників</a:t>
            </a:r>
          </a:p>
          <a:p>
            <a:pPr marL="566928" marR="0" lvl="0" indent="-457200" algn="l" defTabSz="914400" rtl="0" eaLnBrk="1" fontAlgn="auto" latinLnBrk="0" hangingPunct="1">
              <a:lnSpc>
                <a:spcPct val="90000"/>
              </a:lnSpc>
              <a:spcBef>
                <a:spcPts val="1000"/>
              </a:spcBef>
              <a:spcAft>
                <a:spcPts val="0"/>
              </a:spcAft>
              <a:buClr>
                <a:srgbClr val="A5A5A5"/>
              </a:buClr>
              <a:buSzTx/>
              <a:buFont typeface="Wingdings" panose="05000000000000000000" pitchFamily="2" charset="2"/>
              <a:buChar char="Ø"/>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27 заводів –Канада, США та Аргентина</a:t>
            </a:r>
          </a:p>
          <a:p>
            <a:pPr marL="365760" marR="0" lvl="0" indent="-256032" algn="l" defTabSz="914400" rtl="0" eaLnBrk="1" fontAlgn="auto" latinLnBrk="0" hangingPunct="1">
              <a:lnSpc>
                <a:spcPct val="90000"/>
              </a:lnSpc>
              <a:spcBef>
                <a:spcPts val="1000"/>
              </a:spcBef>
              <a:spcAft>
                <a:spcPts val="0"/>
              </a:spcAft>
              <a:buClr>
                <a:srgbClr val="A5A5A5"/>
              </a:buClr>
              <a:buSzTx/>
              <a:buFont typeface="Arial" panose="020B0604020202020204" pitchFamily="34" charset="0"/>
              <a:buNone/>
              <a:tabLst/>
              <a:defRPr/>
            </a:pPr>
            <a:r>
              <a:rPr kumimoji="0" lang="uk-UA" altLang="uk-UA"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Середній показник на ферму:</a:t>
            </a:r>
          </a:p>
          <a:p>
            <a:pPr marL="566928" indent="-457200">
              <a:buClr>
                <a:srgbClr val="A5A5A5"/>
              </a:buClr>
              <a:buFont typeface="Wingdings" panose="05000000000000000000" pitchFamily="2" charset="2"/>
              <a:buChar char="Ø"/>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50 корів</a:t>
            </a:r>
          </a:p>
          <a:p>
            <a:pPr marL="566928" indent="-457200">
              <a:buClr>
                <a:srgbClr val="A5A5A5"/>
              </a:buClr>
              <a:buFont typeface="Wingdings" panose="05000000000000000000" pitchFamily="2" charset="2"/>
              <a:buChar char="Ø"/>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504 000 літрів/рік молока</a:t>
            </a:r>
            <a:endParaRPr kumimoji="0" lang="ru-RU" altLang="uk-U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72277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CC63B342-F8DC-55FC-3D8D-4616F1448E67}"/>
              </a:ext>
            </a:extLst>
          </p:cNvPr>
          <p:cNvSpPr txBox="1">
            <a:spLocks noChangeArrowheads="1"/>
          </p:cNvSpPr>
          <p:nvPr/>
        </p:nvSpPr>
        <p:spPr>
          <a:xfrm>
            <a:off x="1771446" y="2489983"/>
            <a:ext cx="10161474" cy="1446550"/>
          </a:xfrm>
          <a:prstGeom prst="rect">
            <a:avLst/>
          </a:prstGeom>
          <a:noFill/>
        </p:spPr>
        <p:txBody>
          <a:bodyPr wrap="square" anchor="b">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altLang="uk-UA" sz="4800" b="1" i="0" u="none" strike="noStrike" kern="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sym typeface="Arial"/>
              </a:rPr>
              <a:t>ЗАКОНОДАВСТВО УКРАЇНИ</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altLang="uk-UA" sz="4000" b="1" i="0" u="none" strike="noStrike" kern="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sym typeface="Arial"/>
              </a:rPr>
              <a:t>ПРО СІЛЬСЬКОГОСПОДАРСЬКУ КООПЕРАЦІЮ</a:t>
            </a:r>
            <a:endParaRPr kumimoji="0" lang="ru-RU" altLang="uk-UA" sz="4000" b="1" i="0" u="none" strike="noStrike" kern="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139432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7" name="Прямоугольник 5">
            <a:extLst>
              <a:ext uri="{FF2B5EF4-FFF2-40B4-BE49-F238E27FC236}">
                <a16:creationId xmlns:a16="http://schemas.microsoft.com/office/drawing/2014/main" id="{CC1E43A8-8F23-4C8D-88E8-1645DCE83006}"/>
              </a:ext>
            </a:extLst>
          </p:cNvPr>
          <p:cNvSpPr/>
          <p:nvPr/>
        </p:nvSpPr>
        <p:spPr>
          <a:xfrm>
            <a:off x="7467508" y="2466135"/>
            <a:ext cx="4203823" cy="2800767"/>
          </a:xfrm>
          <a:prstGeom prst="rect">
            <a:avLst/>
          </a:prstGeom>
        </p:spPr>
        <p:txBody>
          <a:bodyPr wrap="square">
            <a:spAutoFit/>
          </a:bodyPr>
          <a:lstStyle/>
          <a:p>
            <a:pPr algn="ctr">
              <a:buClrTx/>
              <a:buFontTx/>
              <a:buNone/>
            </a:pPr>
            <a:r>
              <a:rPr lang="uk-UA" sz="4800" b="1" kern="1200" dirty="0" smtClean="0">
                <a:solidFill>
                  <a:srgbClr val="5B9BD5">
                    <a:lumMod val="75000"/>
                  </a:srgbClr>
                </a:solidFill>
                <a:latin typeface="Calibri Light" panose="020F0302020204030204"/>
                <a:ea typeface="+mn-ea"/>
              </a:rPr>
              <a:t>прочитати</a:t>
            </a:r>
          </a:p>
          <a:p>
            <a:pPr algn="ctr">
              <a:buClrTx/>
              <a:buFontTx/>
              <a:buNone/>
            </a:pPr>
            <a:r>
              <a:rPr lang="uk-UA" sz="3200" b="1" kern="1200" dirty="0" smtClean="0">
                <a:solidFill>
                  <a:srgbClr val="5B9BD5">
                    <a:lumMod val="75000"/>
                  </a:srgbClr>
                </a:solidFill>
                <a:latin typeface="Calibri Light" panose="020F0302020204030204"/>
                <a:ea typeface="+mn-ea"/>
              </a:rPr>
              <a:t>ЗАКОН УКРАЇНИ</a:t>
            </a:r>
          </a:p>
          <a:p>
            <a:pPr algn="ctr">
              <a:buClrTx/>
              <a:buFontTx/>
              <a:buNone/>
            </a:pPr>
            <a:endParaRPr lang="uk-UA" sz="2400" b="1" kern="1200" dirty="0" smtClean="0">
              <a:solidFill>
                <a:srgbClr val="9BBB59">
                  <a:lumMod val="50000"/>
                </a:srgbClr>
              </a:solidFill>
              <a:latin typeface="Calibri Light" panose="020F0302020204030204"/>
              <a:ea typeface="+mn-ea"/>
            </a:endParaRPr>
          </a:p>
          <a:p>
            <a:pPr algn="ctr">
              <a:buClrTx/>
              <a:buFontTx/>
              <a:buNone/>
            </a:pPr>
            <a:r>
              <a:rPr lang="uk-UA" sz="2400" b="1" kern="1200" dirty="0" smtClean="0">
                <a:solidFill>
                  <a:srgbClr val="9BBB59">
                    <a:lumMod val="50000"/>
                  </a:srgbClr>
                </a:solidFill>
                <a:latin typeface="Calibri Light" panose="020F0302020204030204"/>
                <a:ea typeface="+mn-ea"/>
              </a:rPr>
              <a:t>«</a:t>
            </a:r>
            <a:r>
              <a:rPr lang="uk-UA" sz="2400" b="1" kern="1200" dirty="0">
                <a:solidFill>
                  <a:srgbClr val="9BBB59">
                    <a:lumMod val="50000"/>
                  </a:srgbClr>
                </a:solidFill>
                <a:latin typeface="Calibri Light" panose="020F0302020204030204"/>
                <a:ea typeface="+mn-ea"/>
              </a:rPr>
              <a:t>ПРО </a:t>
            </a:r>
            <a:r>
              <a:rPr lang="uk-UA" sz="2400" b="1" kern="1200" dirty="0" smtClean="0">
                <a:solidFill>
                  <a:srgbClr val="9BBB59">
                    <a:lumMod val="50000"/>
                  </a:srgbClr>
                </a:solidFill>
                <a:latin typeface="Calibri Light" panose="020F0302020204030204"/>
                <a:ea typeface="+mn-ea"/>
              </a:rPr>
              <a:t>СІЛЬСЬКОГОСПОДАРСЬКУ </a:t>
            </a:r>
            <a:r>
              <a:rPr lang="uk-UA" sz="2400" b="1" kern="1200" dirty="0">
                <a:solidFill>
                  <a:srgbClr val="9BBB59">
                    <a:lumMod val="50000"/>
                  </a:srgbClr>
                </a:solidFill>
                <a:latin typeface="Calibri Light" panose="020F0302020204030204"/>
                <a:ea typeface="+mn-ea"/>
              </a:rPr>
              <a:t>КООПЕРАЦІЮ</a:t>
            </a:r>
            <a:r>
              <a:rPr lang="uk-UA" sz="2400" b="1" kern="1200" dirty="0" smtClean="0">
                <a:solidFill>
                  <a:srgbClr val="9BBB59">
                    <a:lumMod val="50000"/>
                  </a:srgbClr>
                </a:solidFill>
                <a:latin typeface="Calibri Light" panose="020F0302020204030204"/>
                <a:ea typeface="+mn-ea"/>
              </a:rPr>
              <a:t>»</a:t>
            </a:r>
          </a:p>
          <a:p>
            <a:pPr algn="ctr">
              <a:buClrTx/>
              <a:buFontTx/>
              <a:buNone/>
            </a:pPr>
            <a:endParaRPr lang="uk-UA" sz="2400" b="1" kern="1200" dirty="0" smtClean="0">
              <a:solidFill>
                <a:srgbClr val="9BBB59">
                  <a:lumMod val="50000"/>
                </a:srgbClr>
              </a:solidFill>
              <a:latin typeface="Calibri Light" panose="020F0302020204030204"/>
              <a:ea typeface="+mn-ea"/>
            </a:endParaRPr>
          </a:p>
        </p:txBody>
      </p:sp>
      <p:sp>
        <p:nvSpPr>
          <p:cNvPr id="9" name="Прямоугольник 5">
            <a:extLst>
              <a:ext uri="{FF2B5EF4-FFF2-40B4-BE49-F238E27FC236}">
                <a16:creationId xmlns:a16="http://schemas.microsoft.com/office/drawing/2014/main" id="{CC1E43A8-8F23-4C8D-88E8-1645DCE83006}"/>
              </a:ext>
            </a:extLst>
          </p:cNvPr>
          <p:cNvSpPr/>
          <p:nvPr/>
        </p:nvSpPr>
        <p:spPr>
          <a:xfrm>
            <a:off x="1835677" y="885657"/>
            <a:ext cx="10112484" cy="769441"/>
          </a:xfrm>
          <a:prstGeom prst="rect">
            <a:avLst/>
          </a:prstGeom>
        </p:spPr>
        <p:txBody>
          <a:bodyPr wrap="square">
            <a:spAutoFit/>
          </a:bodyPr>
          <a:lstStyle/>
          <a:p>
            <a:pPr>
              <a:buClrTx/>
              <a:buFontTx/>
              <a:buNone/>
            </a:pPr>
            <a:r>
              <a:rPr lang="uk-UA" sz="4400" b="1" kern="1200" dirty="0" smtClean="0">
                <a:solidFill>
                  <a:schemeClr val="accent6">
                    <a:lumMod val="50000"/>
                  </a:schemeClr>
                </a:solidFill>
                <a:latin typeface="Calibri Light" panose="020F0302020204030204"/>
                <a:ea typeface="+mn-ea"/>
              </a:rPr>
              <a:t>ДОМАШНЄ ЗАВДАННЯ</a:t>
            </a:r>
            <a:endParaRPr lang="uk-UA" sz="4400" b="1" kern="1200" dirty="0">
              <a:solidFill>
                <a:schemeClr val="accent6">
                  <a:lumMod val="50000"/>
                </a:schemeClr>
              </a:solidFill>
              <a:latin typeface="Calibri Light" panose="020F0302020204030204"/>
              <a:ea typeface="+mn-ea"/>
            </a:endParaRPr>
          </a:p>
        </p:txBody>
      </p:sp>
      <p:pic>
        <p:nvPicPr>
          <p:cNvPr id="10" name="Рисунок 9"/>
          <p:cNvPicPr>
            <a:picLocks noChangeAspect="1"/>
          </p:cNvPicPr>
          <p:nvPr/>
        </p:nvPicPr>
        <p:blipFill>
          <a:blip r:embed="rId6"/>
          <a:stretch>
            <a:fillRect/>
          </a:stretch>
        </p:blipFill>
        <p:spPr>
          <a:xfrm>
            <a:off x="2515293" y="1696692"/>
            <a:ext cx="4025878" cy="4892052"/>
          </a:xfrm>
          <a:prstGeom prst="rect">
            <a:avLst/>
          </a:prstGeom>
        </p:spPr>
      </p:pic>
    </p:spTree>
    <p:extLst>
      <p:ext uri="{BB962C8B-B14F-4D97-AF65-F5344CB8AC3E}">
        <p14:creationId xmlns:p14="http://schemas.microsoft.com/office/powerpoint/2010/main" val="3311553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6" name="Рисунок 5">
            <a:extLst>
              <a:ext uri="{FF2B5EF4-FFF2-40B4-BE49-F238E27FC236}">
                <a16:creationId xmlns:a16="http://schemas.microsoft.com/office/drawing/2014/main" id="{DBC7595E-B123-42E3-B5CD-6C13845FC34B}"/>
              </a:ext>
            </a:extLst>
          </p:cNvPr>
          <p:cNvPicPr>
            <a:picLocks noChangeAspect="1"/>
          </p:cNvPicPr>
          <p:nvPr/>
        </p:nvPicPr>
        <p:blipFill>
          <a:blip r:embed="rId6"/>
          <a:stretch>
            <a:fillRect/>
          </a:stretch>
        </p:blipFill>
        <p:spPr>
          <a:xfrm>
            <a:off x="1696143" y="1943784"/>
            <a:ext cx="6008704" cy="3237816"/>
          </a:xfrm>
          <a:prstGeom prst="rect">
            <a:avLst/>
          </a:prstGeom>
        </p:spPr>
      </p:pic>
      <p:sp>
        <p:nvSpPr>
          <p:cNvPr id="7" name="Прямоугольник 4">
            <a:extLst>
              <a:ext uri="{FF2B5EF4-FFF2-40B4-BE49-F238E27FC236}">
                <a16:creationId xmlns:a16="http://schemas.microsoft.com/office/drawing/2014/main" id="{3D1CFC8F-5E22-4F28-B12D-374F4D4F1371}"/>
              </a:ext>
            </a:extLst>
          </p:cNvPr>
          <p:cNvSpPr/>
          <p:nvPr/>
        </p:nvSpPr>
        <p:spPr>
          <a:xfrm>
            <a:off x="7785509" y="1710515"/>
            <a:ext cx="4260375" cy="1231106"/>
          </a:xfrm>
          <a:prstGeom prst="rect">
            <a:avLst/>
          </a:prstGeom>
        </p:spPr>
        <p:txBody>
          <a:bodyPr wrap="square">
            <a:spAutoFit/>
          </a:bodyPr>
          <a:lstStyle/>
          <a:p>
            <a:pPr>
              <a:buClrTx/>
              <a:buFontTx/>
              <a:buNone/>
            </a:pPr>
            <a:r>
              <a:rPr lang="uk-UA" sz="1600" b="1" kern="1200" dirty="0">
                <a:solidFill>
                  <a:srgbClr val="0070C0"/>
                </a:solidFill>
                <a:latin typeface="Proba Pro"/>
                <a:ea typeface="+mn-ea"/>
              </a:rPr>
              <a:t>Закон України </a:t>
            </a:r>
          </a:p>
          <a:p>
            <a:pPr>
              <a:buClrTx/>
              <a:buFontTx/>
              <a:buNone/>
            </a:pPr>
            <a:r>
              <a:rPr lang="uk-UA" sz="1600" b="1" kern="1200" dirty="0">
                <a:solidFill>
                  <a:srgbClr val="0070C0"/>
                </a:solidFill>
                <a:latin typeface="Proba Pro"/>
                <a:ea typeface="+mn-ea"/>
              </a:rPr>
              <a:t>«Про сільськогосподарську кооперацію»</a:t>
            </a:r>
          </a:p>
          <a:p>
            <a:pPr>
              <a:buClrTx/>
              <a:buFontTx/>
              <a:buNone/>
            </a:pPr>
            <a:r>
              <a:rPr lang="ru-RU" sz="1600" b="1" kern="1200" dirty="0" err="1">
                <a:solidFill>
                  <a:srgbClr val="0070C0"/>
                </a:solidFill>
                <a:latin typeface="Proba Pro"/>
                <a:ea typeface="+mn-ea"/>
              </a:rPr>
              <a:t>від</a:t>
            </a:r>
            <a:r>
              <a:rPr lang="ru-RU" sz="1600" b="1" kern="1200" dirty="0">
                <a:solidFill>
                  <a:srgbClr val="0070C0"/>
                </a:solidFill>
                <a:latin typeface="Proba Pro"/>
                <a:ea typeface="+mn-ea"/>
              </a:rPr>
              <a:t> 21 липня 2020 року № 819-IX</a:t>
            </a:r>
          </a:p>
          <a:p>
            <a:pPr>
              <a:buClrTx/>
              <a:buFontTx/>
              <a:buNone/>
            </a:pPr>
            <a:endParaRPr lang="uk-UA" sz="1000" kern="1200" dirty="0">
              <a:solidFill>
                <a:srgbClr val="0070C0"/>
              </a:solidFill>
              <a:latin typeface="Proba Pro"/>
              <a:ea typeface="+mn-ea"/>
            </a:endParaRPr>
          </a:p>
        </p:txBody>
      </p:sp>
      <p:sp>
        <p:nvSpPr>
          <p:cNvPr id="8" name="Прямоугольник 5">
            <a:extLst>
              <a:ext uri="{FF2B5EF4-FFF2-40B4-BE49-F238E27FC236}">
                <a16:creationId xmlns:a16="http://schemas.microsoft.com/office/drawing/2014/main" id="{CC1E43A8-8F23-4C8D-88E8-1645DCE83006}"/>
              </a:ext>
            </a:extLst>
          </p:cNvPr>
          <p:cNvSpPr/>
          <p:nvPr/>
        </p:nvSpPr>
        <p:spPr>
          <a:xfrm>
            <a:off x="1588957" y="847003"/>
            <a:ext cx="9925585" cy="584775"/>
          </a:xfrm>
          <a:prstGeom prst="rect">
            <a:avLst/>
          </a:prstGeom>
        </p:spPr>
        <p:txBody>
          <a:bodyPr wrap="square">
            <a:spAutoFit/>
          </a:bodyPr>
          <a:lstStyle/>
          <a:p>
            <a:pPr>
              <a:buClrTx/>
              <a:buFontTx/>
              <a:buNone/>
            </a:pPr>
            <a:r>
              <a:rPr lang="uk-UA" sz="3200" b="1" kern="1200" dirty="0" smtClean="0">
                <a:solidFill>
                  <a:schemeClr val="accent6">
                    <a:lumMod val="50000"/>
                  </a:schemeClr>
                </a:solidFill>
                <a:latin typeface="Calibri Light" panose="020F0302020204030204"/>
                <a:ea typeface="+mn-ea"/>
              </a:rPr>
              <a:t>КООПЕРАТИВНЕ ЗАКОНОДАВСТВО УКРАЇНИ</a:t>
            </a:r>
            <a:endParaRPr lang="uk-UA" sz="3200" b="1" kern="1200" dirty="0">
              <a:solidFill>
                <a:schemeClr val="accent6">
                  <a:lumMod val="50000"/>
                </a:schemeClr>
              </a:solidFill>
              <a:latin typeface="Calibri Light" panose="020F0302020204030204"/>
              <a:ea typeface="+mn-ea"/>
            </a:endParaRPr>
          </a:p>
        </p:txBody>
      </p:sp>
      <p:sp>
        <p:nvSpPr>
          <p:cNvPr id="9" name="Прямоугольник 6">
            <a:extLst>
              <a:ext uri="{FF2B5EF4-FFF2-40B4-BE49-F238E27FC236}">
                <a16:creationId xmlns:a16="http://schemas.microsoft.com/office/drawing/2014/main" id="{F00EABA7-1CE7-49A8-A4A6-CEDFF8DE7A59}"/>
              </a:ext>
            </a:extLst>
          </p:cNvPr>
          <p:cNvSpPr/>
          <p:nvPr/>
        </p:nvSpPr>
        <p:spPr>
          <a:xfrm>
            <a:off x="7812033" y="3062993"/>
            <a:ext cx="4260375" cy="2862322"/>
          </a:xfrm>
          <a:prstGeom prst="rect">
            <a:avLst/>
          </a:prstGeom>
        </p:spPr>
        <p:txBody>
          <a:bodyPr wrap="square">
            <a:spAutoFit/>
          </a:bodyPr>
          <a:lstStyle/>
          <a:p>
            <a:pPr>
              <a:buClrTx/>
              <a:buFontTx/>
              <a:buNone/>
            </a:pPr>
            <a:r>
              <a:rPr lang="uk-UA" sz="1800" b="1" kern="1200" dirty="0">
                <a:solidFill>
                  <a:prstClr val="black">
                    <a:lumMod val="95000"/>
                    <a:lumOff val="5000"/>
                  </a:prstClr>
                </a:solidFill>
                <a:latin typeface="Times New Roman" panose="02020603050405020304" pitchFamily="18" charset="0"/>
                <a:ea typeface="+mn-ea"/>
              </a:rPr>
              <a:t>Цей Закон визначає </a:t>
            </a:r>
          </a:p>
          <a:p>
            <a:pPr>
              <a:buClrTx/>
              <a:buFontTx/>
              <a:buNone/>
            </a:pPr>
            <a:endParaRPr lang="uk-UA" sz="1800" b="1" kern="1200" dirty="0">
              <a:solidFill>
                <a:prstClr val="black">
                  <a:lumMod val="95000"/>
                  <a:lumOff val="5000"/>
                </a:prstClr>
              </a:solidFill>
              <a:latin typeface="Times New Roman" panose="02020603050405020304" pitchFamily="18" charset="0"/>
              <a:ea typeface="+mn-ea"/>
            </a:endParaRPr>
          </a:p>
          <a:p>
            <a:pPr>
              <a:buClrTx/>
              <a:buFontTx/>
              <a:buNone/>
            </a:pPr>
            <a:r>
              <a:rPr lang="uk-UA" sz="1800" b="1" kern="1200" dirty="0">
                <a:solidFill>
                  <a:prstClr val="black">
                    <a:lumMod val="95000"/>
                    <a:lumOff val="5000"/>
                  </a:prstClr>
                </a:solidFill>
                <a:latin typeface="Times New Roman" panose="02020603050405020304" pitchFamily="18" charset="0"/>
                <a:ea typeface="+mn-ea"/>
              </a:rPr>
              <a:t>правові, організаційні, економічні та соціальні основи функціонування сільськогосподарської кооперації, </a:t>
            </a:r>
          </a:p>
          <a:p>
            <a:pPr>
              <a:buClrTx/>
              <a:buFontTx/>
              <a:buNone/>
            </a:pPr>
            <a:endParaRPr lang="uk-UA" sz="1800" b="1" kern="1200" dirty="0">
              <a:solidFill>
                <a:prstClr val="black">
                  <a:lumMod val="95000"/>
                  <a:lumOff val="5000"/>
                </a:prstClr>
              </a:solidFill>
              <a:latin typeface="Times New Roman" panose="02020603050405020304" pitchFamily="18" charset="0"/>
              <a:ea typeface="+mn-ea"/>
            </a:endParaRPr>
          </a:p>
          <a:p>
            <a:pPr>
              <a:buClrTx/>
              <a:buFontTx/>
              <a:buNone/>
            </a:pPr>
            <a:r>
              <a:rPr lang="uk-UA" sz="1800" b="1" kern="1200" dirty="0">
                <a:solidFill>
                  <a:prstClr val="black">
                    <a:lumMod val="95000"/>
                    <a:lumOff val="5000"/>
                  </a:prstClr>
                </a:solidFill>
                <a:latin typeface="Times New Roman" panose="02020603050405020304" pitchFamily="18" charset="0"/>
                <a:ea typeface="+mn-ea"/>
              </a:rPr>
              <a:t>особливості утворення і діяльності сільськогосподарських кооперативів, </a:t>
            </a:r>
          </a:p>
          <a:p>
            <a:pPr>
              <a:buClrTx/>
              <a:buFontTx/>
              <a:buNone/>
            </a:pPr>
            <a:endParaRPr lang="uk-UA" sz="1800" b="1" kern="1200" dirty="0">
              <a:solidFill>
                <a:prstClr val="black">
                  <a:lumMod val="95000"/>
                  <a:lumOff val="5000"/>
                </a:prstClr>
              </a:solidFill>
              <a:latin typeface="Times New Roman" panose="02020603050405020304" pitchFamily="18" charset="0"/>
              <a:ea typeface="+mn-ea"/>
            </a:endParaRPr>
          </a:p>
          <a:p>
            <a:pPr>
              <a:buClrTx/>
              <a:buFontTx/>
              <a:buNone/>
            </a:pPr>
            <a:r>
              <a:rPr lang="uk-UA" sz="1800" b="1" kern="1200" dirty="0">
                <a:solidFill>
                  <a:prstClr val="black">
                    <a:lumMod val="95000"/>
                    <a:lumOff val="5000"/>
                  </a:prstClr>
                </a:solidFill>
                <a:latin typeface="Times New Roman" panose="02020603050405020304" pitchFamily="18" charset="0"/>
                <a:ea typeface="+mn-ea"/>
              </a:rPr>
              <a:t>їх об’єднань.</a:t>
            </a:r>
            <a:endParaRPr lang="uk-UA" sz="1800" b="1" kern="1200" dirty="0">
              <a:solidFill>
                <a:prstClr val="black">
                  <a:lumMod val="95000"/>
                  <a:lumOff val="5000"/>
                </a:prstClr>
              </a:solidFill>
              <a:latin typeface="Open sans"/>
              <a:ea typeface="+mn-ea"/>
            </a:endParaRPr>
          </a:p>
        </p:txBody>
      </p:sp>
    </p:spTree>
    <p:extLst>
      <p:ext uri="{BB962C8B-B14F-4D97-AF65-F5344CB8AC3E}">
        <p14:creationId xmlns:p14="http://schemas.microsoft.com/office/powerpoint/2010/main" val="3201677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849357" y="798366"/>
            <a:ext cx="10342643" cy="523220"/>
          </a:xfrm>
          <a:prstGeom prst="rect">
            <a:avLst/>
          </a:prstGeom>
        </p:spPr>
        <p:txBody>
          <a:bodyPr wrap="square">
            <a:spAutoFit/>
          </a:bodyPr>
          <a:lstStyle/>
          <a:p>
            <a:pPr>
              <a:buClrTx/>
              <a:buFontTx/>
              <a:buNone/>
            </a:pPr>
            <a:r>
              <a:rPr lang="uk-UA" sz="2800" b="1" kern="1200" dirty="0">
                <a:solidFill>
                  <a:schemeClr val="accent6">
                    <a:lumMod val="50000"/>
                  </a:schemeClr>
                </a:solidFill>
                <a:latin typeface="Calibri Light" panose="020F0302020204030204"/>
                <a:ea typeface="+mn-ea"/>
                <a:cs typeface="+mn-cs"/>
              </a:rPr>
              <a:t>ЗАКОН </a:t>
            </a:r>
            <a:r>
              <a:rPr lang="uk-UA" sz="2800" b="1" kern="1200" dirty="0" smtClean="0">
                <a:solidFill>
                  <a:schemeClr val="accent6">
                    <a:lumMod val="50000"/>
                  </a:schemeClr>
                </a:solidFill>
                <a:latin typeface="Calibri Light" panose="020F0302020204030204"/>
                <a:ea typeface="+mn-ea"/>
                <a:cs typeface="+mn-cs"/>
              </a:rPr>
              <a:t>УКРАЇНИ  «</a:t>
            </a:r>
            <a:r>
              <a:rPr lang="uk-UA" sz="2800" b="1" kern="1200" dirty="0">
                <a:solidFill>
                  <a:schemeClr val="accent6">
                    <a:lumMod val="50000"/>
                  </a:schemeClr>
                </a:solidFill>
                <a:latin typeface="Calibri Light" panose="020F0302020204030204"/>
                <a:ea typeface="+mn-ea"/>
                <a:cs typeface="+mn-cs"/>
              </a:rPr>
              <a:t>ПРО </a:t>
            </a:r>
            <a:r>
              <a:rPr lang="uk-UA" sz="2800" b="1" kern="1200" dirty="0" smtClean="0">
                <a:solidFill>
                  <a:schemeClr val="accent6">
                    <a:lumMod val="50000"/>
                  </a:schemeClr>
                </a:solidFill>
                <a:latin typeface="Calibri Light" panose="020F0302020204030204"/>
                <a:ea typeface="+mn-ea"/>
                <a:cs typeface="+mn-cs"/>
              </a:rPr>
              <a:t>СІЛЬСЬКОГОСПОДАРСЬКУ </a:t>
            </a:r>
            <a:r>
              <a:rPr lang="uk-UA" sz="2800" b="1" kern="1200" dirty="0">
                <a:solidFill>
                  <a:schemeClr val="accent6">
                    <a:lumMod val="50000"/>
                  </a:schemeClr>
                </a:solidFill>
                <a:latin typeface="Calibri Light" panose="020F0302020204030204"/>
                <a:ea typeface="+mn-ea"/>
                <a:cs typeface="+mn-cs"/>
              </a:rPr>
              <a:t>КООПЕРАЦІЮ»</a:t>
            </a:r>
          </a:p>
        </p:txBody>
      </p:sp>
      <p:sp>
        <p:nvSpPr>
          <p:cNvPr id="7" name="Прямокутник 6"/>
          <p:cNvSpPr/>
          <p:nvPr/>
        </p:nvSpPr>
        <p:spPr>
          <a:xfrm>
            <a:off x="1849357" y="1514683"/>
            <a:ext cx="4872728" cy="5078313"/>
          </a:xfrm>
          <a:prstGeom prst="rect">
            <a:avLst/>
          </a:prstGeom>
        </p:spPr>
        <p:txBody>
          <a:bodyPr wrap="square">
            <a:spAutoFit/>
          </a:bodyPr>
          <a:lstStyle/>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I. ЗАГАЛЬНІ ПОЛОЖЕННЯ</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 Основні поняття</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 Сфера дії Закону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3. Основні цілі сільськогосподарської кооперації</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4. Основні принципи сільськогосподарської кооперації</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5. Види діяльності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II. УТВОРЕННЯ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6. Порядок утворення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7. Найменування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8. Статут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9. Правила внутрішньогосподарської діяльності </a:t>
            </a:r>
            <a:r>
              <a:rPr lang="uk-UA" sz="1200" kern="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III.  ЧЛЕНСТВО В СІЛЬСЬКОГОСПОДАРСЬКОМУ КООПЕРАТИВІ</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10. Член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11. Вступ до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12. Основні права та обов’язки члена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13. Припинення членства в сільськогосподарському кооперативі</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14. Асоційоване членство в сільськогосподарському кооперативі</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IV.  УПРАВЛІННЯ СІЛЬСЬКОГОСПОДАРСЬКИМ КООПЕРАТИВОМ</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15. Система органів управління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16. Вищий орган управління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17. Виконавчий орган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18. Орган контролю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19. Спостережна рада сільськогосподарського </a:t>
            </a:r>
            <a:r>
              <a:rPr lang="uk-UA" sz="1200" kern="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кутник 7"/>
          <p:cNvSpPr/>
          <p:nvPr/>
        </p:nvSpPr>
        <p:spPr>
          <a:xfrm>
            <a:off x="6970680" y="1330017"/>
            <a:ext cx="4785360" cy="5262979"/>
          </a:xfrm>
          <a:prstGeom prst="rect">
            <a:avLst/>
          </a:prstGeom>
        </p:spPr>
        <p:txBody>
          <a:bodyPr wrap="square">
            <a:spAutoFit/>
          </a:bodyPr>
          <a:lstStyle/>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V. МАЙНО СІЛЬСЬКОГОСПОДАРСЬКИХ КООПЕРАТИВІВ</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20. Джерела формування майна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21. Статутний капітал та фонди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22. Частки членів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23. Повернення цільового внеску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24. Майнова відповідальність сільськогосподарського кооперативу та його членів</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25. Дохід та фінансовий результат (прибуток) сільськогосподарського кооперативу, їх розподіл</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26. Патронажні дивіденди</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27. Дивіденди</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VI. ОБ’ЄДНАННЯ СІЛЬСЬКОГОСПОДАРСЬКИХ КООПЕРАТИВІВ</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28. Право сільськогосподарських кооперативів на об’єднання</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29. Особливості утворення і діяльності сільськогосподарських кооперативних об’єднань</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VII.  МІЖНАРОДНЕ СПІВРОБІТНИЦТВО. КООПЕРАТИВНА ОСВІТА</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30. Міжнародне співробітництво у сфері сільськогосподарської кооперації</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31. Кооперативна освіта</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VIII.  ДЕРЖАВНА ПІДТРИМКА СІЛЬСЬКОГОСПОДАРСЬКОЇ КООПЕРАЦІЇ</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32. Державна підтримка сільськогосподарських кооперативів</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IX. ПРИПИНЕННЯ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Стаття 33. Припинення сільськогосподарського кооперативу</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uk-UA" sz="12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Розділ X.  ПРИКІНЦЕВІ І ПЕРЕХІДНІ ПОЛОЖЕННЯ</a:t>
            </a:r>
            <a:endParaRPr lang="ru-RU"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0837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6">
            <a:extLst>
              <a:ext uri="{FF2B5EF4-FFF2-40B4-BE49-F238E27FC236}">
                <a16:creationId xmlns:a16="http://schemas.microsoft.com/office/drawing/2014/main" id="{2AF2CF6B-8FCC-4BBD-BDB4-E326A9BFF3C4}"/>
              </a:ext>
            </a:extLst>
          </p:cNvPr>
          <p:cNvSpPr/>
          <p:nvPr/>
        </p:nvSpPr>
        <p:spPr>
          <a:xfrm>
            <a:off x="1794776" y="2019609"/>
            <a:ext cx="9961264" cy="1631216"/>
          </a:xfrm>
          <a:prstGeom prst="rect">
            <a:avLst/>
          </a:prstGeom>
        </p:spPr>
        <p:txBody>
          <a:bodyPr wrap="square">
            <a:spAutoFit/>
          </a:bodyPr>
          <a:lstStyle/>
          <a:p>
            <a:pPr algn="just" defTabSz="1219170">
              <a:buClrTx/>
            </a:pPr>
            <a:r>
              <a:rPr lang="uk-UA" sz="2000" b="1"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сільськогосподарський </a:t>
            </a:r>
            <a:r>
              <a:rPr lang="uk-UA" sz="2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кооператив </a:t>
            </a:r>
            <a:r>
              <a:rPr lang="uk-UA" sz="2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юридична особа, </a:t>
            </a:r>
            <a:r>
              <a:rPr lang="uk-UA" sz="2000" kern="12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утворена фізичними та/або юридичними особами</a:t>
            </a:r>
            <a:r>
              <a:rPr lang="uk-UA" sz="2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які </a:t>
            </a:r>
            <a:r>
              <a:rPr lang="uk-UA" sz="20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є виробниками сільськогосподарської продукції </a:t>
            </a:r>
            <a:r>
              <a:rPr lang="uk-UA" sz="2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і </a:t>
            </a:r>
            <a:r>
              <a:rPr lang="uk-UA" sz="2000"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добровільно об’єдналися </a:t>
            </a:r>
            <a:r>
              <a:rPr lang="uk-UA" sz="2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основі </a:t>
            </a:r>
            <a:r>
              <a:rPr lang="uk-UA" sz="2000" kern="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членства</a:t>
            </a:r>
            <a:r>
              <a:rPr lang="uk-UA" sz="2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та на засадах </a:t>
            </a:r>
            <a:r>
              <a:rPr lang="uk-UA" sz="2000"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самоврядування</a:t>
            </a:r>
            <a:r>
              <a:rPr lang="uk-UA" sz="2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для провадження </a:t>
            </a:r>
            <a:r>
              <a:rPr lang="uk-UA" sz="2000" kern="12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спільної господарської та іншої діяльності </a:t>
            </a:r>
            <a:r>
              <a:rPr lang="uk-UA" sz="2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з метою </a:t>
            </a:r>
            <a:r>
              <a:rPr lang="uk-UA"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задоволення </a:t>
            </a:r>
            <a:r>
              <a:rPr lang="uk-UA" sz="2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економічних, соціальних та </a:t>
            </a:r>
            <a:r>
              <a:rPr lang="uk-UA" sz="2000"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інших;</a:t>
            </a:r>
            <a:r>
              <a:rPr lang="uk-UA" sz="1600" kern="1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sz="16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потреб</a:t>
            </a:r>
            <a:endParaRPr lang="ru-RU" sz="1467"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Прямоугольник 7">
            <a:extLst>
              <a:ext uri="{FF2B5EF4-FFF2-40B4-BE49-F238E27FC236}">
                <a16:creationId xmlns:a16="http://schemas.microsoft.com/office/drawing/2014/main" id="{C159F68E-81CF-41C1-8723-B40578FB4DA1}"/>
              </a:ext>
            </a:extLst>
          </p:cNvPr>
          <p:cNvSpPr/>
          <p:nvPr/>
        </p:nvSpPr>
        <p:spPr>
          <a:xfrm>
            <a:off x="4145280" y="3908905"/>
            <a:ext cx="7752589" cy="2616101"/>
          </a:xfrm>
          <a:prstGeom prst="rect">
            <a:avLst/>
          </a:prstGeom>
        </p:spPr>
        <p:txBody>
          <a:bodyPr wrap="square">
            <a:spAutoFit/>
          </a:bodyPr>
          <a:lstStyle/>
          <a:p>
            <a:pPr defTabSz="1219170">
              <a:buClrTx/>
              <a:buFontTx/>
              <a:buNone/>
            </a:pPr>
            <a:r>
              <a:rPr lang="uk-UA" sz="2000" kern="1200" dirty="0" smtClean="0">
                <a:solidFill>
                  <a:srgbClr val="0070C0"/>
                </a:solidFill>
                <a:latin typeface="Times New Roman" panose="02020603050405020304" pitchFamily="18" charset="0"/>
                <a:ea typeface="+mn-ea"/>
                <a:cs typeface="Times New Roman" panose="02020603050405020304" pitchFamily="18" charset="0"/>
              </a:rPr>
              <a:t>Закон </a:t>
            </a:r>
            <a:r>
              <a:rPr lang="uk-UA" sz="2000" kern="1200" dirty="0">
                <a:solidFill>
                  <a:srgbClr val="0070C0"/>
                </a:solidFill>
                <a:latin typeface="Times New Roman" panose="02020603050405020304" pitchFamily="18" charset="0"/>
                <a:ea typeface="+mn-ea"/>
                <a:cs typeface="Times New Roman" panose="02020603050405020304" pitchFamily="18" charset="0"/>
              </a:rPr>
              <a:t>України </a:t>
            </a:r>
            <a:r>
              <a:rPr lang="uk-UA" sz="2000" kern="1200" dirty="0" smtClean="0">
                <a:solidFill>
                  <a:srgbClr val="0070C0"/>
                </a:solidFill>
                <a:latin typeface="Times New Roman" panose="02020603050405020304" pitchFamily="18" charset="0"/>
                <a:ea typeface="+mn-ea"/>
                <a:cs typeface="Times New Roman" panose="02020603050405020304" pitchFamily="18" charset="0"/>
              </a:rPr>
              <a:t>«Про </a:t>
            </a:r>
            <a:r>
              <a:rPr lang="uk-UA" sz="2000" kern="1200" dirty="0">
                <a:solidFill>
                  <a:srgbClr val="0070C0"/>
                </a:solidFill>
                <a:latin typeface="Times New Roman" panose="02020603050405020304" pitchFamily="18" charset="0"/>
                <a:ea typeface="+mn-ea"/>
                <a:cs typeface="Times New Roman" panose="02020603050405020304" pitchFamily="18" charset="0"/>
              </a:rPr>
              <a:t>сільськогосподарський </a:t>
            </a:r>
            <a:r>
              <a:rPr lang="uk-UA" sz="2000" kern="1200" dirty="0" smtClean="0">
                <a:solidFill>
                  <a:srgbClr val="0070C0"/>
                </a:solidFill>
                <a:latin typeface="Times New Roman" panose="02020603050405020304" pitchFamily="18" charset="0"/>
                <a:ea typeface="+mn-ea"/>
                <a:cs typeface="Times New Roman" panose="02020603050405020304" pitchFamily="18" charset="0"/>
              </a:rPr>
              <a:t>перепис»</a:t>
            </a:r>
          </a:p>
          <a:p>
            <a:pPr marL="342900" indent="-342900" defTabSz="1219170">
              <a:buClrTx/>
              <a:buFont typeface="Arial" panose="020B0604020202020204" pitchFamily="34" charset="0"/>
              <a:buChar char="•"/>
            </a:pPr>
            <a:r>
              <a:rPr lang="uk-UA" sz="1600" b="1" kern="1200" dirty="0">
                <a:solidFill>
                  <a:prstClr val="black"/>
                </a:solidFill>
                <a:latin typeface="Times New Roman" panose="02020603050405020304" pitchFamily="18" charset="0"/>
                <a:ea typeface="+mn-ea"/>
                <a:cs typeface="Times New Roman" panose="02020603050405020304" pitchFamily="18" charset="0"/>
              </a:rPr>
              <a:t>виробники сільськогосподарської продукції </a:t>
            </a:r>
            <a:r>
              <a:rPr lang="uk-UA" sz="1600" kern="1200" dirty="0">
                <a:solidFill>
                  <a:prstClr val="black"/>
                </a:solidFill>
                <a:latin typeface="Times New Roman" panose="02020603050405020304" pitchFamily="18" charset="0"/>
                <a:ea typeface="+mn-ea"/>
                <a:cs typeface="Times New Roman" panose="02020603050405020304" pitchFamily="18" charset="0"/>
              </a:rPr>
              <a:t>- сільськогосподарські товаровиробники, фізичні особи (у тому числі </a:t>
            </a:r>
            <a:r>
              <a:rPr lang="uk-UA" sz="1600" kern="1200" dirty="0">
                <a:solidFill>
                  <a:srgbClr val="0070C0"/>
                </a:solidFill>
                <a:latin typeface="Times New Roman" panose="02020603050405020304" pitchFamily="18" charset="0"/>
                <a:ea typeface="+mn-ea"/>
                <a:cs typeface="Times New Roman" panose="02020603050405020304" pitchFamily="18" charset="0"/>
              </a:rPr>
              <a:t>домогосподарства</a:t>
            </a:r>
            <a:r>
              <a:rPr lang="uk-UA" sz="1600" kern="1200" dirty="0">
                <a:solidFill>
                  <a:prstClr val="black"/>
                </a:solidFill>
                <a:latin typeface="Times New Roman" panose="02020603050405020304" pitchFamily="18" charset="0"/>
                <a:ea typeface="+mn-ea"/>
                <a:cs typeface="Times New Roman" panose="02020603050405020304" pitchFamily="18" charset="0"/>
              </a:rPr>
              <a:t>, </a:t>
            </a:r>
            <a:r>
              <a:rPr lang="uk-UA" sz="1600" b="1" kern="1200" dirty="0">
                <a:solidFill>
                  <a:schemeClr val="accent6">
                    <a:lumMod val="50000"/>
                  </a:schemeClr>
                </a:solidFill>
                <a:latin typeface="Times New Roman" panose="02020603050405020304" pitchFamily="18" charset="0"/>
                <a:ea typeface="+mn-ea"/>
                <a:cs typeface="Times New Roman" panose="02020603050405020304" pitchFamily="18" charset="0"/>
              </a:rPr>
              <a:t>фізичні особи</a:t>
            </a:r>
            <a:r>
              <a:rPr lang="uk-UA" sz="1600" kern="1200" dirty="0">
                <a:solidFill>
                  <a:prstClr val="black"/>
                </a:solidFill>
                <a:latin typeface="Times New Roman" panose="02020603050405020304" pitchFamily="18" charset="0"/>
                <a:ea typeface="+mn-ea"/>
                <a:cs typeface="Times New Roman" panose="02020603050405020304" pitchFamily="18" charset="0"/>
              </a:rPr>
              <a:t>, що здійснюють діяльність, пов’язану з веденням особистого селянського господарства, </a:t>
            </a:r>
            <a:r>
              <a:rPr lang="uk-UA" sz="1600" kern="1200" dirty="0" err="1">
                <a:solidFill>
                  <a:prstClr val="black"/>
                </a:solidFill>
                <a:latin typeface="Times New Roman" panose="02020603050405020304" pitchFamily="18" charset="0"/>
                <a:ea typeface="+mn-ea"/>
                <a:cs typeface="Times New Roman" panose="02020603050405020304" pitchFamily="18" charset="0"/>
              </a:rPr>
              <a:t>самозайняті</a:t>
            </a:r>
            <a:r>
              <a:rPr lang="uk-UA" sz="1600" kern="1200" dirty="0">
                <a:solidFill>
                  <a:prstClr val="black"/>
                </a:solidFill>
                <a:latin typeface="Times New Roman" panose="02020603050405020304" pitchFamily="18" charset="0"/>
                <a:ea typeface="+mn-ea"/>
                <a:cs typeface="Times New Roman" panose="02020603050405020304" pitchFamily="18" charset="0"/>
              </a:rPr>
              <a:t> особи у сфері сільського господарства), </a:t>
            </a:r>
            <a:r>
              <a:rPr lang="uk-UA" sz="1600" kern="1200" dirty="0">
                <a:solidFill>
                  <a:srgbClr val="0070C0"/>
                </a:solidFill>
                <a:latin typeface="Times New Roman" panose="02020603050405020304" pitchFamily="18" charset="0"/>
                <a:ea typeface="+mn-ea"/>
                <a:cs typeface="Times New Roman" panose="02020603050405020304" pitchFamily="18" charset="0"/>
              </a:rPr>
              <a:t>які займаються сільськогосподарською діяльністю</a:t>
            </a:r>
            <a:r>
              <a:rPr lang="uk-UA" sz="1600" kern="1200" dirty="0" smtClean="0">
                <a:solidFill>
                  <a:prstClr val="black"/>
                </a:solidFill>
                <a:latin typeface="Times New Roman" panose="02020603050405020304" pitchFamily="18" charset="0"/>
                <a:ea typeface="+mn-ea"/>
                <a:cs typeface="Times New Roman" panose="02020603050405020304" pitchFamily="18" charset="0"/>
              </a:rPr>
              <a:t>;</a:t>
            </a:r>
          </a:p>
          <a:p>
            <a:pPr marL="342900" indent="-342900" defTabSz="1219170">
              <a:buClrTx/>
              <a:buFont typeface="Arial" panose="020B0604020202020204" pitchFamily="34" charset="0"/>
              <a:buChar char="•"/>
            </a:pPr>
            <a:r>
              <a:rPr lang="uk-UA" sz="1600" b="1" kern="1200" dirty="0" smtClean="0">
                <a:solidFill>
                  <a:schemeClr val="tx1"/>
                </a:solidFill>
                <a:latin typeface="Times New Roman" panose="02020603050405020304" pitchFamily="18" charset="0"/>
                <a:ea typeface="+mn-ea"/>
                <a:cs typeface="Times New Roman" panose="02020603050405020304" pitchFamily="18" charset="0"/>
              </a:rPr>
              <a:t>домогосподарство </a:t>
            </a:r>
            <a:r>
              <a:rPr lang="uk-UA" sz="1600" kern="1200" dirty="0" smtClean="0">
                <a:solidFill>
                  <a:schemeClr val="tx1"/>
                </a:solidFill>
                <a:latin typeface="Times New Roman" panose="02020603050405020304" pitchFamily="18" charset="0"/>
                <a:ea typeface="+mn-ea"/>
                <a:cs typeface="Times New Roman" panose="02020603050405020304" pitchFamily="18" charset="0"/>
              </a:rPr>
              <a:t>- сукупність осіб, які </a:t>
            </a:r>
            <a:r>
              <a:rPr lang="uk-UA" sz="1600" kern="1200" dirty="0" smtClean="0">
                <a:solidFill>
                  <a:srgbClr val="0070C0"/>
                </a:solidFill>
                <a:latin typeface="Times New Roman" panose="02020603050405020304" pitchFamily="18" charset="0"/>
                <a:ea typeface="+mn-ea"/>
                <a:cs typeface="Times New Roman" panose="02020603050405020304" pitchFamily="18" charset="0"/>
              </a:rPr>
              <a:t>спільно проживають </a:t>
            </a:r>
            <a:r>
              <a:rPr lang="uk-UA" sz="1600" kern="1200" dirty="0" smtClean="0">
                <a:solidFill>
                  <a:schemeClr val="tx1"/>
                </a:solidFill>
                <a:latin typeface="Times New Roman" panose="02020603050405020304" pitchFamily="18" charset="0"/>
                <a:ea typeface="+mn-ea"/>
                <a:cs typeface="Times New Roman" panose="02020603050405020304" pitchFamily="18" charset="0"/>
              </a:rPr>
              <a:t>в одному житловому приміщенні або його частині, забезпечують себе всім необхідним для життєдіяльності, ведуть спільне господарство, повністю або частково об’єднують та витрачають кошти. …</a:t>
            </a:r>
            <a:r>
              <a:rPr lang="ru-RU" sz="1600" kern="1200" dirty="0" err="1">
                <a:solidFill>
                  <a:schemeClr val="tx1"/>
                </a:solidFill>
                <a:latin typeface="Times New Roman" panose="02020603050405020304" pitchFamily="18" charset="0"/>
                <a:ea typeface="+mn-ea"/>
                <a:cs typeface="Times New Roman" panose="02020603050405020304" pitchFamily="18" charset="0"/>
              </a:rPr>
              <a:t>Домогосподарство</a:t>
            </a:r>
            <a:r>
              <a:rPr lang="ru-RU" sz="1600" kern="1200" dirty="0">
                <a:solidFill>
                  <a:schemeClr val="tx1"/>
                </a:solidFill>
                <a:latin typeface="Times New Roman" panose="02020603050405020304" pitchFamily="18" charset="0"/>
                <a:ea typeface="+mn-ea"/>
                <a:cs typeface="Times New Roman" panose="02020603050405020304" pitchFamily="18" charset="0"/>
              </a:rPr>
              <a:t> </a:t>
            </a:r>
            <a:r>
              <a:rPr lang="ru-RU" sz="1600" kern="1200" dirty="0" err="1">
                <a:solidFill>
                  <a:schemeClr val="tx1"/>
                </a:solidFill>
                <a:latin typeface="Times New Roman" panose="02020603050405020304" pitchFamily="18" charset="0"/>
                <a:ea typeface="+mn-ea"/>
                <a:cs typeface="Times New Roman" panose="02020603050405020304" pitchFamily="18" charset="0"/>
              </a:rPr>
              <a:t>може</a:t>
            </a:r>
            <a:r>
              <a:rPr lang="ru-RU" sz="1600" kern="1200" dirty="0">
                <a:solidFill>
                  <a:schemeClr val="tx1"/>
                </a:solidFill>
                <a:latin typeface="Times New Roman" panose="02020603050405020304" pitchFamily="18" charset="0"/>
                <a:ea typeface="+mn-ea"/>
                <a:cs typeface="Times New Roman" panose="02020603050405020304" pitchFamily="18" charset="0"/>
              </a:rPr>
              <a:t> </a:t>
            </a:r>
            <a:r>
              <a:rPr lang="ru-RU" sz="1600" kern="1200" dirty="0" err="1">
                <a:solidFill>
                  <a:schemeClr val="tx1"/>
                </a:solidFill>
                <a:latin typeface="Times New Roman" panose="02020603050405020304" pitchFamily="18" charset="0"/>
                <a:ea typeface="+mn-ea"/>
                <a:cs typeface="Times New Roman" panose="02020603050405020304" pitchFamily="18" charset="0"/>
              </a:rPr>
              <a:t>складатися</a:t>
            </a:r>
            <a:r>
              <a:rPr lang="ru-RU" sz="1600" kern="1200" dirty="0">
                <a:solidFill>
                  <a:schemeClr val="tx1"/>
                </a:solidFill>
                <a:latin typeface="Times New Roman" panose="02020603050405020304" pitchFamily="18" charset="0"/>
                <a:ea typeface="+mn-ea"/>
                <a:cs typeface="Times New Roman" panose="02020603050405020304" pitchFamily="18" charset="0"/>
              </a:rPr>
              <a:t> з </a:t>
            </a:r>
            <a:r>
              <a:rPr lang="ru-RU" sz="1600" kern="1200" dirty="0" err="1">
                <a:solidFill>
                  <a:schemeClr val="tx1"/>
                </a:solidFill>
                <a:latin typeface="Times New Roman" panose="02020603050405020304" pitchFamily="18" charset="0"/>
                <a:ea typeface="+mn-ea"/>
                <a:cs typeface="Times New Roman" panose="02020603050405020304" pitchFamily="18" charset="0"/>
              </a:rPr>
              <a:t>однієї</a:t>
            </a:r>
            <a:r>
              <a:rPr lang="ru-RU" sz="1600" kern="1200" dirty="0">
                <a:solidFill>
                  <a:schemeClr val="tx1"/>
                </a:solidFill>
                <a:latin typeface="Times New Roman" panose="02020603050405020304" pitchFamily="18" charset="0"/>
                <a:ea typeface="+mn-ea"/>
                <a:cs typeface="Times New Roman" panose="02020603050405020304" pitchFamily="18" charset="0"/>
              </a:rPr>
              <a:t> </a:t>
            </a:r>
            <a:r>
              <a:rPr lang="ru-RU" sz="1600" kern="1200" dirty="0" smtClean="0">
                <a:solidFill>
                  <a:schemeClr val="tx1"/>
                </a:solidFill>
                <a:latin typeface="Times New Roman" panose="02020603050405020304" pitchFamily="18" charset="0"/>
                <a:ea typeface="+mn-ea"/>
                <a:cs typeface="Times New Roman" panose="02020603050405020304" pitchFamily="18" charset="0"/>
              </a:rPr>
              <a:t>особи.</a:t>
            </a:r>
            <a:endParaRPr lang="uk-UA" sz="1600"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8" name="Прямоугольник 5">
            <a:extLst>
              <a:ext uri="{FF2B5EF4-FFF2-40B4-BE49-F238E27FC236}">
                <a16:creationId xmlns:a16="http://schemas.microsoft.com/office/drawing/2014/main" id="{CC1E43A8-8F23-4C8D-88E8-1645DCE83006}"/>
              </a:ext>
            </a:extLst>
          </p:cNvPr>
          <p:cNvSpPr/>
          <p:nvPr/>
        </p:nvSpPr>
        <p:spPr>
          <a:xfrm>
            <a:off x="1794777" y="1176755"/>
            <a:ext cx="9961264" cy="584775"/>
          </a:xfrm>
          <a:prstGeom prst="rect">
            <a:avLst/>
          </a:prstGeom>
        </p:spPr>
        <p:txBody>
          <a:bodyPr wrap="square">
            <a:spAutoFit/>
          </a:bodyPr>
          <a:lstStyle/>
          <a:p>
            <a:pPr>
              <a:buClrTx/>
              <a:buFontTx/>
              <a:buNone/>
            </a:pPr>
            <a:r>
              <a:rPr lang="uk-UA" sz="3200" b="1" kern="1200" dirty="0" smtClean="0">
                <a:solidFill>
                  <a:schemeClr val="accent6">
                    <a:lumMod val="50000"/>
                  </a:schemeClr>
                </a:solidFill>
                <a:latin typeface="Calibri Light" panose="020F0302020204030204"/>
                <a:ea typeface="+mn-ea"/>
                <a:cs typeface="+mn-cs"/>
              </a:rPr>
              <a:t>ЩО ТАКЕ СІЛЬСЬКОГОСПОДАРСЬКИЙ КООПЕРАТИВ</a:t>
            </a:r>
            <a:endParaRPr lang="uk-UA" sz="3200" b="1" kern="1200" dirty="0">
              <a:solidFill>
                <a:schemeClr val="accent6">
                  <a:lumMod val="50000"/>
                </a:schemeClr>
              </a:solidFill>
              <a:latin typeface="Calibri Light" panose="020F0302020204030204"/>
              <a:ea typeface="+mn-ea"/>
              <a:cs typeface="+mn-cs"/>
            </a:endParaRPr>
          </a:p>
        </p:txBody>
      </p:sp>
      <p:sp>
        <p:nvSpPr>
          <p:cNvPr id="9" name="Прямокутник 8"/>
          <p:cNvSpPr/>
          <p:nvPr/>
        </p:nvSpPr>
        <p:spPr>
          <a:xfrm>
            <a:off x="1593500" y="4155125"/>
            <a:ext cx="2117500" cy="2062103"/>
          </a:xfrm>
          <a:prstGeom prst="rect">
            <a:avLst/>
          </a:prstGeom>
        </p:spPr>
        <p:txBody>
          <a:bodyPr wrap="square">
            <a:spAutoFit/>
          </a:bodyPr>
          <a:lstStyle/>
          <a:p>
            <a:pPr>
              <a:buClrTx/>
              <a:buFontTx/>
              <a:buNone/>
            </a:pPr>
            <a:r>
              <a:rPr lang="uk-UA" sz="1600" kern="1200" dirty="0" smtClean="0">
                <a:solidFill>
                  <a:srgbClr val="333333"/>
                </a:solidFill>
                <a:latin typeface="Times New Roman" panose="02020603050405020304" pitchFamily="18" charset="0"/>
                <a:ea typeface="+mn-ea"/>
                <a:cs typeface="+mn-cs"/>
              </a:rPr>
              <a:t>Термін </a:t>
            </a:r>
            <a:r>
              <a:rPr lang="uk-UA" sz="1600" u="sng" kern="1200" dirty="0" smtClean="0">
                <a:solidFill>
                  <a:srgbClr val="000099"/>
                </a:solidFill>
                <a:latin typeface="Times New Roman" panose="02020603050405020304" pitchFamily="18" charset="0"/>
                <a:ea typeface="+mn-ea"/>
                <a:cs typeface="+mn-cs"/>
                <a:hlinkClick r:id="rId6"/>
              </a:rPr>
              <a:t>"виробники сільськогосподарської продукції"</a:t>
            </a:r>
            <a:r>
              <a:rPr lang="uk-UA" sz="1600" kern="1200" dirty="0" smtClean="0">
                <a:solidFill>
                  <a:srgbClr val="333333"/>
                </a:solidFill>
                <a:latin typeface="Times New Roman" panose="02020603050405020304" pitchFamily="18" charset="0"/>
                <a:ea typeface="+mn-ea"/>
                <a:cs typeface="+mn-cs"/>
              </a:rPr>
              <a:t> вживається у цьому Законі в значенні, наведеному у Законі України "Про сільськогосподарський перепис"</a:t>
            </a:r>
            <a:endParaRPr lang="uk-UA" sz="1600" kern="1200" dirty="0">
              <a:solidFill>
                <a:prstClr val="black"/>
              </a:solidFill>
              <a:latin typeface="Open sans"/>
              <a:ea typeface="+mn-ea"/>
              <a:cs typeface="+mn-cs"/>
            </a:endParaRPr>
          </a:p>
        </p:txBody>
      </p:sp>
    </p:spTree>
    <p:extLst>
      <p:ext uri="{BB962C8B-B14F-4D97-AF65-F5344CB8AC3E}">
        <p14:creationId xmlns:p14="http://schemas.microsoft.com/office/powerpoint/2010/main" val="4115596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664307" y="873787"/>
            <a:ext cx="10207653" cy="830997"/>
          </a:xfrm>
          <a:prstGeom prst="rect">
            <a:avLst/>
          </a:prstGeom>
        </p:spPr>
        <p:txBody>
          <a:bodyPr wrap="square">
            <a:spAutoFit/>
          </a:bodyPr>
          <a:lstStyle/>
          <a:p>
            <a:pPr>
              <a:buClrTx/>
              <a:buFontTx/>
              <a:buNone/>
            </a:pPr>
            <a:r>
              <a:rPr lang="uk-UA" sz="2400" b="1" kern="1200" dirty="0" smtClean="0">
                <a:solidFill>
                  <a:schemeClr val="accent6">
                    <a:lumMod val="50000"/>
                  </a:schemeClr>
                </a:solidFill>
                <a:latin typeface="Calibri Light" panose="020F0302020204030204"/>
                <a:ea typeface="+mn-ea"/>
                <a:cs typeface="+mn-cs"/>
              </a:rPr>
              <a:t>ЗАКОН УКРАЇНИ  «ПРО СІЛЬСЬКОГОСПОДАРСЬКУ КООПЕРАЦІЮ»:</a:t>
            </a:r>
          </a:p>
          <a:p>
            <a:pPr>
              <a:buClrTx/>
              <a:buFontTx/>
              <a:buNone/>
            </a:pPr>
            <a:r>
              <a:rPr lang="uk-UA" sz="2400" b="1" kern="1200" dirty="0" smtClean="0">
                <a:solidFill>
                  <a:schemeClr val="accent6">
                    <a:lumMod val="50000"/>
                  </a:schemeClr>
                </a:solidFill>
                <a:latin typeface="Calibri Light" panose="020F0302020204030204"/>
                <a:ea typeface="+mn-ea"/>
                <a:cs typeface="+mn-cs"/>
              </a:rPr>
              <a:t>ПРИНЦИПИ, ЦІЛІ</a:t>
            </a:r>
            <a:endParaRPr lang="uk-UA" sz="2400" b="1" kern="1200" dirty="0">
              <a:solidFill>
                <a:schemeClr val="accent6">
                  <a:lumMod val="50000"/>
                </a:schemeClr>
              </a:solidFill>
              <a:latin typeface="Calibri Light" panose="020F0302020204030204"/>
              <a:ea typeface="+mn-ea"/>
              <a:cs typeface="+mn-cs"/>
            </a:endParaRPr>
          </a:p>
        </p:txBody>
      </p:sp>
      <p:sp>
        <p:nvSpPr>
          <p:cNvPr id="7" name="Прямоугольник 3">
            <a:extLst>
              <a:ext uri="{FF2B5EF4-FFF2-40B4-BE49-F238E27FC236}">
                <a16:creationId xmlns:a16="http://schemas.microsoft.com/office/drawing/2014/main" id="{C9810151-1FF2-4F08-90E5-25109CDD6D67}"/>
              </a:ext>
            </a:extLst>
          </p:cNvPr>
          <p:cNvSpPr/>
          <p:nvPr/>
        </p:nvSpPr>
        <p:spPr>
          <a:xfrm>
            <a:off x="1664307" y="1732412"/>
            <a:ext cx="3635381" cy="4832092"/>
          </a:xfrm>
          <a:prstGeom prst="rect">
            <a:avLst/>
          </a:prstGeom>
        </p:spPr>
        <p:txBody>
          <a:bodyPr wrap="square">
            <a:spAutoFit/>
          </a:bodyPr>
          <a:lstStyle/>
          <a:p>
            <a:pPr algn="just" defTabSz="1219170">
              <a:buClrTx/>
              <a:buFontTx/>
              <a:buNone/>
            </a:pPr>
            <a:r>
              <a:rPr lang="uk-UA" b="1" kern="1200" dirty="0">
                <a:solidFill>
                  <a:prstClr val="black"/>
                </a:solidFill>
                <a:latin typeface="Times New Roman" panose="02020603050405020304" pitchFamily="18" charset="0"/>
                <a:ea typeface="+mn-ea"/>
                <a:cs typeface="+mn-cs"/>
              </a:rPr>
              <a:t>Стаття 4. </a:t>
            </a:r>
            <a:r>
              <a:rPr lang="uk-UA" kern="1200" dirty="0">
                <a:solidFill>
                  <a:prstClr val="black"/>
                </a:solidFill>
                <a:latin typeface="Times New Roman" panose="02020603050405020304" pitchFamily="18" charset="0"/>
                <a:ea typeface="+mn-ea"/>
                <a:cs typeface="+mn-cs"/>
              </a:rPr>
              <a:t>Основні </a:t>
            </a:r>
            <a:r>
              <a:rPr lang="uk-UA" b="1" kern="1200" dirty="0">
                <a:solidFill>
                  <a:prstClr val="black"/>
                </a:solidFill>
                <a:latin typeface="Times New Roman" panose="02020603050405020304" pitchFamily="18" charset="0"/>
                <a:ea typeface="+mn-ea"/>
                <a:cs typeface="+mn-cs"/>
              </a:rPr>
              <a:t>принципи сільськогосподарської кооперації</a:t>
            </a:r>
          </a:p>
          <a:p>
            <a:pPr algn="just" defTabSz="1219170">
              <a:buClrTx/>
              <a:buFontTx/>
              <a:buNone/>
            </a:pPr>
            <a:r>
              <a:rPr lang="uk-UA" kern="1200" dirty="0" smtClean="0">
                <a:solidFill>
                  <a:prstClr val="black"/>
                </a:solidFill>
                <a:latin typeface="Times New Roman" panose="02020603050405020304" pitchFamily="18" charset="0"/>
                <a:ea typeface="+mn-ea"/>
                <a:cs typeface="+mn-cs"/>
              </a:rPr>
              <a:t>1</a:t>
            </a:r>
            <a:r>
              <a:rPr lang="uk-UA" kern="1200" dirty="0">
                <a:solidFill>
                  <a:prstClr val="black"/>
                </a:solidFill>
                <a:latin typeface="Times New Roman" panose="02020603050405020304" pitchFamily="18" charset="0"/>
                <a:ea typeface="+mn-ea"/>
                <a:cs typeface="+mn-cs"/>
              </a:rPr>
              <a:t>. Сільськогосподарські кооперативи, сільськогосподарські кооперативні об’єднання утворюються і здійснюють свою діяльність на основі таких принципів:</a:t>
            </a:r>
          </a:p>
          <a:p>
            <a:pPr algn="just" defTabSz="1219170">
              <a:buClrTx/>
              <a:buFontTx/>
              <a:buNone/>
            </a:pPr>
            <a:r>
              <a:rPr lang="uk-UA" kern="1200" dirty="0" smtClean="0">
                <a:solidFill>
                  <a:prstClr val="black"/>
                </a:solidFill>
                <a:latin typeface="Times New Roman" panose="02020603050405020304" pitchFamily="18" charset="0"/>
                <a:ea typeface="+mn-ea"/>
                <a:cs typeface="+mn-cs"/>
              </a:rPr>
              <a:t>1</a:t>
            </a:r>
            <a:r>
              <a:rPr lang="uk-UA" kern="1200" dirty="0">
                <a:solidFill>
                  <a:prstClr val="black"/>
                </a:solidFill>
                <a:latin typeface="Times New Roman" panose="02020603050405020304" pitchFamily="18" charset="0"/>
                <a:ea typeface="+mn-ea"/>
                <a:cs typeface="+mn-cs"/>
              </a:rPr>
              <a:t>) добровільність і відкритість членства у сільськогосподарському кооперативі, сільськогосподарському кооперативному об’єднанні;</a:t>
            </a:r>
          </a:p>
          <a:p>
            <a:pPr algn="just" defTabSz="1219170">
              <a:buClrTx/>
              <a:buFontTx/>
              <a:buNone/>
            </a:pPr>
            <a:r>
              <a:rPr lang="uk-UA" kern="1200" dirty="0">
                <a:solidFill>
                  <a:prstClr val="black"/>
                </a:solidFill>
                <a:latin typeface="Times New Roman" panose="02020603050405020304" pitchFamily="18" charset="0"/>
                <a:ea typeface="+mn-ea"/>
                <a:cs typeface="+mn-cs"/>
              </a:rPr>
              <a:t>2) демократичність;</a:t>
            </a:r>
          </a:p>
          <a:p>
            <a:pPr algn="just" defTabSz="1219170">
              <a:buClrTx/>
              <a:buFontTx/>
              <a:buNone/>
            </a:pPr>
            <a:r>
              <a:rPr lang="uk-UA" kern="1200" dirty="0">
                <a:solidFill>
                  <a:prstClr val="black"/>
                </a:solidFill>
                <a:latin typeface="Times New Roman" panose="02020603050405020304" pitchFamily="18" charset="0"/>
                <a:ea typeface="+mn-ea"/>
                <a:cs typeface="+mn-cs"/>
              </a:rPr>
              <a:t>3) </a:t>
            </a:r>
            <a:r>
              <a:rPr lang="uk-UA" b="1" kern="1200" dirty="0">
                <a:solidFill>
                  <a:prstClr val="black"/>
                </a:solidFill>
                <a:latin typeface="Times New Roman" panose="02020603050405020304" pitchFamily="18" charset="0"/>
                <a:ea typeface="+mn-ea"/>
                <a:cs typeface="+mn-cs"/>
              </a:rPr>
              <a:t>обов’язковість участі члена сільськогосподарського кооперативу, сільськогосподарського кооперативного об’єднання у його господарській та іншій діяльності;</a:t>
            </a:r>
          </a:p>
          <a:p>
            <a:pPr algn="just" defTabSz="1219170">
              <a:buClrTx/>
              <a:buFontTx/>
              <a:buNone/>
            </a:pPr>
            <a:r>
              <a:rPr lang="uk-UA" kern="1200" dirty="0">
                <a:solidFill>
                  <a:prstClr val="black"/>
                </a:solidFill>
                <a:latin typeface="Times New Roman" panose="02020603050405020304" pitchFamily="18" charset="0"/>
                <a:ea typeface="+mn-ea"/>
                <a:cs typeface="+mn-cs"/>
              </a:rPr>
              <a:t>4) автономність і незалежність;</a:t>
            </a:r>
          </a:p>
          <a:p>
            <a:pPr algn="just" defTabSz="1219170">
              <a:buClrTx/>
              <a:buFontTx/>
              <a:buNone/>
            </a:pPr>
            <a:r>
              <a:rPr lang="uk-UA" kern="1200" dirty="0">
                <a:solidFill>
                  <a:prstClr val="black"/>
                </a:solidFill>
                <a:latin typeface="Times New Roman" panose="02020603050405020304" pitchFamily="18" charset="0"/>
                <a:ea typeface="+mn-ea"/>
                <a:cs typeface="+mn-cs"/>
              </a:rPr>
              <a:t>5) сприяння розвитку сільськогосподарської кооперації;</a:t>
            </a:r>
          </a:p>
          <a:p>
            <a:pPr algn="just" defTabSz="1219170">
              <a:buClrTx/>
              <a:buFontTx/>
              <a:buNone/>
            </a:pPr>
            <a:r>
              <a:rPr lang="uk-UA" kern="1200" dirty="0">
                <a:solidFill>
                  <a:prstClr val="black"/>
                </a:solidFill>
                <a:latin typeface="Times New Roman" panose="02020603050405020304" pitchFamily="18" charset="0"/>
                <a:ea typeface="+mn-ea"/>
                <a:cs typeface="+mn-cs"/>
              </a:rPr>
              <a:t>6) співпраця між кооперативами;</a:t>
            </a:r>
          </a:p>
          <a:p>
            <a:pPr algn="just" defTabSz="1219170">
              <a:buClrTx/>
              <a:buFontTx/>
              <a:buNone/>
            </a:pPr>
            <a:r>
              <a:rPr lang="uk-UA" kern="1200" dirty="0">
                <a:solidFill>
                  <a:srgbClr val="0070C0"/>
                </a:solidFill>
                <a:latin typeface="Times New Roman" panose="02020603050405020304" pitchFamily="18" charset="0"/>
                <a:ea typeface="+mn-ea"/>
                <a:cs typeface="+mn-cs"/>
              </a:rPr>
              <a:t>7) </a:t>
            </a:r>
            <a:r>
              <a:rPr lang="uk-UA" b="1" kern="1200" dirty="0">
                <a:solidFill>
                  <a:srgbClr val="0070C0"/>
                </a:solidFill>
                <a:latin typeface="Times New Roman" panose="02020603050405020304" pitchFamily="18" charset="0"/>
                <a:ea typeface="+mn-ea"/>
                <a:cs typeface="+mn-cs"/>
              </a:rPr>
              <a:t>врахування інтересів територіальної громади.</a:t>
            </a:r>
          </a:p>
        </p:txBody>
      </p:sp>
      <p:sp>
        <p:nvSpPr>
          <p:cNvPr id="8" name="Прямоугольник 3">
            <a:extLst>
              <a:ext uri="{FF2B5EF4-FFF2-40B4-BE49-F238E27FC236}">
                <a16:creationId xmlns:a16="http://schemas.microsoft.com/office/drawing/2014/main" id="{7EC0CACB-0C2F-4AD3-9FCF-46C498A2C4B0}"/>
              </a:ext>
            </a:extLst>
          </p:cNvPr>
          <p:cNvSpPr/>
          <p:nvPr/>
        </p:nvSpPr>
        <p:spPr>
          <a:xfrm>
            <a:off x="5532120" y="1704784"/>
            <a:ext cx="6415190" cy="5016758"/>
          </a:xfrm>
          <a:prstGeom prst="rect">
            <a:avLst/>
          </a:prstGeom>
        </p:spPr>
        <p:txBody>
          <a:bodyPr wrap="square">
            <a:spAutoFit/>
          </a:bodyPr>
          <a:lstStyle/>
          <a:p>
            <a:pPr algn="just" defTabSz="1219170">
              <a:buClrTx/>
              <a:buFontTx/>
              <a:buNone/>
            </a:pPr>
            <a:r>
              <a:rPr lang="uk-UA" sz="1600" b="1" kern="1200" dirty="0">
                <a:solidFill>
                  <a:srgbClr val="333333"/>
                </a:solidFill>
                <a:latin typeface="Times New Roman" panose="02020603050405020304" pitchFamily="18" charset="0"/>
                <a:ea typeface="+mn-ea"/>
                <a:cs typeface="+mn-cs"/>
              </a:rPr>
              <a:t>Стаття 3. </a:t>
            </a:r>
            <a:r>
              <a:rPr lang="uk-UA" sz="1600" kern="1200" dirty="0">
                <a:solidFill>
                  <a:srgbClr val="333333"/>
                </a:solidFill>
                <a:latin typeface="Times New Roman" panose="02020603050405020304" pitchFamily="18" charset="0"/>
                <a:ea typeface="+mn-ea"/>
                <a:cs typeface="+mn-cs"/>
              </a:rPr>
              <a:t>Основні цілі сільськогосподарської кооперації</a:t>
            </a:r>
          </a:p>
          <a:p>
            <a:pPr marL="342900" indent="-342900" algn="just" defTabSz="1219170">
              <a:buClrTx/>
              <a:buFontTx/>
              <a:buAutoNum type="arabicPeriod"/>
            </a:pPr>
            <a:r>
              <a:rPr lang="uk-UA" sz="1600" kern="1200" dirty="0" smtClean="0">
                <a:solidFill>
                  <a:srgbClr val="333333"/>
                </a:solidFill>
                <a:latin typeface="Times New Roman" panose="02020603050405020304" pitchFamily="18" charset="0"/>
                <a:ea typeface="+mn-ea"/>
                <a:cs typeface="+mn-cs"/>
              </a:rPr>
              <a:t>Основними </a:t>
            </a:r>
            <a:r>
              <a:rPr lang="uk-UA" sz="1600" b="1" kern="1200" dirty="0">
                <a:solidFill>
                  <a:srgbClr val="0070C0"/>
                </a:solidFill>
                <a:latin typeface="Times New Roman" panose="02020603050405020304" pitchFamily="18" charset="0"/>
                <a:ea typeface="+mn-ea"/>
                <a:cs typeface="+mn-cs"/>
              </a:rPr>
              <a:t>цілями сільськогосподарської кооперації </a:t>
            </a:r>
            <a:r>
              <a:rPr lang="uk-UA" sz="1600" kern="1200" dirty="0" smtClean="0">
                <a:solidFill>
                  <a:srgbClr val="333333"/>
                </a:solidFill>
                <a:latin typeface="Times New Roman" panose="02020603050405020304" pitchFamily="18" charset="0"/>
                <a:ea typeface="+mn-ea"/>
                <a:cs typeface="+mn-cs"/>
              </a:rPr>
              <a:t>є:</a:t>
            </a:r>
          </a:p>
          <a:p>
            <a:pPr marL="342900" indent="-342900" algn="just" defTabSz="1219170">
              <a:buClrTx/>
              <a:buFontTx/>
              <a:buAutoNum type="arabicPeriod"/>
            </a:pPr>
            <a:endParaRPr lang="uk-UA" sz="1600" kern="1200" dirty="0">
              <a:solidFill>
                <a:srgbClr val="333333"/>
              </a:solidFill>
              <a:latin typeface="Times New Roman" panose="02020603050405020304" pitchFamily="18" charset="0"/>
              <a:ea typeface="+mn-ea"/>
              <a:cs typeface="+mn-cs"/>
            </a:endParaRPr>
          </a:p>
          <a:p>
            <a:pPr algn="just" defTabSz="1219170">
              <a:buClrTx/>
              <a:buFontTx/>
              <a:buAutoNum type="arabicParenR"/>
            </a:pPr>
            <a:r>
              <a:rPr lang="uk-UA" sz="1600" kern="1200" dirty="0" smtClean="0">
                <a:solidFill>
                  <a:srgbClr val="333333"/>
                </a:solidFill>
                <a:latin typeface="Times New Roman" panose="02020603050405020304" pitchFamily="18" charset="0"/>
                <a:ea typeface="+mn-ea"/>
                <a:cs typeface="+mn-cs"/>
              </a:rPr>
              <a:t>підвищення </a:t>
            </a:r>
            <a:r>
              <a:rPr lang="uk-UA" sz="1600" b="1" kern="1200" dirty="0">
                <a:solidFill>
                  <a:srgbClr val="333333"/>
                </a:solidFill>
                <a:latin typeface="Times New Roman" panose="02020603050405020304" pitchFamily="18" charset="0"/>
                <a:ea typeface="+mn-ea"/>
                <a:cs typeface="+mn-cs"/>
              </a:rPr>
              <a:t>ефективності та конкурентоспроможності </a:t>
            </a:r>
            <a:r>
              <a:rPr lang="uk-UA" sz="1600" kern="1200" dirty="0">
                <a:solidFill>
                  <a:srgbClr val="333333"/>
                </a:solidFill>
                <a:latin typeface="Times New Roman" panose="02020603050405020304" pitchFamily="18" charset="0"/>
                <a:ea typeface="+mn-ea"/>
                <a:cs typeface="+mn-cs"/>
              </a:rPr>
              <a:t>виробників сільськогосподарської продукції у сферах </a:t>
            </a:r>
            <a:r>
              <a:rPr lang="uk-UA" sz="1600" b="1" kern="1200" dirty="0">
                <a:solidFill>
                  <a:srgbClr val="333333"/>
                </a:solidFill>
                <a:latin typeface="Times New Roman" panose="02020603050405020304" pitchFamily="18" charset="0"/>
                <a:ea typeface="+mn-ea"/>
                <a:cs typeface="+mn-cs"/>
              </a:rPr>
              <a:t>виробництва, переробки, заготівлі, закупівлі, зберігання, збуту, продажу </a:t>
            </a:r>
            <a:r>
              <a:rPr lang="uk-UA" sz="1600" kern="1200" dirty="0">
                <a:solidFill>
                  <a:srgbClr val="333333"/>
                </a:solidFill>
                <a:latin typeface="Times New Roman" panose="02020603050405020304" pitchFamily="18" charset="0"/>
                <a:ea typeface="+mn-ea"/>
                <a:cs typeface="+mn-cs"/>
              </a:rPr>
              <a:t>сільськогосподарської продукції, </a:t>
            </a:r>
            <a:r>
              <a:rPr lang="uk-UA" sz="1600" b="1" kern="1200" dirty="0">
                <a:solidFill>
                  <a:srgbClr val="333333"/>
                </a:solidFill>
                <a:latin typeface="Times New Roman" panose="02020603050405020304" pitchFamily="18" charset="0"/>
                <a:ea typeface="+mn-ea"/>
                <a:cs typeface="+mn-cs"/>
              </a:rPr>
              <a:t>забезпечення засобами виробництва </a:t>
            </a:r>
            <a:r>
              <a:rPr lang="uk-UA" sz="1600" kern="1200" dirty="0">
                <a:solidFill>
                  <a:srgbClr val="333333"/>
                </a:solidFill>
                <a:latin typeface="Times New Roman" panose="02020603050405020304" pitchFamily="18" charset="0"/>
                <a:ea typeface="+mn-ea"/>
                <a:cs typeface="+mn-cs"/>
              </a:rPr>
              <a:t>і матеріально-технічними ресурсами</a:t>
            </a:r>
            <a:r>
              <a:rPr lang="uk-UA" sz="1600" kern="1200" dirty="0" smtClean="0">
                <a:solidFill>
                  <a:srgbClr val="333333"/>
                </a:solidFill>
                <a:latin typeface="Times New Roman" panose="02020603050405020304" pitchFamily="18" charset="0"/>
                <a:ea typeface="+mn-ea"/>
                <a:cs typeface="+mn-cs"/>
              </a:rPr>
              <a:t>;</a:t>
            </a:r>
          </a:p>
          <a:p>
            <a:pPr algn="just" defTabSz="1219170">
              <a:buClrTx/>
              <a:buFontTx/>
              <a:buAutoNum type="arabicParenR"/>
            </a:pPr>
            <a:endParaRPr lang="uk-UA" sz="1600" kern="1200" dirty="0">
              <a:solidFill>
                <a:srgbClr val="333333"/>
              </a:solidFill>
              <a:latin typeface="Times New Roman" panose="02020603050405020304" pitchFamily="18" charset="0"/>
              <a:ea typeface="+mn-ea"/>
              <a:cs typeface="+mn-cs"/>
            </a:endParaRPr>
          </a:p>
          <a:p>
            <a:pPr algn="just" defTabSz="1219170">
              <a:buClrTx/>
              <a:buFontTx/>
              <a:buNone/>
            </a:pPr>
            <a:r>
              <a:rPr lang="uk-UA" sz="1600" kern="1200" dirty="0">
                <a:solidFill>
                  <a:srgbClr val="333333"/>
                </a:solidFill>
                <a:latin typeface="Times New Roman" panose="02020603050405020304" pitchFamily="18" charset="0"/>
                <a:ea typeface="+mn-ea"/>
                <a:cs typeface="+mn-cs"/>
              </a:rPr>
              <a:t>2) задоволення економічних, соціальних та інших потреб виробників сільськогосподарської продукції на основі </a:t>
            </a:r>
            <a:r>
              <a:rPr lang="uk-UA" sz="1600" b="1" kern="1200" dirty="0">
                <a:solidFill>
                  <a:srgbClr val="333333"/>
                </a:solidFill>
                <a:latin typeface="Times New Roman" panose="02020603050405020304" pitchFamily="18" charset="0"/>
                <a:ea typeface="+mn-ea"/>
                <a:cs typeface="+mn-cs"/>
              </a:rPr>
              <a:t>поєднання їхніх особистих та колективних інтересів, поділу між ними ризиків, витрат і доходів, розвитку їх самоорганізації, самоврядування та самоконтролю</a:t>
            </a:r>
            <a:r>
              <a:rPr lang="uk-UA" sz="1600" kern="1200" dirty="0">
                <a:solidFill>
                  <a:srgbClr val="333333"/>
                </a:solidFill>
                <a:latin typeface="Times New Roman" panose="02020603050405020304" pitchFamily="18" charset="0"/>
                <a:ea typeface="+mn-ea"/>
                <a:cs typeface="+mn-cs"/>
              </a:rPr>
              <a:t>, захист їхніх інтересів</a:t>
            </a:r>
            <a:r>
              <a:rPr lang="uk-UA" sz="1600" kern="1200" dirty="0" smtClean="0">
                <a:solidFill>
                  <a:srgbClr val="333333"/>
                </a:solidFill>
                <a:latin typeface="Times New Roman" panose="02020603050405020304" pitchFamily="18" charset="0"/>
                <a:ea typeface="+mn-ea"/>
                <a:cs typeface="+mn-cs"/>
              </a:rPr>
              <a:t>;</a:t>
            </a:r>
          </a:p>
          <a:p>
            <a:pPr algn="just" defTabSz="1219170">
              <a:buClrTx/>
              <a:buFontTx/>
              <a:buNone/>
            </a:pPr>
            <a:endParaRPr lang="uk-UA" sz="1600" kern="1200" dirty="0">
              <a:solidFill>
                <a:srgbClr val="333333"/>
              </a:solidFill>
              <a:latin typeface="Times New Roman" panose="02020603050405020304" pitchFamily="18" charset="0"/>
              <a:ea typeface="+mn-ea"/>
              <a:cs typeface="+mn-cs"/>
            </a:endParaRPr>
          </a:p>
          <a:p>
            <a:pPr algn="just" defTabSz="1219170">
              <a:buClrTx/>
              <a:buFontTx/>
              <a:buNone/>
            </a:pPr>
            <a:r>
              <a:rPr lang="uk-UA" sz="1600" kern="1200" dirty="0">
                <a:solidFill>
                  <a:srgbClr val="333333"/>
                </a:solidFill>
                <a:latin typeface="Times New Roman" panose="02020603050405020304" pitchFamily="18" charset="0"/>
                <a:ea typeface="+mn-ea"/>
                <a:cs typeface="+mn-cs"/>
              </a:rPr>
              <a:t>3) розвиток </a:t>
            </a:r>
            <a:r>
              <a:rPr lang="uk-UA" sz="1600" b="1" kern="1200" dirty="0">
                <a:solidFill>
                  <a:srgbClr val="333333"/>
                </a:solidFill>
                <a:latin typeface="Times New Roman" panose="02020603050405020304" pitchFamily="18" charset="0"/>
                <a:ea typeface="+mn-ea"/>
                <a:cs typeface="+mn-cs"/>
              </a:rPr>
              <a:t>інфраструктури ринку </a:t>
            </a:r>
            <a:r>
              <a:rPr lang="uk-UA" sz="1600" kern="1200" dirty="0">
                <a:solidFill>
                  <a:srgbClr val="333333"/>
                </a:solidFill>
                <a:latin typeface="Times New Roman" panose="02020603050405020304" pitchFamily="18" charset="0"/>
                <a:ea typeface="+mn-ea"/>
                <a:cs typeface="+mn-cs"/>
              </a:rPr>
              <a:t>сільськогосподарської продукції;</a:t>
            </a:r>
          </a:p>
          <a:p>
            <a:pPr algn="just" defTabSz="1219170">
              <a:buClrTx/>
              <a:buFontTx/>
              <a:buNone/>
            </a:pPr>
            <a:r>
              <a:rPr lang="uk-UA" sz="1600" kern="1200" dirty="0">
                <a:solidFill>
                  <a:srgbClr val="333333"/>
                </a:solidFill>
                <a:latin typeface="Times New Roman" panose="02020603050405020304" pitchFamily="18" charset="0"/>
                <a:ea typeface="+mn-ea"/>
                <a:cs typeface="+mn-cs"/>
              </a:rPr>
              <a:t>4) створення умов для </a:t>
            </a:r>
            <a:r>
              <a:rPr lang="uk-UA" sz="1600" b="1" kern="1200" dirty="0">
                <a:solidFill>
                  <a:srgbClr val="333333"/>
                </a:solidFill>
                <a:latin typeface="Times New Roman" panose="02020603050405020304" pitchFamily="18" charset="0"/>
                <a:ea typeface="+mn-ea"/>
                <a:cs typeface="+mn-cs"/>
              </a:rPr>
              <a:t>зниження витрат </a:t>
            </a:r>
            <a:r>
              <a:rPr lang="uk-UA" sz="1600" kern="1200" dirty="0">
                <a:solidFill>
                  <a:srgbClr val="333333"/>
                </a:solidFill>
                <a:latin typeface="Times New Roman" panose="02020603050405020304" pitchFamily="18" charset="0"/>
                <a:ea typeface="+mn-ea"/>
                <a:cs typeface="+mn-cs"/>
              </a:rPr>
              <a:t>виробників сільськогосподарської продукції при придбанні необхідних ресурсів, здійсненні виробничої та/або іншої господарської діяльності;</a:t>
            </a:r>
          </a:p>
          <a:p>
            <a:pPr algn="just" defTabSz="1219170">
              <a:buClrTx/>
              <a:buFontTx/>
              <a:buNone/>
            </a:pPr>
            <a:r>
              <a:rPr lang="uk-UA" sz="1600" kern="1200" dirty="0">
                <a:solidFill>
                  <a:srgbClr val="333333"/>
                </a:solidFill>
                <a:latin typeface="Times New Roman" panose="02020603050405020304" pitchFamily="18" charset="0"/>
                <a:ea typeface="+mn-ea"/>
                <a:cs typeface="+mn-cs"/>
              </a:rPr>
              <a:t>5) </a:t>
            </a:r>
            <a:r>
              <a:rPr lang="uk-UA" sz="1600" b="1" kern="1200" dirty="0">
                <a:solidFill>
                  <a:srgbClr val="333333"/>
                </a:solidFill>
                <a:latin typeface="Times New Roman" panose="02020603050405020304" pitchFamily="18" charset="0"/>
                <a:ea typeface="+mn-ea"/>
                <a:cs typeface="+mn-cs"/>
              </a:rPr>
              <a:t>збільшення доходів </a:t>
            </a:r>
            <a:r>
              <a:rPr lang="uk-UA" sz="1600" kern="1200" dirty="0">
                <a:solidFill>
                  <a:srgbClr val="333333"/>
                </a:solidFill>
                <a:latin typeface="Times New Roman" panose="02020603050405020304" pitchFamily="18" charset="0"/>
                <a:ea typeface="+mn-ea"/>
                <a:cs typeface="+mn-cs"/>
              </a:rPr>
              <a:t>виробників сільськогосподарської продукції.</a:t>
            </a:r>
          </a:p>
        </p:txBody>
      </p:sp>
    </p:spTree>
    <p:extLst>
      <p:ext uri="{BB962C8B-B14F-4D97-AF65-F5344CB8AC3E}">
        <p14:creationId xmlns:p14="http://schemas.microsoft.com/office/powerpoint/2010/main" val="1062754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10" name="Рисунок 9"/>
          <p:cNvPicPr>
            <a:picLocks noChangeAspect="1"/>
          </p:cNvPicPr>
          <p:nvPr/>
        </p:nvPicPr>
        <p:blipFill>
          <a:blip r:embed="rId6"/>
          <a:stretch>
            <a:fillRect/>
          </a:stretch>
        </p:blipFill>
        <p:spPr>
          <a:xfrm>
            <a:off x="1914049" y="1432560"/>
            <a:ext cx="10136871" cy="4724399"/>
          </a:xfrm>
          <a:prstGeom prst="rect">
            <a:avLst/>
          </a:prstGeom>
        </p:spPr>
      </p:pic>
    </p:spTree>
    <p:extLst>
      <p:ext uri="{BB962C8B-B14F-4D97-AF65-F5344CB8AC3E}">
        <p14:creationId xmlns:p14="http://schemas.microsoft.com/office/powerpoint/2010/main" val="4033923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706880" y="844062"/>
            <a:ext cx="10379431" cy="523220"/>
          </a:xfrm>
          <a:prstGeom prst="rect">
            <a:avLst/>
          </a:prstGeom>
        </p:spPr>
        <p:txBody>
          <a:bodyPr wrap="square">
            <a:spAutoFit/>
          </a:bodyPr>
          <a:lstStyle/>
          <a:p>
            <a:pPr>
              <a:buClrTx/>
              <a:buFontTx/>
              <a:buNone/>
            </a:pPr>
            <a:r>
              <a:rPr lang="uk-UA" sz="2800" b="1" kern="1200" dirty="0" smtClean="0">
                <a:solidFill>
                  <a:schemeClr val="accent6">
                    <a:lumMod val="50000"/>
                  </a:schemeClr>
                </a:solidFill>
                <a:latin typeface="Calibri Light" panose="020F0302020204030204"/>
                <a:ea typeface="+mn-ea"/>
                <a:cs typeface="+mn-cs"/>
              </a:rPr>
              <a:t>СІЛЬСЬКОГОСПОДАРСЬКИЙ КООПЕРАТИВ: ВИМОГИ ДО СТВОРЕННЯ</a:t>
            </a:r>
            <a:endParaRPr lang="uk-UA" sz="2800" b="1" kern="1200" dirty="0">
              <a:solidFill>
                <a:schemeClr val="accent6">
                  <a:lumMod val="50000"/>
                </a:schemeClr>
              </a:solidFill>
              <a:latin typeface="Calibri Light" panose="020F0302020204030204"/>
              <a:ea typeface="+mn-ea"/>
              <a:cs typeface="+mn-cs"/>
            </a:endParaRPr>
          </a:p>
        </p:txBody>
      </p:sp>
      <p:sp>
        <p:nvSpPr>
          <p:cNvPr id="7" name="Прямокутник 6"/>
          <p:cNvSpPr/>
          <p:nvPr/>
        </p:nvSpPr>
        <p:spPr>
          <a:xfrm>
            <a:off x="1770196" y="2459504"/>
            <a:ext cx="9985844" cy="1938992"/>
          </a:xfrm>
          <a:prstGeom prst="rect">
            <a:avLst/>
          </a:prstGeom>
        </p:spPr>
        <p:txBody>
          <a:bodyPr wrap="square">
            <a:spAutoFit/>
          </a:bodyPr>
          <a:lstStyle/>
          <a:p>
            <a:pPr algn="just"/>
            <a:r>
              <a:rPr lang="uk-UA" sz="2400" dirty="0" smtClean="0">
                <a:solidFill>
                  <a:srgbClr val="333333"/>
                </a:solidFill>
                <a:latin typeface="Times New Roman" panose="02020603050405020304" pitchFamily="18" charset="0"/>
              </a:rPr>
              <a:t>Сільськогосподарський кооператив утворюється за рішенням </a:t>
            </a:r>
            <a:r>
              <a:rPr lang="uk-UA" sz="2400" b="1" dirty="0" smtClean="0">
                <a:solidFill>
                  <a:srgbClr val="0070C0"/>
                </a:solidFill>
                <a:latin typeface="Times New Roman" panose="02020603050405020304" pitchFamily="18" charset="0"/>
              </a:rPr>
              <a:t>установчих зборів його засновників</a:t>
            </a:r>
            <a:r>
              <a:rPr lang="uk-UA" sz="2400" dirty="0" smtClean="0">
                <a:solidFill>
                  <a:srgbClr val="333333"/>
                </a:solidFill>
                <a:latin typeface="Times New Roman" panose="02020603050405020304" pitchFamily="18" charset="0"/>
              </a:rPr>
              <a:t>. </a:t>
            </a:r>
          </a:p>
          <a:p>
            <a:pPr algn="just"/>
            <a:endParaRPr lang="uk-UA" sz="2400" dirty="0">
              <a:solidFill>
                <a:srgbClr val="333333"/>
              </a:solidFill>
              <a:latin typeface="Times New Roman" panose="02020603050405020304" pitchFamily="18" charset="0"/>
            </a:endParaRPr>
          </a:p>
          <a:p>
            <a:pPr algn="just"/>
            <a:r>
              <a:rPr lang="uk-UA" sz="2400" dirty="0" smtClean="0">
                <a:solidFill>
                  <a:srgbClr val="333333"/>
                </a:solidFill>
                <a:latin typeface="Times New Roman" panose="02020603050405020304" pitchFamily="18" charset="0"/>
              </a:rPr>
              <a:t>Сільськогосподарський кооператив утворюється не менш як </a:t>
            </a:r>
            <a:r>
              <a:rPr lang="uk-UA" sz="2400" b="1" dirty="0" smtClean="0">
                <a:solidFill>
                  <a:srgbClr val="0070C0"/>
                </a:solidFill>
                <a:latin typeface="Times New Roman" panose="02020603050405020304" pitchFamily="18" charset="0"/>
              </a:rPr>
              <a:t>трьома засновниками</a:t>
            </a:r>
            <a:r>
              <a:rPr lang="uk-UA" sz="2000" b="1" dirty="0" smtClean="0">
                <a:solidFill>
                  <a:srgbClr val="0070C0"/>
                </a:solidFill>
                <a:latin typeface="Times New Roman" panose="02020603050405020304" pitchFamily="18" charset="0"/>
              </a:rPr>
              <a:t>.</a:t>
            </a:r>
            <a:endParaRPr lang="uk-UA" sz="2000" b="1"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252520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7" name="TextBox 6">
            <a:extLst>
              <a:ext uri="{FF2B5EF4-FFF2-40B4-BE49-F238E27FC236}">
                <a16:creationId xmlns:a16="http://schemas.microsoft.com/office/drawing/2014/main" id="{19A2867B-48CD-4BA8-9655-7F0C1D75602C}"/>
              </a:ext>
            </a:extLst>
          </p:cNvPr>
          <p:cNvSpPr txBox="1"/>
          <p:nvPr/>
        </p:nvSpPr>
        <p:spPr>
          <a:xfrm>
            <a:off x="1814138" y="2828835"/>
            <a:ext cx="420929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0" cap="none" spc="0" normalizeH="0" baseline="0" noProof="0" dirty="0" smtClean="0">
                <a:ln>
                  <a:noFill/>
                </a:ln>
                <a:solidFill>
                  <a:srgbClr val="70AD47">
                    <a:lumMod val="50000"/>
                  </a:srgbClr>
                </a:solidFill>
                <a:effectLst/>
                <a:uLnTx/>
                <a:uFillTx/>
                <a:latin typeface="Arial Black"/>
                <a:ea typeface="+mn-ea"/>
                <a:cs typeface="+mn-cs"/>
              </a:rPr>
              <a:t>ЩО ВИ ОЧІКУЄТЕ ВІД ЦЬОГО СЕМІНАРУ?</a:t>
            </a:r>
            <a:endParaRPr kumimoji="0" lang="uk-UA"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4" name="Рисунок 3"/>
          <p:cNvPicPr>
            <a:picLocks noChangeAspect="1"/>
          </p:cNvPicPr>
          <p:nvPr/>
        </p:nvPicPr>
        <p:blipFill>
          <a:blip r:embed="rId7"/>
          <a:stretch>
            <a:fillRect/>
          </a:stretch>
        </p:blipFill>
        <p:spPr>
          <a:xfrm>
            <a:off x="6023428" y="1754832"/>
            <a:ext cx="5715000" cy="3810000"/>
          </a:xfrm>
          <a:prstGeom prst="rect">
            <a:avLst/>
          </a:prstGeom>
        </p:spPr>
      </p:pic>
    </p:spTree>
    <p:extLst>
      <p:ext uri="{BB962C8B-B14F-4D97-AF65-F5344CB8AC3E}">
        <p14:creationId xmlns:p14="http://schemas.microsoft.com/office/powerpoint/2010/main" val="1331623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664307" y="873787"/>
            <a:ext cx="10207653" cy="830997"/>
          </a:xfrm>
          <a:prstGeom prst="rect">
            <a:avLst/>
          </a:prstGeom>
        </p:spPr>
        <p:txBody>
          <a:bodyPr wrap="square">
            <a:spAutoFit/>
          </a:bodyPr>
          <a:lstStyle/>
          <a:p>
            <a:pPr>
              <a:buClrTx/>
              <a:buFontTx/>
              <a:buNone/>
            </a:pPr>
            <a:r>
              <a:rPr lang="uk-UA" sz="2400" b="1" kern="1200" dirty="0" smtClean="0">
                <a:solidFill>
                  <a:schemeClr val="accent6">
                    <a:lumMod val="50000"/>
                  </a:schemeClr>
                </a:solidFill>
                <a:latin typeface="Calibri Light" panose="020F0302020204030204"/>
                <a:ea typeface="+mn-ea"/>
                <a:cs typeface="+mn-cs"/>
              </a:rPr>
              <a:t>ХТО МОЖЕ БУТИ ЗАСНОВНИКОМ І ЧЛЕНОМ</a:t>
            </a:r>
          </a:p>
          <a:p>
            <a:pPr>
              <a:buClrTx/>
              <a:buFontTx/>
              <a:buNone/>
            </a:pPr>
            <a:r>
              <a:rPr lang="uk-UA" sz="2400" b="1" kern="1200" dirty="0" smtClean="0">
                <a:solidFill>
                  <a:schemeClr val="accent6">
                    <a:lumMod val="50000"/>
                  </a:schemeClr>
                </a:solidFill>
                <a:latin typeface="Calibri Light" panose="020F0302020204030204"/>
                <a:ea typeface="+mn-ea"/>
                <a:cs typeface="+mn-cs"/>
              </a:rPr>
              <a:t>СІЛЬСЬКОГОСПОДАРСЬКОГО КООПЕРАТИВУ</a:t>
            </a:r>
            <a:endParaRPr lang="uk-UA" sz="2400" b="1" kern="1200" dirty="0">
              <a:solidFill>
                <a:schemeClr val="accent6">
                  <a:lumMod val="50000"/>
                </a:schemeClr>
              </a:solidFill>
              <a:latin typeface="Calibri Light" panose="020F0302020204030204"/>
              <a:ea typeface="+mn-ea"/>
              <a:cs typeface="+mn-cs"/>
            </a:endParaRPr>
          </a:p>
        </p:txBody>
      </p:sp>
      <p:sp>
        <p:nvSpPr>
          <p:cNvPr id="7" name="Прямокутник 6"/>
          <p:cNvSpPr/>
          <p:nvPr/>
        </p:nvSpPr>
        <p:spPr>
          <a:xfrm>
            <a:off x="1664307" y="1959593"/>
            <a:ext cx="10091733" cy="4801314"/>
          </a:xfrm>
          <a:prstGeom prst="rect">
            <a:avLst/>
          </a:prstGeom>
        </p:spPr>
        <p:txBody>
          <a:bodyPr wrap="square">
            <a:spAutoFit/>
          </a:bodyPr>
          <a:lstStyle/>
          <a:p>
            <a:r>
              <a:rPr lang="uk-UA" sz="1800" dirty="0" smtClean="0">
                <a:solidFill>
                  <a:srgbClr val="333333"/>
                </a:solidFill>
                <a:latin typeface="Times New Roman" panose="02020603050405020304" pitchFamily="18" charset="0"/>
              </a:rPr>
              <a:t>Засновниками сільськогосподарського кооперативу можуть бути юридичні та/або фізичні особи, які відповідають таким вимогам:</a:t>
            </a:r>
          </a:p>
          <a:p>
            <a:endParaRPr lang="uk-UA" sz="1800" dirty="0" smtClean="0">
              <a:solidFill>
                <a:srgbClr val="333333"/>
              </a:solidFill>
              <a:latin typeface="Times New Roman" panose="02020603050405020304" pitchFamily="18" charset="0"/>
            </a:endParaRPr>
          </a:p>
          <a:p>
            <a:pPr marL="285750" indent="-285750">
              <a:buFont typeface="Arial" panose="020B0604020202020204" pitchFamily="34" charset="0"/>
              <a:buChar char="•"/>
            </a:pPr>
            <a:r>
              <a:rPr lang="uk-UA" sz="1800" dirty="0" smtClean="0">
                <a:solidFill>
                  <a:srgbClr val="333333"/>
                </a:solidFill>
                <a:latin typeface="Times New Roman" panose="02020603050405020304" pitchFamily="18" charset="0"/>
              </a:rPr>
              <a:t>Членом сільськогосподарського кооперативу може </a:t>
            </a:r>
            <a:r>
              <a:rPr lang="uk-UA" sz="1800" b="1" dirty="0" smtClean="0">
                <a:solidFill>
                  <a:srgbClr val="0070C0"/>
                </a:solidFill>
                <a:latin typeface="Times New Roman" panose="02020603050405020304" pitchFamily="18" charset="0"/>
              </a:rPr>
              <a:t>бути виробник сільськогосподарської продукції</a:t>
            </a:r>
            <a:r>
              <a:rPr lang="uk-UA" sz="1800" dirty="0" smtClean="0">
                <a:solidFill>
                  <a:srgbClr val="333333"/>
                </a:solidFill>
                <a:latin typeface="Times New Roman" panose="02020603050405020304" pitchFamily="18" charset="0"/>
              </a:rPr>
              <a:t> - юридична або фізична особа.</a:t>
            </a:r>
          </a:p>
          <a:p>
            <a:pPr marL="285750" indent="-285750">
              <a:buFont typeface="Arial" panose="020B0604020202020204" pitchFamily="34" charset="0"/>
              <a:buChar char="•"/>
            </a:pPr>
            <a:r>
              <a:rPr lang="uk-UA" sz="1800" dirty="0" smtClean="0">
                <a:solidFill>
                  <a:srgbClr val="333333"/>
                </a:solidFill>
                <a:latin typeface="Times New Roman" panose="02020603050405020304" pitchFamily="18" charset="0"/>
              </a:rPr>
              <a:t> </a:t>
            </a:r>
          </a:p>
          <a:p>
            <a:pPr marL="285750" indent="-285750">
              <a:buFont typeface="Arial" panose="020B0604020202020204" pitchFamily="34" charset="0"/>
              <a:buChar char="•"/>
            </a:pPr>
            <a:r>
              <a:rPr lang="uk-UA" sz="1800" dirty="0" smtClean="0">
                <a:solidFill>
                  <a:srgbClr val="333333"/>
                </a:solidFill>
                <a:latin typeface="Times New Roman" panose="02020603050405020304" pitchFamily="18" charset="0"/>
              </a:rPr>
              <a:t>Членом сільськогосподарського кооперативу може бути фізична особа, яка досягла </a:t>
            </a:r>
            <a:r>
              <a:rPr lang="uk-UA" sz="1800" b="1" dirty="0" smtClean="0">
                <a:solidFill>
                  <a:srgbClr val="0070C0"/>
                </a:solidFill>
                <a:latin typeface="Times New Roman" panose="02020603050405020304" pitchFamily="18" charset="0"/>
              </a:rPr>
              <a:t>16-річного віку</a:t>
            </a:r>
            <a:r>
              <a:rPr lang="uk-UA" sz="1800" dirty="0" smtClean="0">
                <a:solidFill>
                  <a:srgbClr val="0070C0"/>
                </a:solidFill>
                <a:latin typeface="Times New Roman" panose="02020603050405020304" pitchFamily="18" charset="0"/>
              </a:rPr>
              <a:t>.</a:t>
            </a:r>
          </a:p>
          <a:p>
            <a:pPr marL="285750" indent="-285750">
              <a:buFont typeface="Arial" panose="020B0604020202020204" pitchFamily="34" charset="0"/>
              <a:buChar char="•"/>
            </a:pPr>
            <a:endParaRPr lang="uk-UA" sz="1800" dirty="0" smtClean="0">
              <a:solidFill>
                <a:srgbClr val="0070C0"/>
              </a:solidFill>
              <a:latin typeface="Times New Roman" panose="02020603050405020304" pitchFamily="18" charset="0"/>
            </a:endParaRPr>
          </a:p>
          <a:p>
            <a:pPr marL="285750" indent="-285750" algn="just">
              <a:buFont typeface="Arial" panose="020B0604020202020204" pitchFamily="34" charset="0"/>
              <a:buChar char="•"/>
            </a:pPr>
            <a:r>
              <a:rPr lang="uk-UA" sz="1800" dirty="0" smtClean="0">
                <a:solidFill>
                  <a:srgbClr val="333333"/>
                </a:solidFill>
                <a:latin typeface="Times New Roman" panose="02020603050405020304" pitchFamily="18" charset="0"/>
              </a:rPr>
              <a:t>Юридична особа діє у сільськогосподарському кооперативі через свого </a:t>
            </a:r>
            <a:r>
              <a:rPr lang="uk-UA" sz="1800" b="1" dirty="0" smtClean="0">
                <a:solidFill>
                  <a:srgbClr val="0070C0"/>
                </a:solidFill>
                <a:latin typeface="Times New Roman" panose="02020603050405020304" pitchFamily="18" charset="0"/>
              </a:rPr>
              <a:t>уповноваженого представника.</a:t>
            </a:r>
          </a:p>
          <a:p>
            <a:endParaRPr lang="uk-UA" sz="1800" dirty="0" smtClean="0">
              <a:solidFill>
                <a:srgbClr val="333333"/>
              </a:solidFill>
              <a:latin typeface="Times New Roman" panose="02020603050405020304" pitchFamily="18" charset="0"/>
            </a:endParaRPr>
          </a:p>
          <a:p>
            <a:pPr algn="just"/>
            <a:r>
              <a:rPr lang="uk-UA" sz="1800" dirty="0" smtClean="0">
                <a:solidFill>
                  <a:srgbClr val="333333"/>
                </a:solidFill>
                <a:latin typeface="Times New Roman" panose="02020603050405020304" pitchFamily="18" charset="0"/>
              </a:rPr>
              <a:t>Сільськогосподарський кооператив зобов’язаний вести </a:t>
            </a:r>
            <a:r>
              <a:rPr lang="uk-UA" sz="1800" b="1" dirty="0" smtClean="0">
                <a:solidFill>
                  <a:srgbClr val="0070C0"/>
                </a:solidFill>
                <a:latin typeface="Times New Roman" panose="02020603050405020304" pitchFamily="18" charset="0"/>
              </a:rPr>
              <a:t>облік своїх членів</a:t>
            </a:r>
            <a:r>
              <a:rPr lang="uk-UA" sz="1800" dirty="0" smtClean="0">
                <a:solidFill>
                  <a:srgbClr val="333333"/>
                </a:solidFill>
                <a:latin typeface="Times New Roman" panose="02020603050405020304" pitchFamily="18" charset="0"/>
              </a:rPr>
              <a:t> та </a:t>
            </a:r>
            <a:r>
              <a:rPr lang="uk-UA" sz="1800" b="1" dirty="0" smtClean="0">
                <a:solidFill>
                  <a:srgbClr val="0070C0"/>
                </a:solidFill>
                <a:latin typeface="Times New Roman" panose="02020603050405020304" pitchFamily="18" charset="0"/>
              </a:rPr>
              <a:t>видати кожному </a:t>
            </a:r>
            <a:r>
              <a:rPr lang="uk-UA" sz="1800" dirty="0" smtClean="0">
                <a:solidFill>
                  <a:srgbClr val="333333"/>
                </a:solidFill>
                <a:latin typeface="Times New Roman" panose="02020603050405020304" pitchFamily="18" charset="0"/>
              </a:rPr>
              <a:t>з них </a:t>
            </a:r>
            <a:r>
              <a:rPr lang="uk-UA" sz="1800" dirty="0" smtClean="0">
                <a:solidFill>
                  <a:srgbClr val="0070C0"/>
                </a:solidFill>
                <a:latin typeface="Times New Roman" panose="02020603050405020304" pitchFamily="18" charset="0"/>
              </a:rPr>
              <a:t>посвідчення про членство</a:t>
            </a:r>
            <a:r>
              <a:rPr lang="uk-UA" sz="1800" dirty="0" smtClean="0">
                <a:solidFill>
                  <a:srgbClr val="333333"/>
                </a:solidFill>
                <a:latin typeface="Times New Roman" panose="02020603050405020304" pitchFamily="18" charset="0"/>
              </a:rPr>
              <a:t>, в якому зазначаються відомості про члена сільськогосподарського кооперативу, розміри внесених ним вступного внеску та вкладу, а також інша інформація, передбачена статутом відповідного кооперативу.</a:t>
            </a:r>
          </a:p>
          <a:p>
            <a:endParaRPr lang="uk-UA" sz="1800" dirty="0"/>
          </a:p>
        </p:txBody>
      </p:sp>
    </p:spTree>
    <p:extLst>
      <p:ext uri="{BB962C8B-B14F-4D97-AF65-F5344CB8AC3E}">
        <p14:creationId xmlns:p14="http://schemas.microsoft.com/office/powerpoint/2010/main" val="1109260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665156" y="686766"/>
            <a:ext cx="10207653" cy="461665"/>
          </a:xfrm>
          <a:prstGeom prst="rect">
            <a:avLst/>
          </a:prstGeom>
        </p:spPr>
        <p:txBody>
          <a:bodyPr wrap="square">
            <a:spAutoFit/>
          </a:bodyPr>
          <a:lstStyle/>
          <a:p>
            <a:pPr>
              <a:buClrTx/>
              <a:buFontTx/>
              <a:buNone/>
            </a:pPr>
            <a:r>
              <a:rPr lang="uk-UA" sz="2400" b="1" kern="1200" dirty="0" smtClean="0">
                <a:solidFill>
                  <a:schemeClr val="accent6">
                    <a:lumMod val="50000"/>
                  </a:schemeClr>
                </a:solidFill>
                <a:latin typeface="Calibri Light" panose="020F0302020204030204"/>
                <a:ea typeface="+mn-ea"/>
                <a:cs typeface="+mn-cs"/>
              </a:rPr>
              <a:t>ПРАВА ЧЛЕНІВ СІЛЬСЬКОГОСПОДАРСЬКОГО КООПЕРАТИВУ</a:t>
            </a:r>
            <a:endParaRPr lang="uk-UA" sz="2400" b="1" kern="1200" dirty="0">
              <a:solidFill>
                <a:schemeClr val="accent6">
                  <a:lumMod val="50000"/>
                </a:schemeClr>
              </a:solidFill>
              <a:latin typeface="Calibri Light" panose="020F0302020204030204"/>
              <a:ea typeface="+mn-ea"/>
              <a:cs typeface="+mn-cs"/>
            </a:endParaRPr>
          </a:p>
        </p:txBody>
      </p:sp>
      <p:sp>
        <p:nvSpPr>
          <p:cNvPr id="8" name="Прямокутник 7"/>
          <p:cNvSpPr/>
          <p:nvPr/>
        </p:nvSpPr>
        <p:spPr>
          <a:xfrm>
            <a:off x="1588957" y="1215896"/>
            <a:ext cx="10360053" cy="5509200"/>
          </a:xfrm>
          <a:prstGeom prst="rect">
            <a:avLst/>
          </a:prstGeom>
        </p:spPr>
        <p:txBody>
          <a:bodyPr wrap="square">
            <a:spAutoFit/>
          </a:bodyPr>
          <a:lstStyle/>
          <a:p>
            <a:pPr algn="just"/>
            <a:r>
              <a:rPr lang="uk-UA" sz="1600" dirty="0" smtClean="0">
                <a:solidFill>
                  <a:srgbClr val="333333"/>
                </a:solidFill>
                <a:latin typeface="Times New Roman" panose="02020603050405020304" pitchFamily="18" charset="0"/>
              </a:rPr>
              <a:t>Основними правами члена сільськогосподарського кооперативу є:</a:t>
            </a:r>
          </a:p>
          <a:p>
            <a:pPr algn="just"/>
            <a:r>
              <a:rPr lang="uk-UA" sz="1600" dirty="0" smtClean="0">
                <a:solidFill>
                  <a:srgbClr val="333333"/>
                </a:solidFill>
                <a:latin typeface="Times New Roman" panose="02020603050405020304" pitchFamily="18" charset="0"/>
              </a:rPr>
              <a:t>1) участь в управлінні, </a:t>
            </a:r>
            <a:r>
              <a:rPr lang="uk-UA" sz="1600" b="1" dirty="0" smtClean="0">
                <a:solidFill>
                  <a:srgbClr val="C00000"/>
                </a:solidFill>
                <a:latin typeface="Times New Roman" panose="02020603050405020304" pitchFamily="18" charset="0"/>
              </a:rPr>
              <a:t>право ухвального голосу </a:t>
            </a:r>
            <a:r>
              <a:rPr lang="uk-UA" sz="1600" dirty="0" smtClean="0">
                <a:solidFill>
                  <a:srgbClr val="333333"/>
                </a:solidFill>
                <a:latin typeface="Times New Roman" panose="02020603050405020304" pitchFamily="18" charset="0"/>
              </a:rPr>
              <a:t>на загальних зборах сільськогосподарського кооперативу, право </a:t>
            </a:r>
            <a:r>
              <a:rPr lang="uk-UA" sz="1600" b="1" dirty="0" smtClean="0">
                <a:solidFill>
                  <a:srgbClr val="C00000"/>
                </a:solidFill>
                <a:latin typeface="Times New Roman" panose="02020603050405020304" pitchFamily="18" charset="0"/>
              </a:rPr>
              <a:t>обирати і бути обраним до органів управління</a:t>
            </a:r>
            <a:r>
              <a:rPr lang="uk-UA" sz="1600" dirty="0" smtClean="0">
                <a:solidFill>
                  <a:srgbClr val="333333"/>
                </a:solidFill>
                <a:latin typeface="Times New Roman" panose="02020603050405020304" pitchFamily="18" charset="0"/>
              </a:rPr>
              <a:t>;</a:t>
            </a:r>
          </a:p>
          <a:p>
            <a:pPr algn="just"/>
            <a:r>
              <a:rPr lang="uk-UA" sz="1600" dirty="0" smtClean="0">
                <a:solidFill>
                  <a:srgbClr val="333333"/>
                </a:solidFill>
                <a:latin typeface="Times New Roman" panose="02020603050405020304" pitchFamily="18" charset="0"/>
              </a:rPr>
              <a:t>2) користування послугами кооперативу;</a:t>
            </a:r>
          </a:p>
          <a:p>
            <a:pPr algn="just"/>
            <a:r>
              <a:rPr lang="uk-UA" sz="1600" dirty="0" smtClean="0">
                <a:solidFill>
                  <a:srgbClr val="333333"/>
                </a:solidFill>
                <a:latin typeface="Times New Roman" panose="02020603050405020304" pitchFamily="18" charset="0"/>
              </a:rPr>
              <a:t>3) одержання </a:t>
            </a:r>
            <a:r>
              <a:rPr lang="uk-UA" sz="1600" b="1" dirty="0" smtClean="0">
                <a:solidFill>
                  <a:srgbClr val="0070C0"/>
                </a:solidFill>
                <a:latin typeface="Times New Roman" panose="02020603050405020304" pitchFamily="18" charset="0"/>
              </a:rPr>
              <a:t>патронажних дивідендів </a:t>
            </a:r>
            <a:r>
              <a:rPr lang="uk-UA" sz="1600" dirty="0" smtClean="0">
                <a:solidFill>
                  <a:srgbClr val="333333"/>
                </a:solidFill>
                <a:latin typeface="Times New Roman" panose="02020603050405020304" pitchFamily="18" charset="0"/>
              </a:rPr>
              <a:t>(для сільськогосподарського кооперативу, що діє з метою одержання прибутку);</a:t>
            </a:r>
          </a:p>
          <a:p>
            <a:pPr algn="just"/>
            <a:r>
              <a:rPr lang="uk-UA" sz="1600" dirty="0" smtClean="0">
                <a:solidFill>
                  <a:srgbClr val="333333"/>
                </a:solidFill>
                <a:latin typeface="Times New Roman" panose="02020603050405020304" pitchFamily="18" charset="0"/>
              </a:rPr>
              <a:t>4) </a:t>
            </a:r>
            <a:r>
              <a:rPr lang="uk-UA" sz="1600" b="1" dirty="0" smtClean="0">
                <a:solidFill>
                  <a:srgbClr val="0070C0"/>
                </a:solidFill>
                <a:latin typeface="Times New Roman" panose="02020603050405020304" pitchFamily="18" charset="0"/>
              </a:rPr>
              <a:t>одержання частини попередньо надлишково сплаченої вартості </a:t>
            </a:r>
            <a:r>
              <a:rPr lang="uk-UA" sz="1600" dirty="0" smtClean="0">
                <a:solidFill>
                  <a:srgbClr val="333333"/>
                </a:solidFill>
                <a:latin typeface="Times New Roman" panose="02020603050405020304" pitchFamily="18" charset="0"/>
              </a:rPr>
              <a:t>наданих таким кооперативом послуг відповідно до їх фактичної вартості (для сільськогосподарського кооперативу, що діє без мети одержання прибутку);</a:t>
            </a:r>
          </a:p>
          <a:p>
            <a:pPr algn="just"/>
            <a:r>
              <a:rPr lang="uk-UA" sz="1600" dirty="0" smtClean="0">
                <a:solidFill>
                  <a:srgbClr val="333333"/>
                </a:solidFill>
                <a:latin typeface="Times New Roman" panose="02020603050405020304" pitchFamily="18" charset="0"/>
              </a:rPr>
              <a:t>5) </a:t>
            </a:r>
            <a:r>
              <a:rPr lang="uk-UA" sz="1600" b="1" dirty="0" smtClean="0">
                <a:solidFill>
                  <a:srgbClr val="0070C0"/>
                </a:solidFill>
                <a:latin typeface="Times New Roman" panose="02020603050405020304" pitchFamily="18" charset="0"/>
              </a:rPr>
              <a:t>одержання дивідендів </a:t>
            </a:r>
            <a:r>
              <a:rPr lang="uk-UA" sz="1600" dirty="0" smtClean="0">
                <a:solidFill>
                  <a:srgbClr val="333333"/>
                </a:solidFill>
                <a:latin typeface="Times New Roman" panose="02020603050405020304" pitchFamily="18" charset="0"/>
              </a:rPr>
              <a:t>(для сільськогосподарського кооперативу, що діє з метою одержання прибутку);</a:t>
            </a:r>
          </a:p>
          <a:p>
            <a:pPr algn="just"/>
            <a:r>
              <a:rPr lang="uk-UA" sz="1600" dirty="0" smtClean="0">
                <a:solidFill>
                  <a:srgbClr val="333333"/>
                </a:solidFill>
                <a:latin typeface="Times New Roman" panose="02020603050405020304" pitchFamily="18" charset="0"/>
              </a:rPr>
              <a:t>6</a:t>
            </a:r>
            <a:r>
              <a:rPr lang="uk-UA" sz="1600" dirty="0" smtClean="0">
                <a:solidFill>
                  <a:srgbClr val="0070C0"/>
                </a:solidFill>
                <a:latin typeface="Times New Roman" panose="02020603050405020304" pitchFamily="18" charset="0"/>
              </a:rPr>
              <a:t>) право на вихід </a:t>
            </a:r>
            <a:r>
              <a:rPr lang="uk-UA" sz="1600" dirty="0" smtClean="0">
                <a:solidFill>
                  <a:srgbClr val="333333"/>
                </a:solidFill>
                <a:latin typeface="Times New Roman" panose="02020603050405020304" pitchFamily="18" charset="0"/>
              </a:rPr>
              <a:t>із сільськогосподарського кооперативу та на одержання частки, цільового поворотного внеску у разі виходу з кооперативу;</a:t>
            </a:r>
          </a:p>
          <a:p>
            <a:pPr algn="just"/>
            <a:r>
              <a:rPr lang="uk-UA" sz="1600" dirty="0" smtClean="0">
                <a:solidFill>
                  <a:srgbClr val="333333"/>
                </a:solidFill>
                <a:latin typeface="Times New Roman" panose="02020603050405020304" pitchFamily="18" charset="0"/>
              </a:rPr>
              <a:t>7) право </a:t>
            </a:r>
            <a:r>
              <a:rPr lang="uk-UA" sz="1600" dirty="0" smtClean="0">
                <a:solidFill>
                  <a:srgbClr val="0070C0"/>
                </a:solidFill>
                <a:latin typeface="Times New Roman" panose="02020603050405020304" pitchFamily="18" charset="0"/>
              </a:rPr>
              <a:t>вносити пропозиції </a:t>
            </a:r>
            <a:r>
              <a:rPr lang="uk-UA" sz="1600" dirty="0" smtClean="0">
                <a:solidFill>
                  <a:srgbClr val="333333"/>
                </a:solidFill>
                <a:latin typeface="Times New Roman" panose="02020603050405020304" pitchFamily="18" charset="0"/>
              </a:rPr>
              <a:t>щодо поліпшення роботи кооперативу, усунення недоліків у роботі його органів управління та посадових осіб;</a:t>
            </a:r>
          </a:p>
          <a:p>
            <a:pPr algn="just"/>
            <a:r>
              <a:rPr lang="uk-UA" sz="1600" dirty="0" smtClean="0">
                <a:solidFill>
                  <a:srgbClr val="333333"/>
                </a:solidFill>
                <a:latin typeface="Times New Roman" panose="02020603050405020304" pitchFamily="18" charset="0"/>
              </a:rPr>
              <a:t>8) право </a:t>
            </a:r>
            <a:r>
              <a:rPr lang="uk-UA" sz="1600" b="1" dirty="0" smtClean="0">
                <a:solidFill>
                  <a:srgbClr val="0070C0"/>
                </a:solidFill>
                <a:latin typeface="Times New Roman" panose="02020603050405020304" pitchFamily="18" charset="0"/>
              </a:rPr>
              <a:t>звертатися до органів управління</a:t>
            </a:r>
            <a:r>
              <a:rPr lang="uk-UA" sz="1600" dirty="0" smtClean="0">
                <a:solidFill>
                  <a:srgbClr val="333333"/>
                </a:solidFill>
                <a:latin typeface="Times New Roman" panose="02020603050405020304" pitchFamily="18" charset="0"/>
              </a:rPr>
              <a:t>, посадових осіб кооперативу із запитами…, одержувати письмові відповіді на свої звернення;</a:t>
            </a:r>
          </a:p>
          <a:p>
            <a:pPr algn="just"/>
            <a:r>
              <a:rPr lang="uk-UA" sz="1600" dirty="0" smtClean="0">
                <a:solidFill>
                  <a:srgbClr val="333333"/>
                </a:solidFill>
                <a:latin typeface="Times New Roman" panose="02020603050405020304" pitchFamily="18" charset="0"/>
              </a:rPr>
              <a:t>9) </a:t>
            </a:r>
            <a:r>
              <a:rPr lang="uk-UA" sz="1600" b="1" dirty="0" smtClean="0">
                <a:solidFill>
                  <a:srgbClr val="0070C0"/>
                </a:solidFill>
                <a:latin typeface="Times New Roman" panose="02020603050405020304" pitchFamily="18" charset="0"/>
              </a:rPr>
              <a:t>отримувати повну інформацію </a:t>
            </a:r>
            <a:r>
              <a:rPr lang="uk-UA" sz="1600" dirty="0" smtClean="0">
                <a:solidFill>
                  <a:srgbClr val="333333"/>
                </a:solidFill>
                <a:latin typeface="Times New Roman" panose="02020603050405020304" pitchFamily="18" charset="0"/>
              </a:rPr>
              <a:t>про діяльність кооперативу… у тому числі щодо річної фінансової звітності, бухгалтерської та іншої фінансової інформації кооперативу.</a:t>
            </a:r>
          </a:p>
          <a:p>
            <a:pPr algn="just"/>
            <a:endParaRPr lang="uk-UA" sz="800" dirty="0" smtClean="0">
              <a:solidFill>
                <a:srgbClr val="333333"/>
              </a:solidFill>
              <a:latin typeface="Times New Roman" panose="02020603050405020304" pitchFamily="18" charset="0"/>
            </a:endParaRPr>
          </a:p>
          <a:p>
            <a:pPr algn="just"/>
            <a:r>
              <a:rPr lang="uk-UA" sz="1600" b="1" i="1" dirty="0" smtClean="0">
                <a:solidFill>
                  <a:srgbClr val="C00000"/>
                </a:solidFill>
                <a:latin typeface="Times New Roman" panose="02020603050405020304" pitchFamily="18" charset="0"/>
              </a:rPr>
              <a:t>Обмеження</a:t>
            </a:r>
            <a:r>
              <a:rPr lang="uk-UA" sz="1600" i="1" dirty="0" smtClean="0">
                <a:solidFill>
                  <a:srgbClr val="333333"/>
                </a:solidFill>
                <a:latin typeface="Times New Roman" panose="02020603050405020304" pitchFamily="18" charset="0"/>
              </a:rPr>
              <a:t> у будь-якій формі прав членів сільськогосподарського кооперативу, передбачених цим Законом, іншими законами України, статутом та Правилами внутрішньогосподарської діяльності сільськогосподарського кооперативу, за рішенням членів чи органів управління кооперативу </a:t>
            </a:r>
            <a:r>
              <a:rPr lang="uk-UA" sz="1600" b="1" i="1" dirty="0" smtClean="0">
                <a:solidFill>
                  <a:srgbClr val="C00000"/>
                </a:solidFill>
                <a:latin typeface="Times New Roman" panose="02020603050405020304" pitchFamily="18" charset="0"/>
              </a:rPr>
              <a:t>не допускається</a:t>
            </a:r>
            <a:r>
              <a:rPr lang="uk-UA" sz="1600" i="1" dirty="0" smtClean="0">
                <a:solidFill>
                  <a:srgbClr val="333333"/>
                </a:solidFill>
                <a:latin typeface="Times New Roman" panose="02020603050405020304" pitchFamily="18" charset="0"/>
              </a:rPr>
              <a:t>.</a:t>
            </a:r>
            <a:endParaRPr lang="uk-UA" sz="1600" i="1" dirty="0">
              <a:solidFill>
                <a:srgbClr val="333333"/>
              </a:solidFill>
              <a:latin typeface="Times New Roman" panose="02020603050405020304" pitchFamily="18" charset="0"/>
            </a:endParaRPr>
          </a:p>
        </p:txBody>
      </p:sp>
    </p:spTree>
    <p:extLst>
      <p:ext uri="{BB962C8B-B14F-4D97-AF65-F5344CB8AC3E}">
        <p14:creationId xmlns:p14="http://schemas.microsoft.com/office/powerpoint/2010/main" val="1846998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665156" y="686766"/>
            <a:ext cx="10207653" cy="461665"/>
          </a:xfrm>
          <a:prstGeom prst="rect">
            <a:avLst/>
          </a:prstGeom>
        </p:spPr>
        <p:txBody>
          <a:bodyPr wrap="square">
            <a:spAutoFit/>
          </a:bodyPr>
          <a:lstStyle/>
          <a:p>
            <a:pPr>
              <a:buClrTx/>
              <a:buFontTx/>
              <a:buNone/>
            </a:pPr>
            <a:r>
              <a:rPr lang="uk-UA" sz="2400" b="1" kern="1200" dirty="0" smtClean="0">
                <a:solidFill>
                  <a:schemeClr val="accent6">
                    <a:lumMod val="50000"/>
                  </a:schemeClr>
                </a:solidFill>
                <a:latin typeface="Calibri Light" panose="020F0302020204030204"/>
                <a:ea typeface="+mn-ea"/>
                <a:cs typeface="+mn-cs"/>
              </a:rPr>
              <a:t>ОБОВ'ЯЗКИ ЧЛЕНІВ СІЛЬСЬКОГОСПОДАРСЬКОГО КООПЕРАТИВУ</a:t>
            </a:r>
            <a:endParaRPr lang="uk-UA" sz="2400" b="1" kern="1200" dirty="0">
              <a:solidFill>
                <a:schemeClr val="accent6">
                  <a:lumMod val="50000"/>
                </a:schemeClr>
              </a:solidFill>
              <a:latin typeface="Calibri Light" panose="020F0302020204030204"/>
              <a:ea typeface="+mn-ea"/>
              <a:cs typeface="+mn-cs"/>
            </a:endParaRPr>
          </a:p>
        </p:txBody>
      </p:sp>
      <p:sp>
        <p:nvSpPr>
          <p:cNvPr id="7" name="Прямокутник 6"/>
          <p:cNvSpPr/>
          <p:nvPr/>
        </p:nvSpPr>
        <p:spPr>
          <a:xfrm>
            <a:off x="1828799" y="1659285"/>
            <a:ext cx="10044010" cy="4801314"/>
          </a:xfrm>
          <a:prstGeom prst="rect">
            <a:avLst/>
          </a:prstGeom>
        </p:spPr>
        <p:txBody>
          <a:bodyPr wrap="square">
            <a:spAutoFit/>
          </a:bodyPr>
          <a:lstStyle/>
          <a:p>
            <a:pPr algn="just"/>
            <a:r>
              <a:rPr lang="uk-UA" sz="1800" dirty="0" smtClean="0">
                <a:solidFill>
                  <a:srgbClr val="333333"/>
                </a:solidFill>
                <a:latin typeface="Times New Roman" panose="02020603050405020304" pitchFamily="18" charset="0"/>
              </a:rPr>
              <a:t>Основними обов’язками члена сільськогосподарського кооперативу є:</a:t>
            </a:r>
          </a:p>
          <a:p>
            <a:pPr algn="just"/>
            <a:endParaRPr lang="uk-UA" sz="1800" b="1" dirty="0" smtClean="0">
              <a:solidFill>
                <a:srgbClr val="0070C0"/>
              </a:solidFill>
              <a:latin typeface="Times New Roman" panose="02020603050405020304" pitchFamily="18" charset="0"/>
            </a:endParaRPr>
          </a:p>
          <a:p>
            <a:pPr algn="just">
              <a:buAutoNum type="arabicParenR"/>
            </a:pPr>
            <a:r>
              <a:rPr lang="uk-UA" sz="1800" b="1" dirty="0" smtClean="0">
                <a:solidFill>
                  <a:srgbClr val="0070C0"/>
                </a:solidFill>
                <a:latin typeface="Times New Roman" panose="02020603050405020304" pitchFamily="18" charset="0"/>
              </a:rPr>
              <a:t> додержання статуту та правил внутрішньогосподарської діяльності </a:t>
            </a:r>
            <a:r>
              <a:rPr lang="uk-UA" sz="1800" dirty="0" smtClean="0">
                <a:solidFill>
                  <a:srgbClr val="333333"/>
                </a:solidFill>
                <a:latin typeface="Times New Roman" panose="02020603050405020304" pitchFamily="18" charset="0"/>
              </a:rPr>
              <a:t>сільськогосподарського кооперативу, а також етичного кодексу сільськогосподарського кооперативу (у разі його прийняття);</a:t>
            </a:r>
          </a:p>
          <a:p>
            <a:pPr algn="just">
              <a:buAutoNum type="arabicParenR"/>
            </a:pPr>
            <a:endParaRPr lang="uk-UA" sz="1800" dirty="0" smtClean="0">
              <a:solidFill>
                <a:srgbClr val="333333"/>
              </a:solidFill>
              <a:latin typeface="Times New Roman" panose="02020603050405020304" pitchFamily="18" charset="0"/>
            </a:endParaRPr>
          </a:p>
          <a:p>
            <a:pPr algn="just"/>
            <a:r>
              <a:rPr lang="uk-UA" sz="1800" dirty="0" smtClean="0">
                <a:solidFill>
                  <a:srgbClr val="333333"/>
                </a:solidFill>
                <a:latin typeface="Times New Roman" panose="02020603050405020304" pitchFamily="18" charset="0"/>
              </a:rPr>
              <a:t>2) </a:t>
            </a:r>
            <a:r>
              <a:rPr lang="uk-UA" sz="1800" b="1" dirty="0" smtClean="0">
                <a:solidFill>
                  <a:srgbClr val="0070C0"/>
                </a:solidFill>
                <a:latin typeface="Times New Roman" panose="02020603050405020304" pitchFamily="18" charset="0"/>
              </a:rPr>
              <a:t>участь у господарській діяльності кооперативу </a:t>
            </a:r>
            <a:r>
              <a:rPr lang="uk-UA" sz="1800" dirty="0" smtClean="0">
                <a:solidFill>
                  <a:srgbClr val="333333"/>
                </a:solidFill>
                <a:latin typeface="Times New Roman" panose="02020603050405020304" pitchFamily="18" charset="0"/>
              </a:rPr>
              <a:t>в порядку, передбаченому статутом та Правилами внутрішньогосподарської діяльності сільськогосподарського кооперативу;</a:t>
            </a:r>
          </a:p>
          <a:p>
            <a:pPr algn="just"/>
            <a:endParaRPr lang="uk-UA" sz="1800" dirty="0" smtClean="0">
              <a:solidFill>
                <a:srgbClr val="333333"/>
              </a:solidFill>
              <a:latin typeface="Times New Roman" panose="02020603050405020304" pitchFamily="18" charset="0"/>
            </a:endParaRPr>
          </a:p>
          <a:p>
            <a:pPr algn="just"/>
            <a:r>
              <a:rPr lang="uk-UA" sz="1800" dirty="0" smtClean="0">
                <a:solidFill>
                  <a:srgbClr val="333333"/>
                </a:solidFill>
                <a:latin typeface="Times New Roman" panose="02020603050405020304" pitchFamily="18" charset="0"/>
              </a:rPr>
              <a:t>3) </a:t>
            </a:r>
            <a:r>
              <a:rPr lang="uk-UA" sz="1800" b="1" dirty="0" smtClean="0">
                <a:solidFill>
                  <a:srgbClr val="0070C0"/>
                </a:solidFill>
                <a:latin typeface="Times New Roman" panose="02020603050405020304" pitchFamily="18" charset="0"/>
              </a:rPr>
              <a:t>виконання рішень </a:t>
            </a:r>
            <a:r>
              <a:rPr lang="uk-UA" sz="1800" dirty="0" smtClean="0">
                <a:solidFill>
                  <a:srgbClr val="333333"/>
                </a:solidFill>
                <a:latin typeface="Times New Roman" panose="02020603050405020304" pitchFamily="18" charset="0"/>
              </a:rPr>
              <a:t>органів управління сільськогосподарського кооперативу;</a:t>
            </a:r>
          </a:p>
          <a:p>
            <a:pPr algn="just"/>
            <a:endParaRPr lang="uk-UA" sz="1800" dirty="0" smtClean="0">
              <a:solidFill>
                <a:srgbClr val="333333"/>
              </a:solidFill>
              <a:latin typeface="Times New Roman" panose="02020603050405020304" pitchFamily="18" charset="0"/>
            </a:endParaRPr>
          </a:p>
          <a:p>
            <a:pPr algn="just"/>
            <a:r>
              <a:rPr lang="uk-UA" sz="1800" dirty="0" smtClean="0">
                <a:solidFill>
                  <a:srgbClr val="333333"/>
                </a:solidFill>
                <a:latin typeface="Times New Roman" panose="02020603050405020304" pitchFamily="18" charset="0"/>
              </a:rPr>
              <a:t>4) </a:t>
            </a:r>
            <a:r>
              <a:rPr lang="uk-UA" sz="1800" b="1" dirty="0" smtClean="0">
                <a:solidFill>
                  <a:srgbClr val="0070C0"/>
                </a:solidFill>
                <a:latin typeface="Times New Roman" panose="02020603050405020304" pitchFamily="18" charset="0"/>
              </a:rPr>
              <a:t>сплата </a:t>
            </a:r>
            <a:r>
              <a:rPr lang="uk-UA" sz="1800" dirty="0" smtClean="0">
                <a:solidFill>
                  <a:srgbClr val="333333"/>
                </a:solidFill>
                <a:latin typeface="Times New Roman" panose="02020603050405020304" pitchFamily="18" charset="0"/>
              </a:rPr>
              <a:t>визначених статутом сільськогосподарського кооперативу </a:t>
            </a:r>
            <a:r>
              <a:rPr lang="uk-UA" sz="1800" b="1" dirty="0" smtClean="0">
                <a:solidFill>
                  <a:srgbClr val="0070C0"/>
                </a:solidFill>
                <a:latin typeface="Times New Roman" panose="02020603050405020304" pitchFamily="18" charset="0"/>
              </a:rPr>
              <a:t>внесків та вкладів </a:t>
            </a:r>
            <a:r>
              <a:rPr lang="uk-UA" sz="1800" dirty="0" smtClean="0">
                <a:solidFill>
                  <a:srgbClr val="333333"/>
                </a:solidFill>
                <a:latin typeface="Times New Roman" panose="02020603050405020304" pitchFamily="18" charset="0"/>
              </a:rPr>
              <a:t>у порядку та розмірах, визначених відповідно до статуту кооперативу.</a:t>
            </a:r>
          </a:p>
          <a:p>
            <a:pPr algn="just"/>
            <a:endParaRPr lang="uk-UA" sz="1800" dirty="0" smtClean="0">
              <a:solidFill>
                <a:srgbClr val="333333"/>
              </a:solidFill>
              <a:latin typeface="Times New Roman" panose="02020603050405020304" pitchFamily="18" charset="0"/>
            </a:endParaRPr>
          </a:p>
          <a:p>
            <a:pPr algn="just"/>
            <a:r>
              <a:rPr lang="uk-UA" sz="1800" dirty="0" smtClean="0">
                <a:solidFill>
                  <a:srgbClr val="333333"/>
                </a:solidFill>
                <a:latin typeface="Times New Roman" panose="02020603050405020304" pitchFamily="18" charset="0"/>
              </a:rPr>
              <a:t>Член сільськогосподарського кооперативу має також </a:t>
            </a:r>
            <a:r>
              <a:rPr lang="uk-UA" sz="1800" b="1" dirty="0" smtClean="0">
                <a:solidFill>
                  <a:srgbClr val="C00000"/>
                </a:solidFill>
                <a:latin typeface="Times New Roman" panose="02020603050405020304" pitchFamily="18" charset="0"/>
              </a:rPr>
              <a:t>інші права та обов’язки</a:t>
            </a:r>
            <a:r>
              <a:rPr lang="uk-UA" sz="1800" dirty="0" smtClean="0">
                <a:solidFill>
                  <a:srgbClr val="333333"/>
                </a:solidFill>
                <a:latin typeface="Times New Roman" panose="02020603050405020304" pitchFamily="18" charset="0"/>
              </a:rPr>
              <a:t>, передбачені законами України, статутом та Правилами внутрішньогосподарської діяльності сільськогосподарського кооперативу.</a:t>
            </a:r>
            <a:endParaRPr lang="uk-UA" sz="1800" dirty="0">
              <a:solidFill>
                <a:srgbClr val="333333"/>
              </a:solidFill>
              <a:latin typeface="Times New Roman" panose="02020603050405020304" pitchFamily="18" charset="0"/>
            </a:endParaRPr>
          </a:p>
        </p:txBody>
      </p:sp>
    </p:spTree>
    <p:extLst>
      <p:ext uri="{BB962C8B-B14F-4D97-AF65-F5344CB8AC3E}">
        <p14:creationId xmlns:p14="http://schemas.microsoft.com/office/powerpoint/2010/main" val="1658225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664307" y="873787"/>
            <a:ext cx="10207653" cy="461665"/>
          </a:xfrm>
          <a:prstGeom prst="rect">
            <a:avLst/>
          </a:prstGeom>
        </p:spPr>
        <p:txBody>
          <a:bodyPr wrap="square">
            <a:spAutoFit/>
          </a:bodyPr>
          <a:lstStyle/>
          <a:p>
            <a:pPr>
              <a:buClrTx/>
              <a:buFontTx/>
              <a:buNone/>
            </a:pPr>
            <a:r>
              <a:rPr lang="uk-UA" sz="2400" b="1" kern="1200" dirty="0" smtClean="0">
                <a:solidFill>
                  <a:schemeClr val="accent6">
                    <a:lumMod val="50000"/>
                  </a:schemeClr>
                </a:solidFill>
                <a:latin typeface="Calibri Light" panose="020F0302020204030204"/>
                <a:ea typeface="+mn-ea"/>
                <a:cs typeface="+mn-cs"/>
              </a:rPr>
              <a:t>АСОЦІЙОВАНІ ЧЛЕНИ СІЛЬСЬКОГОСПОДАРСЬКОГО КООПЕРАТИВУ: ХТО ВОНИ</a:t>
            </a:r>
            <a:endParaRPr lang="uk-UA" sz="2400" b="1" kern="1200" dirty="0">
              <a:solidFill>
                <a:schemeClr val="accent6">
                  <a:lumMod val="50000"/>
                </a:schemeClr>
              </a:solidFill>
              <a:latin typeface="Calibri Light" panose="020F0302020204030204"/>
              <a:ea typeface="+mn-ea"/>
              <a:cs typeface="+mn-cs"/>
            </a:endParaRPr>
          </a:p>
        </p:txBody>
      </p:sp>
      <p:sp>
        <p:nvSpPr>
          <p:cNvPr id="8" name="Прямокутник 7"/>
          <p:cNvSpPr/>
          <p:nvPr/>
        </p:nvSpPr>
        <p:spPr>
          <a:xfrm>
            <a:off x="1814410" y="1590261"/>
            <a:ext cx="10057550" cy="5078313"/>
          </a:xfrm>
          <a:prstGeom prst="rect">
            <a:avLst/>
          </a:prstGeom>
        </p:spPr>
        <p:txBody>
          <a:bodyPr wrap="square">
            <a:spAutoFit/>
          </a:bodyPr>
          <a:lstStyle/>
          <a:p>
            <a:pPr algn="just"/>
            <a:r>
              <a:rPr lang="uk-UA" sz="1800" dirty="0" smtClean="0">
                <a:solidFill>
                  <a:srgbClr val="333333"/>
                </a:solidFill>
                <a:latin typeface="Times New Roman" panose="02020603050405020304" pitchFamily="18" charset="0"/>
              </a:rPr>
              <a:t>У сільськогосподарському кооперативі, </a:t>
            </a:r>
            <a:r>
              <a:rPr lang="uk-UA" sz="1800" b="1" dirty="0" smtClean="0">
                <a:solidFill>
                  <a:srgbClr val="C00000"/>
                </a:solidFill>
                <a:latin typeface="Times New Roman" panose="02020603050405020304" pitchFamily="18" charset="0"/>
              </a:rPr>
              <a:t>що здійснює діяльність з метою  одержання прибутку</a:t>
            </a:r>
            <a:r>
              <a:rPr lang="uk-UA" sz="1800" dirty="0" smtClean="0">
                <a:solidFill>
                  <a:srgbClr val="333333"/>
                </a:solidFill>
                <a:latin typeface="Times New Roman" panose="02020603050405020304" pitchFamily="18" charset="0"/>
              </a:rPr>
              <a:t> може бути передбачено асоційоване членство.</a:t>
            </a:r>
          </a:p>
          <a:p>
            <a:pPr algn="just"/>
            <a:endParaRPr lang="uk-UA" sz="1800" dirty="0" smtClean="0">
              <a:solidFill>
                <a:srgbClr val="333333"/>
              </a:solidFill>
              <a:latin typeface="Times New Roman" panose="02020603050405020304" pitchFamily="18" charset="0"/>
            </a:endParaRPr>
          </a:p>
          <a:p>
            <a:pPr algn="just"/>
            <a:r>
              <a:rPr lang="uk-UA" sz="1800" dirty="0" smtClean="0">
                <a:solidFill>
                  <a:srgbClr val="333333"/>
                </a:solidFill>
                <a:latin typeface="Times New Roman" panose="02020603050405020304" pitchFamily="18" charset="0"/>
              </a:rPr>
              <a:t>Асоційованим членом сільськогосподарського кооперативу може бути будь-яка юридична або фізична особа, </a:t>
            </a:r>
            <a:r>
              <a:rPr lang="uk-UA" sz="1800" b="1" dirty="0" smtClean="0">
                <a:solidFill>
                  <a:srgbClr val="C00000"/>
                </a:solidFill>
                <a:latin typeface="Times New Roman" panose="02020603050405020304" pitchFamily="18" charset="0"/>
              </a:rPr>
              <a:t>яка не є членом такого сільськогосподарського кооперативу</a:t>
            </a:r>
            <a:r>
              <a:rPr lang="uk-UA" sz="1800" b="1" dirty="0" smtClean="0">
                <a:solidFill>
                  <a:srgbClr val="0070C0"/>
                </a:solidFill>
                <a:latin typeface="Times New Roman" panose="02020603050405020304" pitchFamily="18" charset="0"/>
              </a:rPr>
              <a:t> </a:t>
            </a:r>
            <a:r>
              <a:rPr lang="uk-UA" sz="1800" dirty="0" smtClean="0">
                <a:solidFill>
                  <a:srgbClr val="333333"/>
                </a:solidFill>
                <a:latin typeface="Times New Roman" panose="02020603050405020304" pitchFamily="18" charset="0"/>
              </a:rPr>
              <a:t>та </a:t>
            </a:r>
            <a:r>
              <a:rPr lang="uk-UA" sz="1800" b="1" dirty="0" smtClean="0">
                <a:solidFill>
                  <a:srgbClr val="0070C0"/>
                </a:solidFill>
                <a:latin typeface="Times New Roman" panose="02020603050405020304" pitchFamily="18" charset="0"/>
              </a:rPr>
              <a:t>внесла вклад</a:t>
            </a:r>
            <a:r>
              <a:rPr lang="uk-UA" sz="1800" dirty="0" smtClean="0">
                <a:solidFill>
                  <a:srgbClr val="333333"/>
                </a:solidFill>
                <a:latin typeface="Times New Roman" panose="02020603050405020304" pitchFamily="18" charset="0"/>
              </a:rPr>
              <a:t> у порядку та розмірах, визначених відповідно до статуту такого кооперативу.</a:t>
            </a:r>
          </a:p>
          <a:p>
            <a:pPr algn="just"/>
            <a:endParaRPr lang="uk-UA" sz="1800" dirty="0" smtClean="0">
              <a:solidFill>
                <a:srgbClr val="333333"/>
              </a:solidFill>
              <a:latin typeface="Times New Roman" panose="02020603050405020304" pitchFamily="18" charset="0"/>
            </a:endParaRPr>
          </a:p>
          <a:p>
            <a:pPr algn="just"/>
            <a:r>
              <a:rPr lang="uk-UA" sz="1800" dirty="0" smtClean="0">
                <a:solidFill>
                  <a:srgbClr val="333333"/>
                </a:solidFill>
                <a:latin typeface="Times New Roman" panose="02020603050405020304" pitchFamily="18" charset="0"/>
              </a:rPr>
              <a:t>Асоційований член сільськогосподарського кооперативу має </a:t>
            </a:r>
            <a:r>
              <a:rPr lang="uk-UA" sz="1800" b="1" dirty="0" smtClean="0">
                <a:solidFill>
                  <a:srgbClr val="C00000"/>
                </a:solidFill>
                <a:latin typeface="Times New Roman" panose="02020603050405020304" pitchFamily="18" charset="0"/>
              </a:rPr>
              <a:t>право дорадчого голосу </a:t>
            </a:r>
            <a:r>
              <a:rPr lang="uk-UA" sz="1800" dirty="0" smtClean="0">
                <a:solidFill>
                  <a:srgbClr val="333333"/>
                </a:solidFill>
                <a:latin typeface="Times New Roman" panose="02020603050405020304" pitchFamily="18" charset="0"/>
              </a:rPr>
              <a:t>на загальних зборах такого кооперативу.</a:t>
            </a:r>
          </a:p>
          <a:p>
            <a:pPr algn="just"/>
            <a:endParaRPr lang="uk-UA" sz="1800" dirty="0">
              <a:solidFill>
                <a:srgbClr val="333333"/>
              </a:solidFill>
              <a:latin typeface="Times New Roman" panose="02020603050405020304" pitchFamily="18" charset="0"/>
            </a:endParaRPr>
          </a:p>
          <a:p>
            <a:pPr algn="just"/>
            <a:r>
              <a:rPr lang="uk-UA" sz="1800" dirty="0" smtClean="0">
                <a:solidFill>
                  <a:srgbClr val="333333"/>
                </a:solidFill>
                <a:latin typeface="Times New Roman" panose="02020603050405020304" pitchFamily="18" charset="0"/>
              </a:rPr>
              <a:t>Асоційований член сільськогосподарського кооперативу </a:t>
            </a:r>
            <a:r>
              <a:rPr lang="uk-UA" sz="1800" dirty="0" smtClean="0">
                <a:solidFill>
                  <a:srgbClr val="0070C0"/>
                </a:solidFill>
                <a:latin typeface="Times New Roman" panose="02020603050405020304" pitchFamily="18" charset="0"/>
              </a:rPr>
              <a:t>одержує дивіденди </a:t>
            </a:r>
            <a:r>
              <a:rPr lang="uk-UA" sz="1800" dirty="0" smtClean="0">
                <a:solidFill>
                  <a:srgbClr val="333333"/>
                </a:solidFill>
                <a:latin typeface="Times New Roman" panose="02020603050405020304" pitchFamily="18" charset="0"/>
              </a:rPr>
              <a:t>у порядку та розмірах, визначених відповідно до статуту такого кооперативу. </a:t>
            </a:r>
          </a:p>
          <a:p>
            <a:pPr algn="just"/>
            <a:endParaRPr lang="uk-UA" sz="1800" dirty="0">
              <a:solidFill>
                <a:srgbClr val="333333"/>
              </a:solidFill>
              <a:latin typeface="Times New Roman" panose="02020603050405020304" pitchFamily="18" charset="0"/>
            </a:endParaRPr>
          </a:p>
          <a:p>
            <a:pPr algn="just"/>
            <a:r>
              <a:rPr lang="uk-UA" sz="1800" b="1" dirty="0" smtClean="0">
                <a:solidFill>
                  <a:srgbClr val="0070C0"/>
                </a:solidFill>
                <a:latin typeface="Times New Roman" panose="02020603050405020304" pitchFamily="18" charset="0"/>
              </a:rPr>
              <a:t>У разі ліквідації</a:t>
            </a:r>
            <a:r>
              <a:rPr lang="uk-UA" sz="1800" dirty="0" smtClean="0">
                <a:solidFill>
                  <a:srgbClr val="333333"/>
                </a:solidFill>
                <a:latin typeface="Times New Roman" panose="02020603050405020304" pitchFamily="18" charset="0"/>
              </a:rPr>
              <a:t> сільськогосподарського кооперативу асоційований член такого кооперативу </a:t>
            </a:r>
            <a:r>
              <a:rPr lang="uk-UA" sz="1800" b="1" dirty="0" smtClean="0">
                <a:solidFill>
                  <a:srgbClr val="0070C0"/>
                </a:solidFill>
                <a:latin typeface="Times New Roman" panose="02020603050405020304" pitchFamily="18" charset="0"/>
              </a:rPr>
              <a:t>має </a:t>
            </a:r>
            <a:r>
              <a:rPr lang="uk-UA" sz="1800" b="1" dirty="0" smtClean="0">
                <a:solidFill>
                  <a:srgbClr val="C00000"/>
                </a:solidFill>
                <a:latin typeface="Times New Roman" panose="02020603050405020304" pitchFamily="18" charset="0"/>
              </a:rPr>
              <a:t>переважне порівняно </a:t>
            </a:r>
            <a:r>
              <a:rPr lang="uk-UA" sz="1800" b="1" dirty="0" smtClean="0">
                <a:solidFill>
                  <a:srgbClr val="0070C0"/>
                </a:solidFill>
                <a:latin typeface="Times New Roman" panose="02020603050405020304" pitchFamily="18" charset="0"/>
              </a:rPr>
              <a:t>з членами кооперативу право на повернення частки</a:t>
            </a:r>
            <a:r>
              <a:rPr lang="uk-UA" sz="1800" dirty="0" smtClean="0">
                <a:solidFill>
                  <a:srgbClr val="333333"/>
                </a:solidFill>
                <a:latin typeface="Times New Roman" panose="02020603050405020304" pitchFamily="18" charset="0"/>
              </a:rPr>
              <a:t>.</a:t>
            </a:r>
          </a:p>
          <a:p>
            <a:pPr algn="just"/>
            <a:endParaRPr lang="uk-UA" sz="1800" dirty="0" smtClean="0">
              <a:solidFill>
                <a:srgbClr val="333333"/>
              </a:solidFill>
              <a:latin typeface="Times New Roman" panose="02020603050405020304" pitchFamily="18" charset="0"/>
            </a:endParaRPr>
          </a:p>
          <a:p>
            <a:pPr algn="just"/>
            <a:r>
              <a:rPr lang="uk-UA" sz="1800" dirty="0" smtClean="0">
                <a:solidFill>
                  <a:srgbClr val="333333"/>
                </a:solidFill>
                <a:latin typeface="Times New Roman" panose="02020603050405020304" pitchFamily="18" charset="0"/>
              </a:rPr>
              <a:t>Асоційований член сільськогосподарського кооперативу </a:t>
            </a:r>
            <a:r>
              <a:rPr lang="uk-UA" sz="1800" b="1" dirty="0" smtClean="0">
                <a:solidFill>
                  <a:srgbClr val="C00000"/>
                </a:solidFill>
                <a:latin typeface="Times New Roman" panose="02020603050405020304" pitchFamily="18" charset="0"/>
              </a:rPr>
              <a:t>не зобов’язаний брати участь у господарській та/або іншій діяльності сільськогосподарського кооперативу</a:t>
            </a:r>
            <a:r>
              <a:rPr lang="uk-UA" sz="1800" dirty="0" smtClean="0">
                <a:solidFill>
                  <a:srgbClr val="333333"/>
                </a:solidFill>
                <a:latin typeface="Times New Roman" panose="02020603050405020304" pitchFamily="18" charset="0"/>
              </a:rPr>
              <a:t>.</a:t>
            </a:r>
            <a:endParaRPr lang="uk-UA" sz="1800" dirty="0">
              <a:solidFill>
                <a:srgbClr val="333333"/>
              </a:solidFill>
              <a:latin typeface="Times New Roman" panose="02020603050405020304" pitchFamily="18" charset="0"/>
            </a:endParaRPr>
          </a:p>
        </p:txBody>
      </p:sp>
    </p:spTree>
    <p:extLst>
      <p:ext uri="{BB962C8B-B14F-4D97-AF65-F5344CB8AC3E}">
        <p14:creationId xmlns:p14="http://schemas.microsoft.com/office/powerpoint/2010/main" val="3656775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664307" y="873787"/>
            <a:ext cx="102076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smtClean="0">
                <a:ln>
                  <a:noFill/>
                </a:ln>
                <a:solidFill>
                  <a:srgbClr val="70AD47">
                    <a:lumMod val="50000"/>
                  </a:srgbClr>
                </a:solidFill>
                <a:effectLst/>
                <a:uLnTx/>
                <a:uFillTx/>
                <a:latin typeface="Calibri Light" panose="020F0302020204030204"/>
                <a:ea typeface="+mn-ea"/>
                <a:cs typeface="Arial"/>
                <a:sym typeface="Arial"/>
              </a:rPr>
              <a:t>ПРИПИНЕННЯ ЧЛЕНСТВА У СІЛЬСЬКОГОСПОДАРСЬКОМУ КООПЕРАТИВІ</a:t>
            </a:r>
            <a:endParaRPr kumimoji="0" lang="uk-UA" sz="2400" b="1" i="0" u="none" strike="noStrike" kern="1200" cap="none" spc="0" normalizeH="0" baseline="0" noProof="0" dirty="0">
              <a:ln>
                <a:noFill/>
              </a:ln>
              <a:solidFill>
                <a:srgbClr val="70AD47">
                  <a:lumMod val="50000"/>
                </a:srgbClr>
              </a:solidFill>
              <a:effectLst/>
              <a:uLnTx/>
              <a:uFillTx/>
              <a:latin typeface="Calibri Light" panose="020F0302020204030204"/>
              <a:ea typeface="+mn-ea"/>
              <a:cs typeface="Arial"/>
              <a:sym typeface="Arial"/>
            </a:endParaRPr>
          </a:p>
        </p:txBody>
      </p:sp>
      <p:sp>
        <p:nvSpPr>
          <p:cNvPr id="7" name="Прямокутник 6"/>
          <p:cNvSpPr/>
          <p:nvPr/>
        </p:nvSpPr>
        <p:spPr>
          <a:xfrm>
            <a:off x="1859280" y="1770132"/>
            <a:ext cx="10012680"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rPr>
              <a:t>Членство в сільськогосподарському кооперативі припиняється у разі:</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a:buAutoNum type="arabicParenR"/>
              <a:tabLst/>
              <a:defRPr/>
            </a:pPr>
            <a:r>
              <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rPr>
              <a:t>добровільного виходу на підставі поданої заяви;</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a:buAutoNum type="arabicParenR"/>
              <a:tabLst/>
              <a:defRPr/>
            </a:pPr>
            <a:endPar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rPr>
              <a:t>2) несплати внесків та вкладу у порядку та розмірах, визначених відповідно до статуту сільськогосподарського кооперативу;</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rPr>
              <a:t>3) припинення участі в господарській діяльності сільськогосподарського кооперативу протягом шести місяців поспіль, якщо більший строк не встановлено статутом сільськогосподарського кооперативу;</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rPr>
              <a:t>4) смерті члена кооперативу - фізичної особи, визнання її померлою або безвісно відсутньою;</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uk-UA" sz="1800" b="0" i="0" u="none" strike="noStrike" kern="0" cap="none" spc="0" normalizeH="0" baseline="0" noProof="0" dirty="0">
              <a:ln>
                <a:noFill/>
              </a:ln>
              <a:solidFill>
                <a:srgbClr val="333333"/>
              </a:solidFill>
              <a:effectLst/>
              <a:uLnTx/>
              <a:uFillTx/>
              <a:latin typeface="Times New Roman" panose="02020603050405020304" pitchFamily="18"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rPr>
              <a:t>5) ліквідації члена кооперативу - юридичної особи;</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0" i="0" u="none" strike="noStrike" kern="0" cap="none" spc="0" normalizeH="0" baseline="0" noProof="0" dirty="0" smtClean="0">
                <a:ln>
                  <a:noFill/>
                </a:ln>
                <a:solidFill>
                  <a:srgbClr val="333333"/>
                </a:solidFill>
                <a:effectLst/>
                <a:uLnTx/>
                <a:uFillTx/>
                <a:latin typeface="Times New Roman" panose="02020603050405020304" pitchFamily="18" charset="0"/>
                <a:cs typeface="Arial"/>
                <a:sym typeface="Arial"/>
              </a:rPr>
              <a:t>6) припинення діяльності сільськогосподарського кооперативу.</a:t>
            </a:r>
            <a:endParaRPr kumimoji="0" lang="uk-UA" sz="1800" b="0" i="0" u="none" strike="noStrike" kern="0" cap="none" spc="0" normalizeH="0" baseline="0" noProof="0" dirty="0">
              <a:ln>
                <a:noFill/>
              </a:ln>
              <a:solidFill>
                <a:srgbClr val="333333"/>
              </a:solidFill>
              <a:effectLst/>
              <a:uLnTx/>
              <a:uFillTx/>
              <a:latin typeface="Times New Roman" panose="02020603050405020304" pitchFamily="18" charset="0"/>
              <a:cs typeface="Arial"/>
              <a:sym typeface="Arial"/>
            </a:endParaRPr>
          </a:p>
        </p:txBody>
      </p:sp>
    </p:spTree>
    <p:extLst>
      <p:ext uri="{BB962C8B-B14F-4D97-AF65-F5344CB8AC3E}">
        <p14:creationId xmlns:p14="http://schemas.microsoft.com/office/powerpoint/2010/main" val="302997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угольник 3">
            <a:extLst>
              <a:ext uri="{FF2B5EF4-FFF2-40B4-BE49-F238E27FC236}">
                <a16:creationId xmlns:a16="http://schemas.microsoft.com/office/drawing/2014/main" id="{8A26FCED-4693-86CF-5F25-8A51452EB283}"/>
              </a:ext>
            </a:extLst>
          </p:cNvPr>
          <p:cNvSpPr>
            <a:spLocks noChangeArrowheads="1"/>
          </p:cNvSpPr>
          <p:nvPr/>
        </p:nvSpPr>
        <p:spPr bwMode="auto">
          <a:xfrm>
            <a:off x="8309756" y="2365426"/>
            <a:ext cx="361993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24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Сільськогосподарський кооператив може здійснювати діяльність</a:t>
            </a: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24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 </a:t>
            </a: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rPr>
              <a:t>з метою </a:t>
            </a:r>
            <a:endParaRPr kumimoji="0" lang="uk-UA" altLang="uk-UA" sz="24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24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sym typeface="Arial"/>
              </a:rPr>
              <a:t>одержання </a:t>
            </a:r>
            <a:r>
              <a:rPr kumimoji="0" lang="uk-UA" altLang="uk-UA"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rPr>
              <a:t>прибутку </a:t>
            </a:r>
          </a:p>
          <a:p>
            <a:pPr marL="0" marR="0" lvl="0" indent="0" algn="l" defTabSz="912813" rtl="0" eaLnBrk="1" fontAlgn="auto" latinLnBrk="0" hangingPunct="1">
              <a:lnSpc>
                <a:spcPct val="100000"/>
              </a:lnSpc>
              <a:spcBef>
                <a:spcPts val="0"/>
              </a:spcBef>
              <a:spcAft>
                <a:spcPts val="0"/>
              </a:spcAft>
              <a:buClrTx/>
              <a:buSzTx/>
              <a:buFontTx/>
              <a:buNone/>
              <a:tabLst/>
              <a:defRPr/>
            </a:pPr>
            <a:endParaRPr kumimoji="0" lang="uk-UA" altLang="uk-UA" sz="24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24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або</a:t>
            </a:r>
          </a:p>
          <a:p>
            <a:pPr marL="0" marR="0" lvl="0" indent="0" algn="l" defTabSz="912813" rtl="0" eaLnBrk="1" fontAlgn="auto" latinLnBrk="0" hangingPunct="1">
              <a:lnSpc>
                <a:spcPct val="100000"/>
              </a:lnSpc>
              <a:spcBef>
                <a:spcPts val="0"/>
              </a:spcBef>
              <a:spcAft>
                <a:spcPts val="0"/>
              </a:spcAft>
              <a:buClrTx/>
              <a:buSzTx/>
              <a:buFontTx/>
              <a:buNone/>
              <a:tabLst/>
              <a:defRPr/>
            </a:pPr>
            <a:endParaRPr kumimoji="0" lang="uk-UA" altLang="uk-UA" sz="24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без мети </a:t>
            </a:r>
            <a:endParaRPr kumimoji="0" lang="uk-UA" altLang="uk-UA" sz="24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24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sym typeface="Arial"/>
              </a:rPr>
              <a:t>одержання </a:t>
            </a:r>
            <a:r>
              <a:rPr kumimoji="0" lang="uk-UA" altLang="uk-UA"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прибутку.</a:t>
            </a:r>
          </a:p>
        </p:txBody>
      </p:sp>
      <p:pic>
        <p:nvPicPr>
          <p:cNvPr id="4" name="Рисунок 4">
            <a:extLst>
              <a:ext uri="{FF2B5EF4-FFF2-40B4-BE49-F238E27FC236}">
                <a16:creationId xmlns:a16="http://schemas.microsoft.com/office/drawing/2014/main" id="{8EFCA9DC-7D0F-EE0E-4C8F-F4FF69CE45E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95928" y="4996938"/>
            <a:ext cx="1413828" cy="141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5">
            <a:extLst>
              <a:ext uri="{FF2B5EF4-FFF2-40B4-BE49-F238E27FC236}">
                <a16:creationId xmlns:a16="http://schemas.microsoft.com/office/drawing/2014/main" id="{91157C45-61E4-39A3-9C43-FC58BB5D1E42}"/>
              </a:ext>
            </a:extLst>
          </p:cNvPr>
          <p:cNvSpPr>
            <a:spLocks noChangeArrowheads="1"/>
          </p:cNvSpPr>
          <p:nvPr/>
        </p:nvSpPr>
        <p:spPr bwMode="auto">
          <a:xfrm>
            <a:off x="1767840" y="580674"/>
            <a:ext cx="998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altLang="uk-UA" sz="3200" b="1" kern="1200" dirty="0" smtClean="0">
                <a:solidFill>
                  <a:srgbClr val="4F6228"/>
                </a:solidFill>
                <a:latin typeface="Calibri" panose="020F0502020204030204" pitchFamily="34" charset="0"/>
                <a:ea typeface="+mn-ea"/>
                <a:cs typeface="Calibri" panose="020F0502020204030204" pitchFamily="34" charset="0"/>
              </a:rPr>
              <a:t>ЯКИМИ МОЖУТЬ БУТИ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altLang="uk-UA" sz="3200" b="1" kern="1200" dirty="0" smtClean="0">
                <a:solidFill>
                  <a:srgbClr val="4F6228"/>
                </a:solidFill>
                <a:latin typeface="Calibri" panose="020F0502020204030204" pitchFamily="34" charset="0"/>
                <a:ea typeface="+mn-ea"/>
                <a:cs typeface="Calibri" panose="020F0502020204030204" pitchFamily="34" charset="0"/>
              </a:rPr>
              <a:t>СІЛЬСЬКОГОСПОДАРСЬКІ КООПЕРАТИВИ</a:t>
            </a:r>
            <a:endParaRPr kumimoji="0" lang="uk-UA" altLang="uk-UA" sz="3200" b="1" i="0" u="none" strike="noStrike" kern="1200" cap="none" spc="0" normalizeH="0" baseline="0" noProof="0" dirty="0">
              <a:ln>
                <a:noFill/>
              </a:ln>
              <a:solidFill>
                <a:srgbClr val="4F6228"/>
              </a:solidFill>
              <a:effectLst/>
              <a:uLnTx/>
              <a:uFillTx/>
              <a:latin typeface="Calibri" panose="020F0502020204030204" pitchFamily="34" charset="0"/>
              <a:ea typeface="+mn-ea"/>
              <a:cs typeface="Calibri" panose="020F0502020204030204" pitchFamily="34" charset="0"/>
              <a:sym typeface="Arial"/>
            </a:endParaRPr>
          </a:p>
        </p:txBody>
      </p:sp>
      <p:sp>
        <p:nvSpPr>
          <p:cNvPr id="6" name="Прямокутник 5"/>
          <p:cNvSpPr/>
          <p:nvPr/>
        </p:nvSpPr>
        <p:spPr>
          <a:xfrm>
            <a:off x="1588957" y="1657892"/>
            <a:ext cx="5393528" cy="3108543"/>
          </a:xfrm>
          <a:prstGeom prst="rect">
            <a:avLst/>
          </a:prstGeom>
        </p:spPr>
        <p:txBody>
          <a:bodyPr wrap="square">
            <a:spAutoFit/>
          </a:bodyPr>
          <a:lstStyle/>
          <a:p>
            <a:pPr algn="just"/>
            <a:r>
              <a:rPr lang="uk-UA" dirty="0" smtClean="0">
                <a:solidFill>
                  <a:srgbClr val="333333"/>
                </a:solidFill>
                <a:latin typeface="Times New Roman" panose="02020603050405020304" pitchFamily="18" charset="0"/>
              </a:rPr>
              <a:t>Основними видами діяльності сільськогосподарського кооперативу є</a:t>
            </a:r>
          </a:p>
          <a:p>
            <a:pPr marL="285750" indent="-285750" algn="just">
              <a:buFont typeface="Arial" panose="020B0604020202020204" pitchFamily="34" charset="0"/>
              <a:buChar char="•"/>
            </a:pPr>
            <a:r>
              <a:rPr lang="uk-UA" dirty="0" smtClean="0">
                <a:solidFill>
                  <a:srgbClr val="333333"/>
                </a:solidFill>
                <a:latin typeface="Times New Roman" panose="02020603050405020304" pitchFamily="18" charset="0"/>
              </a:rPr>
              <a:t>виробництво, переробка, заготівля, закупівля, зберігання, збут, продаж сільськогосподарської продукції, </a:t>
            </a:r>
          </a:p>
          <a:p>
            <a:pPr marL="285750" indent="-285750" algn="just">
              <a:buFont typeface="Arial" panose="020B0604020202020204" pitchFamily="34" charset="0"/>
              <a:buChar char="•"/>
            </a:pPr>
            <a:r>
              <a:rPr lang="uk-UA" b="1" dirty="0" smtClean="0">
                <a:solidFill>
                  <a:srgbClr val="333333"/>
                </a:solidFill>
                <a:latin typeface="Times New Roman" panose="02020603050405020304" pitchFamily="18" charset="0"/>
              </a:rPr>
              <a:t>постачання</a:t>
            </a:r>
            <a:r>
              <a:rPr lang="uk-UA" dirty="0" smtClean="0">
                <a:solidFill>
                  <a:srgbClr val="333333"/>
                </a:solidFill>
                <a:latin typeface="Times New Roman" panose="02020603050405020304" pitchFamily="18" charset="0"/>
              </a:rPr>
              <a:t> засобів виробництва і матеріально-технічних ресурсів </a:t>
            </a:r>
          </a:p>
          <a:p>
            <a:pPr marL="285750" indent="-285750" algn="just">
              <a:buFont typeface="Arial" panose="020B0604020202020204" pitchFamily="34" charset="0"/>
              <a:buChar char="•"/>
            </a:pPr>
            <a:r>
              <a:rPr lang="uk-UA" dirty="0" smtClean="0">
                <a:solidFill>
                  <a:srgbClr val="333333"/>
                </a:solidFill>
                <a:latin typeface="Times New Roman" panose="02020603050405020304" pitchFamily="18" charset="0"/>
              </a:rPr>
              <a:t>та інші види </a:t>
            </a:r>
            <a:r>
              <a:rPr lang="uk-UA" b="1" dirty="0" smtClean="0">
                <a:solidFill>
                  <a:srgbClr val="333333"/>
                </a:solidFill>
                <a:latin typeface="Times New Roman" panose="02020603050405020304" pitchFamily="18" charset="0"/>
              </a:rPr>
              <a:t>сервісного обслуговування </a:t>
            </a:r>
            <a:r>
              <a:rPr lang="uk-UA" dirty="0" smtClean="0">
                <a:solidFill>
                  <a:srgbClr val="333333"/>
                </a:solidFill>
                <a:latin typeface="Times New Roman" panose="02020603050405020304" pitchFamily="18" charset="0"/>
              </a:rPr>
              <a:t>членів кооперативу, зокрема надання технологічних, транспортних, меліоративних, ремонтних, будівельних послуг, послуг з ветеринарного обслуговування тварин і племінної роботи, з бухгалтерського обліку і аудиту, науково-консультаційного обслуговування.</a:t>
            </a:r>
          </a:p>
          <a:p>
            <a:pPr algn="just"/>
            <a:endParaRPr lang="uk-UA" dirty="0" smtClean="0">
              <a:solidFill>
                <a:srgbClr val="333333"/>
              </a:solidFill>
              <a:latin typeface="Times New Roman" panose="02020603050405020304" pitchFamily="18" charset="0"/>
            </a:endParaRPr>
          </a:p>
          <a:p>
            <a:pPr algn="just"/>
            <a:r>
              <a:rPr lang="uk-UA" dirty="0" smtClean="0">
                <a:solidFill>
                  <a:srgbClr val="333333"/>
                </a:solidFill>
                <a:latin typeface="Times New Roman" panose="02020603050405020304" pitchFamily="18" charset="0"/>
              </a:rPr>
              <a:t>Сільськогосподарський кооператив може здійснювати один або декілька видів діяльності.</a:t>
            </a:r>
            <a:endParaRPr lang="uk-UA" dirty="0">
              <a:solidFill>
                <a:srgbClr val="333333"/>
              </a:solidFill>
              <a:latin typeface="Times New Roman" panose="02020603050405020304" pitchFamily="18" charset="0"/>
            </a:endParaRPr>
          </a:p>
        </p:txBody>
      </p:sp>
      <p:sp>
        <p:nvSpPr>
          <p:cNvPr id="7" name="Прямокутник 6"/>
          <p:cNvSpPr/>
          <p:nvPr/>
        </p:nvSpPr>
        <p:spPr>
          <a:xfrm>
            <a:off x="1641820" y="5039332"/>
            <a:ext cx="5520980" cy="1200329"/>
          </a:xfrm>
          <a:prstGeom prst="rect">
            <a:avLst/>
          </a:prstGeom>
        </p:spPr>
        <p:txBody>
          <a:bodyPr wrap="square">
            <a:spAutoFit/>
          </a:bodyPr>
          <a:lstStyle/>
          <a:p>
            <a:r>
              <a:rPr lang="uk-UA" sz="1800" b="1" dirty="0" smtClean="0">
                <a:solidFill>
                  <a:srgbClr val="0070C0"/>
                </a:solidFill>
                <a:latin typeface="Times New Roman" panose="02020603050405020304" pitchFamily="18" charset="0"/>
              </a:rPr>
              <a:t>За видом діяльності: </a:t>
            </a:r>
            <a:r>
              <a:rPr lang="uk-UA" sz="1800" dirty="0" smtClean="0">
                <a:solidFill>
                  <a:srgbClr val="333333"/>
                </a:solidFill>
                <a:latin typeface="Times New Roman" panose="02020603050405020304" pitchFamily="18" charset="0"/>
              </a:rPr>
              <a:t>виробничий, переробний, заготівельно-збутовий, постачальницький, сервісний, багатофункціональний тощо) сільськогосподарського кооперативу.</a:t>
            </a:r>
            <a:endParaRPr lang="uk-UA" sz="1800" dirty="0"/>
          </a:p>
        </p:txBody>
      </p:sp>
    </p:spTree>
    <p:extLst>
      <p:ext uri="{BB962C8B-B14F-4D97-AF65-F5344CB8AC3E}">
        <p14:creationId xmlns:p14="http://schemas.microsoft.com/office/powerpoint/2010/main" val="1346819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угольник 3">
            <a:extLst>
              <a:ext uri="{FF2B5EF4-FFF2-40B4-BE49-F238E27FC236}">
                <a16:creationId xmlns:a16="http://schemas.microsoft.com/office/drawing/2014/main" id="{7BEA6390-D3B8-36CB-39A1-23A38501183B}"/>
              </a:ext>
            </a:extLst>
          </p:cNvPr>
          <p:cNvSpPr>
            <a:spLocks noChangeArrowheads="1"/>
          </p:cNvSpPr>
          <p:nvPr/>
        </p:nvSpPr>
        <p:spPr bwMode="auto">
          <a:xfrm>
            <a:off x="4168182" y="1870070"/>
            <a:ext cx="721636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2813" rtl="0" eaLnBrk="1" fontAlgn="auto" latinLnBrk="0" hangingPunct="1">
              <a:lnSpc>
                <a:spcPct val="100000"/>
              </a:lnSpc>
              <a:spcBef>
                <a:spcPts val="0"/>
              </a:spcBef>
              <a:spcAft>
                <a:spcPts val="0"/>
              </a:spcAft>
              <a:buClrTx/>
              <a:buSzTx/>
              <a:buFontTx/>
              <a:buNone/>
              <a:tabLst/>
              <a:defRPr/>
            </a:pPr>
            <a:r>
              <a:rPr kumimoji="0" lang="uk-UA" altLang="uk-UA"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Calibri" panose="020F0502020204030204" pitchFamily="34" charset="0"/>
                <a:sym typeface="Arial"/>
              </a:rPr>
              <a:t>може </a:t>
            </a:r>
            <a:r>
              <a:rPr kumimoji="0" lang="uk-UA" altLang="uk-UA"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надавати послуги, здійснювати операції, зокрема із закупівлі сільськогосподарської продукції, постачання засобів виробництва і матеріально-технічних ресурсів, з особами, </a:t>
            </a:r>
            <a:r>
              <a:rPr kumimoji="0" lang="uk-UA" altLang="uk-UA" sz="2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які не є членами або </a:t>
            </a:r>
            <a:r>
              <a:rPr kumimoji="0" lang="uk-UA" altLang="uk-UA" sz="2000" b="1" i="1"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асоційованими членами </a:t>
            </a:r>
            <a:r>
              <a:rPr kumimoji="0" lang="uk-UA" altLang="uk-UA"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сільськогосподарського кооперативу, за умови що сумарна вартість таких послуг та операцій </a:t>
            </a:r>
            <a:r>
              <a:rPr kumimoji="0" lang="uk-UA" altLang="uk-UA" sz="2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не перевищує 20 відсотків </a:t>
            </a:r>
            <a:r>
              <a:rPr kumimoji="0" lang="uk-UA" altLang="uk-UA"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виручки кооперативу за рік.</a:t>
            </a:r>
          </a:p>
          <a:p>
            <a:pPr marL="0" marR="0" lvl="0" indent="0" algn="just" defTabSz="912813" rtl="0" eaLnBrk="1" fontAlgn="auto" latinLnBrk="0" hangingPunct="1">
              <a:lnSpc>
                <a:spcPct val="100000"/>
              </a:lnSpc>
              <a:spcBef>
                <a:spcPts val="0"/>
              </a:spcBef>
              <a:spcAft>
                <a:spcPts val="0"/>
              </a:spcAft>
              <a:buClrTx/>
              <a:buSzTx/>
              <a:buFontTx/>
              <a:buNone/>
              <a:tabLst/>
              <a:defRPr/>
            </a:pPr>
            <a:endParaRPr kumimoji="0" lang="uk-UA" altLang="uk-UA"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a:p>
            <a:pPr marL="0" marR="0" lvl="0" indent="0" algn="just" defTabSz="912813" rtl="0" eaLnBrk="1" fontAlgn="auto" latinLnBrk="0" hangingPunct="1">
              <a:lnSpc>
                <a:spcPct val="100000"/>
              </a:lnSpc>
              <a:spcBef>
                <a:spcPts val="0"/>
              </a:spcBef>
              <a:spcAft>
                <a:spcPts val="0"/>
              </a:spcAft>
              <a:buClrTx/>
              <a:buSzTx/>
              <a:buFontTx/>
              <a:buNone/>
              <a:tabLst/>
              <a:defRPr/>
            </a:pPr>
            <a:r>
              <a:rPr kumimoji="0" lang="uk-UA" altLang="uk-UA"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Статутом сільськогосподарського кооперативу, що здійснює діяльність з метою одержання прибутку, може бути передбачена </a:t>
            </a:r>
            <a:r>
              <a:rPr kumimoji="0" lang="uk-UA" altLang="uk-UA"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обов’язкова трудова участь у діяльності </a:t>
            </a:r>
            <a:r>
              <a:rPr kumimoji="0" lang="uk-UA" altLang="uk-UA"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сільськогосподарського кооперативу </a:t>
            </a:r>
            <a:r>
              <a:rPr kumimoji="0" lang="uk-UA" altLang="uk-UA" sz="2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його членів - фізичних осіб</a:t>
            </a:r>
            <a:r>
              <a:rPr kumimoji="0" lang="uk-UA" altLang="uk-UA"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a:t>
            </a:r>
          </a:p>
        </p:txBody>
      </p:sp>
      <p:pic>
        <p:nvPicPr>
          <p:cNvPr id="4" name="Рисунок 4">
            <a:extLst>
              <a:ext uri="{FF2B5EF4-FFF2-40B4-BE49-F238E27FC236}">
                <a16:creationId xmlns:a16="http://schemas.microsoft.com/office/drawing/2014/main" id="{E733F4CF-CC46-2E8E-55EB-4F5D33DE3B7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1032" y="3289466"/>
            <a:ext cx="1235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кутник 5"/>
          <p:cNvSpPr/>
          <p:nvPr/>
        </p:nvSpPr>
        <p:spPr>
          <a:xfrm>
            <a:off x="1901356" y="1003124"/>
            <a:ext cx="9726764" cy="707886"/>
          </a:xfrm>
          <a:prstGeom prst="rect">
            <a:avLst/>
          </a:prstGeom>
        </p:spPr>
        <p:txBody>
          <a:bodyPr wrap="square">
            <a:spAutoFit/>
          </a:bodyPr>
          <a:lstStyle/>
          <a:p>
            <a:pPr lvl="0" algn="just" defTabSz="912813">
              <a:buClrTx/>
              <a:defRPr/>
            </a:pPr>
            <a:r>
              <a:rPr lang="uk-UA" altLang="uk-UA" sz="2000" b="1" kern="1200" dirty="0" smtClean="0">
                <a:solidFill>
                  <a:srgbClr val="0070C0"/>
                </a:solidFill>
                <a:latin typeface="Calibri" panose="020F0502020204030204" pitchFamily="34" charset="0"/>
                <a:ea typeface="+mn-ea"/>
                <a:cs typeface="Calibri" panose="020F0502020204030204" pitchFamily="34" charset="0"/>
              </a:rPr>
              <a:t>СІЛЬСЬКОГОСПОДАРСЬКИЙ КООПЕРАТИВ, ЩО ЗДІЙСНЮЄ ДІЯЛЬНІСТЬ </a:t>
            </a:r>
          </a:p>
          <a:p>
            <a:pPr lvl="0" algn="just" defTabSz="912813">
              <a:buClrTx/>
              <a:defRPr/>
            </a:pPr>
            <a:r>
              <a:rPr lang="uk-UA" altLang="uk-UA" sz="2000" b="1" kern="1200" dirty="0" smtClean="0">
                <a:solidFill>
                  <a:srgbClr val="C00000"/>
                </a:solidFill>
                <a:latin typeface="Calibri" panose="020F0502020204030204" pitchFamily="34" charset="0"/>
                <a:ea typeface="+mn-ea"/>
                <a:cs typeface="Calibri" panose="020F0502020204030204" pitchFamily="34" charset="0"/>
              </a:rPr>
              <a:t>З МЕТОЮ ОДЕРЖАННЯ ПРИБУТКУ,</a:t>
            </a:r>
            <a:r>
              <a:rPr lang="uk-UA" altLang="uk-UA" sz="2000" b="1" kern="1200" dirty="0" smtClean="0">
                <a:solidFill>
                  <a:srgbClr val="0070C0"/>
                </a:solidFill>
                <a:latin typeface="Calibri" panose="020F0502020204030204" pitchFamily="34" charset="0"/>
                <a:ea typeface="+mn-ea"/>
                <a:cs typeface="Calibri" panose="020F0502020204030204" pitchFamily="34" charset="0"/>
              </a:rPr>
              <a:t> </a:t>
            </a:r>
            <a:endParaRPr lang="uk-UA" altLang="uk-UA" sz="2000" b="1" kern="1200" dirty="0">
              <a:solidFill>
                <a:srgbClr val="0070C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12664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21003" cy="6858000"/>
          </a:xfrm>
          <a:prstGeom prst="rect">
            <a:avLst/>
          </a:prstGeom>
        </p:spPr>
      </p:pic>
      <p:sp>
        <p:nvSpPr>
          <p:cNvPr id="2" name="Прямоугольник 3">
            <a:extLst>
              <a:ext uri="{FF2B5EF4-FFF2-40B4-BE49-F238E27FC236}">
                <a16:creationId xmlns:a16="http://schemas.microsoft.com/office/drawing/2014/main" id="{D44D1397-A8F2-0F1B-35E6-E4A3541F5EFE}"/>
              </a:ext>
            </a:extLst>
          </p:cNvPr>
          <p:cNvSpPr>
            <a:spLocks noChangeArrowheads="1"/>
          </p:cNvSpPr>
          <p:nvPr/>
        </p:nvSpPr>
        <p:spPr bwMode="auto">
          <a:xfrm>
            <a:off x="4336800" y="1601338"/>
            <a:ext cx="754056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2813" rtl="0" eaLnBrk="1" fontAlgn="auto" latinLnBrk="0" hangingPunct="1">
              <a:lnSpc>
                <a:spcPct val="100000"/>
              </a:lnSpc>
              <a:spcBef>
                <a:spcPts val="0"/>
              </a:spcBef>
              <a:spcAft>
                <a:spcPts val="0"/>
              </a:spcAft>
              <a:buClrTx/>
              <a:buSzTx/>
              <a:buFontTx/>
              <a:buNone/>
              <a:tabLst/>
              <a:defRPr/>
            </a:pPr>
            <a:endPar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a:p>
            <a:pPr marL="0" marR="0" lvl="0" indent="0" algn="just" defTabSz="912813" rtl="0" eaLnBrk="1" fontAlgn="auto" latinLnBrk="0" hangingPunct="1">
              <a:lnSpc>
                <a:spcPct val="100000"/>
              </a:lnSpc>
              <a:spcBef>
                <a:spcPts val="0"/>
              </a:spcBef>
              <a:spcAft>
                <a:spcPts val="0"/>
              </a:spcAft>
              <a:buClrTx/>
              <a:buSzTx/>
              <a:buFontTx/>
              <a:buNone/>
              <a:tabLst/>
              <a:defRPr/>
            </a:pP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є </a:t>
            </a:r>
            <a:r>
              <a:rPr kumimoji="0" lang="uk-UA" altLang="uk-UA" sz="16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неприбутковою організацією </a:t>
            </a:r>
            <a:r>
              <a:rPr kumimoji="0" lang="uk-UA" altLang="uk-UA" sz="1600" b="0" i="1"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у разі</a:t>
            </a: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 якщо його діяльність відповідає </a:t>
            </a:r>
            <a:r>
              <a:rPr kumimoji="0" lang="uk-UA" altLang="uk-UA" sz="1600" b="0" i="1"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сукупності</a:t>
            </a: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 таких </a:t>
            </a:r>
            <a:r>
              <a:rPr kumimoji="0" lang="uk-UA" altLang="uk-UA" sz="1600" b="0" i="1"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ознак</a:t>
            </a: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2813" rtl="0" eaLnBrk="1" fontAlgn="auto" latinLnBrk="0" hangingPunct="1">
              <a:lnSpc>
                <a:spcPct val="100000"/>
              </a:lnSpc>
              <a:spcBef>
                <a:spcPts val="0"/>
              </a:spcBef>
              <a:spcAft>
                <a:spcPts val="0"/>
              </a:spcAft>
              <a:buClrTx/>
              <a:buSzTx/>
              <a:buFontTx/>
              <a:buNone/>
              <a:tabLst/>
              <a:defRPr/>
            </a:pPr>
            <a:endPar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a:p>
            <a:pPr marL="0" marR="0" lvl="0" indent="0" algn="just" defTabSz="912813" rtl="0" eaLnBrk="1" fontAlgn="auto" latinLnBrk="0" hangingPunct="1">
              <a:lnSpc>
                <a:spcPct val="100000"/>
              </a:lnSpc>
              <a:spcBef>
                <a:spcPts val="0"/>
              </a:spcBef>
              <a:spcAft>
                <a:spcPts val="0"/>
              </a:spcAft>
              <a:buClrTx/>
              <a:buSzTx/>
              <a:buFontTx/>
              <a:buNone/>
              <a:tabLst/>
              <a:defRPr/>
            </a:pP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1) кооператив </a:t>
            </a:r>
            <a:r>
              <a:rPr kumimoji="0" lang="uk-UA" altLang="uk-UA" sz="16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не здійснює виробництва </a:t>
            </a: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сільськогосподарської продукції і надає </a:t>
            </a:r>
            <a:r>
              <a:rPr kumimoji="0" lang="uk-UA" altLang="uk-UA" sz="16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послуги</a:t>
            </a: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 </a:t>
            </a:r>
            <a:r>
              <a:rPr kumimoji="0" lang="uk-UA" altLang="uk-UA" sz="1600" b="0" i="1"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виключно своїм членам</a:t>
            </a: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2813" rtl="0" eaLnBrk="1" fontAlgn="auto" latinLnBrk="0" hangingPunct="1">
              <a:lnSpc>
                <a:spcPct val="100000"/>
              </a:lnSpc>
              <a:spcBef>
                <a:spcPts val="0"/>
              </a:spcBef>
              <a:spcAft>
                <a:spcPts val="0"/>
              </a:spcAft>
              <a:buClrTx/>
              <a:buSzTx/>
              <a:buFontTx/>
              <a:buNone/>
              <a:tabLst/>
              <a:defRPr/>
            </a:pPr>
            <a:endPar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a:p>
            <a:pPr marL="0" marR="0" lvl="0" indent="0" algn="just" defTabSz="912813" rtl="0" eaLnBrk="1" fontAlgn="auto" latinLnBrk="0" hangingPunct="1">
              <a:lnSpc>
                <a:spcPct val="100000"/>
              </a:lnSpc>
              <a:spcBef>
                <a:spcPts val="0"/>
              </a:spcBef>
              <a:spcAft>
                <a:spcPts val="0"/>
              </a:spcAft>
              <a:buClrTx/>
              <a:buSzTx/>
              <a:buFontTx/>
              <a:buNone/>
              <a:tabLst/>
              <a:defRPr/>
            </a:pP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2) кооператив </a:t>
            </a:r>
            <a:r>
              <a:rPr kumimoji="0" lang="uk-UA" altLang="uk-UA" sz="1600" b="0" i="1"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не набуває права власності </a:t>
            </a: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на сільськогосподарську продукцію, вироблену, вирощену, відгодовану, виловлену або зібрану (заготовлену) його членами - виробниками сільськогосподарської продукції. При цьому власниками сільськогосподарської продукції, що заготовлюється, переробляється, постачається, збувається (продається) таким кооперативом, є його члени;</a:t>
            </a:r>
          </a:p>
          <a:p>
            <a:pPr marL="0" marR="0" lvl="0" indent="0" algn="just" defTabSz="912813" rtl="0" eaLnBrk="1" fontAlgn="auto" latinLnBrk="0" hangingPunct="1">
              <a:lnSpc>
                <a:spcPct val="100000"/>
              </a:lnSpc>
              <a:spcBef>
                <a:spcPts val="0"/>
              </a:spcBef>
              <a:spcAft>
                <a:spcPts val="0"/>
              </a:spcAft>
              <a:buClrTx/>
              <a:buSzTx/>
              <a:buFontTx/>
              <a:buNone/>
              <a:tabLst/>
              <a:defRPr/>
            </a:pP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3) кооператив відповідає вимогам, встановленим </a:t>
            </a:r>
            <a:r>
              <a:rPr kumimoji="0" lang="uk-UA" altLang="uk-UA" sz="1600" b="1" i="0" u="sng" strike="noStrike" kern="1200" cap="none" spc="0" normalizeH="0" baseline="0" noProof="0" dirty="0">
                <a:ln>
                  <a:noFill/>
                </a:ln>
                <a:solidFill>
                  <a:srgbClr val="4F6228"/>
                </a:solidFill>
                <a:effectLst/>
                <a:uLnTx/>
                <a:uFillTx/>
                <a:latin typeface="Calibri" panose="020F0502020204030204" pitchFamily="34" charset="0"/>
                <a:ea typeface="+mn-ea"/>
                <a:cs typeface="Calibri" panose="020F0502020204030204" pitchFamily="34" charset="0"/>
                <a:sym typeface="Arial"/>
                <a:hlinkClick r:id="rId7"/>
              </a:rPr>
              <a:t>підпунктом 133.4.1</a:t>
            </a:r>
            <a:r>
              <a:rPr kumimoji="0" lang="uk-UA" altLang="uk-UA" sz="1600" b="1" i="0" u="none" strike="noStrike" kern="1200" cap="none" spc="0" normalizeH="0" baseline="0" noProof="0" dirty="0">
                <a:ln>
                  <a:noFill/>
                </a:ln>
                <a:solidFill>
                  <a:srgbClr val="4F6228"/>
                </a:solidFill>
                <a:effectLst/>
                <a:uLnTx/>
                <a:uFillTx/>
                <a:latin typeface="Calibri" panose="020F0502020204030204" pitchFamily="34" charset="0"/>
                <a:ea typeface="+mn-ea"/>
                <a:cs typeface="Calibri" panose="020F0502020204030204" pitchFamily="34" charset="0"/>
                <a:sym typeface="Arial"/>
              </a:rPr>
              <a:t> пункту 133.4 статті 133 Податкового кодексу України</a:t>
            </a:r>
            <a:r>
              <a:rPr kumimoji="0" lang="uk-UA" altLang="uk-UA" sz="16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 </a:t>
            </a:r>
            <a:r>
              <a:rPr kumimoji="0" lang="uk-UA" altLang="uk-UA" sz="1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rPr>
              <a:t>для неприбуткових організацій.</a:t>
            </a:r>
          </a:p>
        </p:txBody>
      </p:sp>
      <p:sp>
        <p:nvSpPr>
          <p:cNvPr id="4" name="Прямоугольник 4">
            <a:extLst>
              <a:ext uri="{FF2B5EF4-FFF2-40B4-BE49-F238E27FC236}">
                <a16:creationId xmlns:a16="http://schemas.microsoft.com/office/drawing/2014/main" id="{89ADDC2B-0C4B-332F-EDD4-42FA77E812C8}"/>
              </a:ext>
            </a:extLst>
          </p:cNvPr>
          <p:cNvSpPr>
            <a:spLocks noChangeArrowheads="1"/>
          </p:cNvSpPr>
          <p:nvPr/>
        </p:nvSpPr>
        <p:spPr bwMode="auto">
          <a:xfrm>
            <a:off x="1721337" y="2832444"/>
            <a:ext cx="1937467"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1600" b="1" i="0" u="none" strike="noStrike" kern="1200" cap="none" spc="0" normalizeH="0" baseline="0" noProof="0" dirty="0">
                <a:ln>
                  <a:noFill/>
                </a:ln>
                <a:solidFill>
                  <a:srgbClr val="4F6228"/>
                </a:solidFill>
                <a:effectLst/>
                <a:uLnTx/>
                <a:uFillTx/>
                <a:latin typeface="Calibri" panose="020F0502020204030204" pitchFamily="34" charset="0"/>
                <a:ea typeface="+mn-ea"/>
                <a:cs typeface="Calibri" panose="020F0502020204030204" pitchFamily="34" charset="0"/>
                <a:sym typeface="Arial"/>
              </a:rPr>
              <a:t>Сільськогосподарська продукція</a:t>
            </a:r>
            <a:r>
              <a:rPr kumimoji="0" lang="uk-UA" altLang="uk-UA" sz="1600" b="0" i="0" u="none" strike="noStrike" kern="1200" cap="none" spc="0" normalizeH="0" baseline="0" noProof="0" dirty="0">
                <a:ln>
                  <a:noFill/>
                </a:ln>
                <a:solidFill>
                  <a:srgbClr val="4F6228"/>
                </a:solidFill>
                <a:effectLst/>
                <a:uLnTx/>
                <a:uFillTx/>
                <a:latin typeface="Calibri" panose="020F0502020204030204" pitchFamily="34" charset="0"/>
                <a:ea typeface="+mn-ea"/>
                <a:cs typeface="Calibri" panose="020F0502020204030204" pitchFamily="34" charset="0"/>
                <a:sym typeface="Arial"/>
              </a:rPr>
              <a:t> —товари, </a:t>
            </a: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1600" b="0" i="0" u="none" strike="noStrike" kern="1200" cap="none" spc="0" normalizeH="0" baseline="0" noProof="0" dirty="0">
                <a:ln>
                  <a:noFill/>
                </a:ln>
                <a:solidFill>
                  <a:srgbClr val="4F6228"/>
                </a:solidFill>
                <a:effectLst/>
                <a:uLnTx/>
                <a:uFillTx/>
                <a:latin typeface="Calibri" panose="020F0502020204030204" pitchFamily="34" charset="0"/>
                <a:ea typeface="+mn-ea"/>
                <a:cs typeface="Calibri" panose="020F0502020204030204" pitchFamily="34" charset="0"/>
                <a:sym typeface="Arial"/>
              </a:rPr>
              <a:t>які підпадають </a:t>
            </a: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1600" b="0" i="0" u="none" strike="noStrike" kern="1200" cap="none" spc="0" normalizeH="0" baseline="0" noProof="0" dirty="0">
                <a:ln>
                  <a:noFill/>
                </a:ln>
                <a:solidFill>
                  <a:srgbClr val="4F6228"/>
                </a:solidFill>
                <a:effectLst/>
                <a:uLnTx/>
                <a:uFillTx/>
                <a:latin typeface="Calibri" panose="020F0502020204030204" pitchFamily="34" charset="0"/>
                <a:ea typeface="+mn-ea"/>
                <a:cs typeface="Calibri" panose="020F0502020204030204" pitchFamily="34" charset="0"/>
                <a:sym typeface="Arial"/>
              </a:rPr>
              <a:t>під визначення 1-24 груп </a:t>
            </a: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1600" b="0" i="0" u="none" strike="noStrike" kern="1200" cap="none" spc="0" normalizeH="0" baseline="0" noProof="0" dirty="0">
                <a:ln>
                  <a:noFill/>
                </a:ln>
                <a:solidFill>
                  <a:srgbClr val="4F6228"/>
                </a:solidFill>
                <a:effectLst/>
                <a:uLnTx/>
                <a:uFillTx/>
                <a:latin typeface="Calibri" panose="020F0502020204030204" pitchFamily="34" charset="0"/>
                <a:ea typeface="+mn-ea"/>
                <a:cs typeface="Calibri" panose="020F0502020204030204" pitchFamily="34" charset="0"/>
                <a:sym typeface="Arial"/>
              </a:rPr>
              <a:t>Української класифікації товарів зовнішньоекономічної діяльності</a:t>
            </a: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uk-UA" altLang="uk-UA" sz="1600" b="0" i="0" u="none" strike="noStrike" kern="1200" cap="none" spc="0" normalizeH="0" baseline="0" noProof="0" dirty="0">
                <a:ln>
                  <a:noFill/>
                </a:ln>
                <a:solidFill>
                  <a:srgbClr val="4F6228"/>
                </a:solidFill>
                <a:effectLst/>
                <a:uLnTx/>
                <a:uFillTx/>
                <a:latin typeface="Calibri" panose="020F0502020204030204" pitchFamily="34" charset="0"/>
                <a:ea typeface="+mn-ea"/>
                <a:cs typeface="Calibri" panose="020F0502020204030204" pitchFamily="34" charset="0"/>
                <a:sym typeface="Arial"/>
              </a:rPr>
              <a:t>(2371-14).</a:t>
            </a:r>
          </a:p>
        </p:txBody>
      </p:sp>
      <p:pic>
        <p:nvPicPr>
          <p:cNvPr id="5" name="Рисунок 6">
            <a:extLst>
              <a:ext uri="{FF2B5EF4-FFF2-40B4-BE49-F238E27FC236}">
                <a16:creationId xmlns:a16="http://schemas.microsoft.com/office/drawing/2014/main" id="{3E98498C-ECE9-EE03-FF74-0A2AB02613A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94762" y="5669731"/>
            <a:ext cx="1350963" cy="94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кутник 6"/>
          <p:cNvSpPr/>
          <p:nvPr/>
        </p:nvSpPr>
        <p:spPr>
          <a:xfrm>
            <a:off x="1707301" y="908889"/>
            <a:ext cx="10170066" cy="830997"/>
          </a:xfrm>
          <a:prstGeom prst="rect">
            <a:avLst/>
          </a:prstGeom>
        </p:spPr>
        <p:txBody>
          <a:bodyPr wrap="square">
            <a:spAutoFit/>
          </a:bodyPr>
          <a:lstStyle/>
          <a:p>
            <a:pPr lvl="0" algn="just" defTabSz="912813">
              <a:buClrTx/>
              <a:defRPr/>
            </a:pPr>
            <a:r>
              <a:rPr lang="uk-UA" altLang="uk-UA" sz="2400" b="1" kern="1200" dirty="0" smtClean="0">
                <a:solidFill>
                  <a:srgbClr val="0070C0"/>
                </a:solidFill>
                <a:latin typeface="Calibri" panose="020F0502020204030204" pitchFamily="34" charset="0"/>
                <a:ea typeface="+mn-ea"/>
                <a:cs typeface="Calibri" panose="020F0502020204030204" pitchFamily="34" charset="0"/>
              </a:rPr>
              <a:t>СІЛЬСЬКОГОСПОДАРСЬКИЙ КООПЕРАТИВ, </a:t>
            </a:r>
            <a:r>
              <a:rPr lang="uk-UA" altLang="uk-UA" sz="2400" b="1" kern="1200" dirty="0" smtClean="0">
                <a:solidFill>
                  <a:prstClr val="black"/>
                </a:solidFill>
                <a:latin typeface="Calibri" panose="020F0502020204030204" pitchFamily="34" charset="0"/>
                <a:ea typeface="+mn-ea"/>
                <a:cs typeface="Calibri" panose="020F0502020204030204" pitchFamily="34" charset="0"/>
              </a:rPr>
              <a:t>ЩО ЗДІЙСНЮЄ ДІЯЛЬНІСТЬ</a:t>
            </a:r>
          </a:p>
          <a:p>
            <a:pPr lvl="0" algn="just" defTabSz="912813">
              <a:buClrTx/>
              <a:defRPr/>
            </a:pPr>
            <a:r>
              <a:rPr lang="uk-UA" altLang="uk-UA" sz="2400" b="1" kern="1200" dirty="0" smtClean="0">
                <a:solidFill>
                  <a:srgbClr val="C00000"/>
                </a:solidFill>
                <a:latin typeface="Calibri" panose="020F0502020204030204" pitchFamily="34" charset="0"/>
                <a:ea typeface="+mn-ea"/>
                <a:cs typeface="Calibri" panose="020F0502020204030204" pitchFamily="34" charset="0"/>
              </a:rPr>
              <a:t>БЕЗ МЕТИ ОДЕРЖАННЯ ПРИБУТКУ</a:t>
            </a:r>
            <a:r>
              <a:rPr lang="uk-UA" altLang="uk-UA" sz="2400" kern="1200" dirty="0" smtClean="0">
                <a:solidFill>
                  <a:srgbClr val="0070C0"/>
                </a:solidFill>
                <a:latin typeface="Calibri" panose="020F0502020204030204" pitchFamily="34" charset="0"/>
                <a:ea typeface="+mn-ea"/>
                <a:cs typeface="Calibri" panose="020F0502020204030204" pitchFamily="34" charset="0"/>
              </a:rPr>
              <a:t>, </a:t>
            </a:r>
            <a:endParaRPr lang="uk-UA" altLang="uk-UA" sz="2400" kern="1200" dirty="0">
              <a:solidFill>
                <a:srgbClr val="0070C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40933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664306" y="763637"/>
            <a:ext cx="102076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kern="1200" dirty="0" smtClean="0">
                <a:solidFill>
                  <a:srgbClr val="70AD47">
                    <a:lumMod val="50000"/>
                  </a:srgbClr>
                </a:solidFill>
                <a:latin typeface="Calibri Light" panose="020F0302020204030204"/>
                <a:ea typeface="+mn-ea"/>
              </a:rPr>
              <a:t>МАЙНО СІЛЬСЬКОГОСПОДАРСЬКОГО КООПЕРАТИВУ</a:t>
            </a:r>
            <a:endParaRPr kumimoji="0" lang="uk-UA" sz="2400" b="1" i="0" u="none" strike="noStrike" kern="1200" cap="none" spc="0" normalizeH="0" baseline="0" noProof="0" dirty="0">
              <a:ln>
                <a:noFill/>
              </a:ln>
              <a:solidFill>
                <a:srgbClr val="70AD47">
                  <a:lumMod val="50000"/>
                </a:srgbClr>
              </a:solidFill>
              <a:effectLst/>
              <a:uLnTx/>
              <a:uFillTx/>
              <a:latin typeface="Calibri Light" panose="020F0302020204030204"/>
              <a:ea typeface="+mn-ea"/>
              <a:sym typeface="Arial"/>
            </a:endParaRPr>
          </a:p>
        </p:txBody>
      </p:sp>
      <p:sp>
        <p:nvSpPr>
          <p:cNvPr id="7" name="Прямокутник 6"/>
          <p:cNvSpPr/>
          <p:nvPr/>
        </p:nvSpPr>
        <p:spPr>
          <a:xfrm>
            <a:off x="1664306" y="1225302"/>
            <a:ext cx="10207653" cy="5016758"/>
          </a:xfrm>
          <a:prstGeom prst="rect">
            <a:avLst/>
          </a:prstGeom>
        </p:spPr>
        <p:txBody>
          <a:bodyPr wrap="square">
            <a:spAutoFit/>
          </a:bodyPr>
          <a:lstStyle/>
          <a:p>
            <a:pPr algn="just"/>
            <a:r>
              <a:rPr lang="uk-UA" sz="1600" b="1" dirty="0" smtClean="0">
                <a:solidFill>
                  <a:schemeClr val="accent1">
                    <a:lumMod val="75000"/>
                  </a:schemeClr>
                </a:solidFill>
                <a:latin typeface="Times New Roman" panose="02020603050405020304" pitchFamily="18" charset="0"/>
              </a:rPr>
              <a:t>Джерелами формування майна </a:t>
            </a:r>
            <a:r>
              <a:rPr lang="uk-UA" sz="1600" dirty="0" smtClean="0">
                <a:solidFill>
                  <a:srgbClr val="333333"/>
                </a:solidFill>
                <a:latin typeface="Times New Roman" panose="02020603050405020304" pitchFamily="18" charset="0"/>
              </a:rPr>
              <a:t>сільськогосподарського кооперативу, сільськогосподарського кооперативного об’єднання є:</a:t>
            </a:r>
          </a:p>
          <a:p>
            <a:pPr marL="285750" indent="-285750" algn="just">
              <a:buFont typeface="Arial" panose="020B0604020202020204" pitchFamily="34" charset="0"/>
              <a:buChar char="•"/>
            </a:pPr>
            <a:r>
              <a:rPr lang="uk-UA" sz="1600" b="1" dirty="0" smtClean="0">
                <a:solidFill>
                  <a:schemeClr val="accent1">
                    <a:lumMod val="75000"/>
                  </a:schemeClr>
                </a:solidFill>
                <a:latin typeface="Times New Roman" panose="02020603050405020304" pitchFamily="18" charset="0"/>
              </a:rPr>
              <a:t>вступні внески </a:t>
            </a:r>
            <a:r>
              <a:rPr lang="uk-UA" sz="1600" dirty="0" smtClean="0">
                <a:solidFill>
                  <a:srgbClr val="333333"/>
                </a:solidFill>
                <a:latin typeface="Times New Roman" panose="02020603050405020304" pitchFamily="18" charset="0"/>
              </a:rPr>
              <a:t>та вклади (у тому числі додаткові вклади);</a:t>
            </a:r>
          </a:p>
          <a:p>
            <a:pPr marL="285750" indent="-285750" algn="just">
              <a:buFont typeface="Arial" panose="020B0604020202020204" pitchFamily="34" charset="0"/>
              <a:buChar char="•"/>
            </a:pPr>
            <a:r>
              <a:rPr lang="uk-UA" sz="1600" b="1" dirty="0" smtClean="0">
                <a:solidFill>
                  <a:schemeClr val="accent1">
                    <a:lumMod val="75000"/>
                  </a:schemeClr>
                </a:solidFill>
                <a:latin typeface="Times New Roman" panose="02020603050405020304" pitchFamily="18" charset="0"/>
              </a:rPr>
              <a:t>членські та цільові </a:t>
            </a:r>
            <a:r>
              <a:rPr lang="uk-UA" sz="1600" dirty="0" smtClean="0">
                <a:solidFill>
                  <a:srgbClr val="333333"/>
                </a:solidFill>
                <a:latin typeface="Times New Roman" panose="02020603050405020304" pitchFamily="18" charset="0"/>
              </a:rPr>
              <a:t>внески його членів;</a:t>
            </a:r>
          </a:p>
          <a:p>
            <a:pPr marL="285750" indent="-285750" algn="just">
              <a:buFont typeface="Arial" panose="020B0604020202020204" pitchFamily="34" charset="0"/>
              <a:buChar char="•"/>
            </a:pPr>
            <a:r>
              <a:rPr lang="uk-UA" sz="1600" dirty="0" smtClean="0">
                <a:solidFill>
                  <a:srgbClr val="333333"/>
                </a:solidFill>
                <a:latin typeface="Times New Roman" panose="02020603050405020304" pitchFamily="18" charset="0"/>
              </a:rPr>
              <a:t>кошти, що надходять </a:t>
            </a:r>
            <a:r>
              <a:rPr lang="uk-UA" sz="1600" b="1" dirty="0" smtClean="0">
                <a:solidFill>
                  <a:schemeClr val="accent1">
                    <a:lumMod val="75000"/>
                  </a:schemeClr>
                </a:solidFill>
                <a:latin typeface="Times New Roman" panose="02020603050405020304" pitchFamily="18" charset="0"/>
              </a:rPr>
              <a:t>від провадження господарської діяльності </a:t>
            </a:r>
            <a:r>
              <a:rPr lang="uk-UA" sz="1600" dirty="0" smtClean="0">
                <a:solidFill>
                  <a:srgbClr val="333333"/>
                </a:solidFill>
                <a:latin typeface="Times New Roman" panose="02020603050405020304" pitchFamily="18" charset="0"/>
              </a:rPr>
              <a:t>кооперативу, кооперативного об’єднання;</a:t>
            </a:r>
          </a:p>
          <a:p>
            <a:pPr marL="285750" indent="-285750" algn="just">
              <a:buFont typeface="Arial" panose="020B0604020202020204" pitchFamily="34" charset="0"/>
              <a:buChar char="•"/>
            </a:pPr>
            <a:r>
              <a:rPr lang="uk-UA" sz="1600" dirty="0" smtClean="0">
                <a:solidFill>
                  <a:srgbClr val="333333"/>
                </a:solidFill>
                <a:latin typeface="Times New Roman" panose="02020603050405020304" pitchFamily="18" charset="0"/>
              </a:rPr>
              <a:t>кошти, що надходять від провадження господарської діяльності </a:t>
            </a:r>
            <a:r>
              <a:rPr lang="uk-UA" sz="1600" b="1" dirty="0" smtClean="0">
                <a:solidFill>
                  <a:schemeClr val="accent1">
                    <a:lumMod val="75000"/>
                  </a:schemeClr>
                </a:solidFill>
                <a:latin typeface="Times New Roman" panose="02020603050405020304" pitchFamily="18" charset="0"/>
              </a:rPr>
              <a:t>створених кооперативом підприємств, установ, організацій, сільськогосподарських кооперативних об’єднань</a:t>
            </a:r>
            <a:r>
              <a:rPr lang="uk-UA" sz="1600" dirty="0" smtClean="0">
                <a:solidFill>
                  <a:srgbClr val="333333"/>
                </a:solidFill>
                <a:latin typeface="Times New Roman" panose="02020603050405020304" pitchFamily="18" charset="0"/>
              </a:rPr>
              <a:t>, учасником яких він є;</a:t>
            </a:r>
          </a:p>
          <a:p>
            <a:pPr marL="285750" indent="-285750" algn="just">
              <a:buFont typeface="Arial" panose="020B0604020202020204" pitchFamily="34" charset="0"/>
              <a:buChar char="•"/>
            </a:pPr>
            <a:r>
              <a:rPr lang="uk-UA" sz="1600" dirty="0" smtClean="0">
                <a:solidFill>
                  <a:srgbClr val="333333"/>
                </a:solidFill>
                <a:latin typeface="Times New Roman" panose="02020603050405020304" pitchFamily="18" charset="0"/>
              </a:rPr>
              <a:t>кошти, отримані як </a:t>
            </a:r>
            <a:r>
              <a:rPr lang="uk-UA" sz="1600" b="1" dirty="0" smtClean="0">
                <a:solidFill>
                  <a:schemeClr val="accent1">
                    <a:lumMod val="75000"/>
                  </a:schemeClr>
                </a:solidFill>
                <a:latin typeface="Times New Roman" panose="02020603050405020304" pitchFamily="18" charset="0"/>
              </a:rPr>
              <a:t>державна фінансова підтримка </a:t>
            </a:r>
            <a:r>
              <a:rPr lang="uk-UA" sz="1600" dirty="0" smtClean="0">
                <a:solidFill>
                  <a:srgbClr val="333333"/>
                </a:solidFill>
                <a:latin typeface="Times New Roman" panose="02020603050405020304" pitchFamily="18" charset="0"/>
              </a:rPr>
              <a:t>згідно із Законом України</a:t>
            </a:r>
            <a:r>
              <a:rPr lang="uk-UA" sz="1600" dirty="0">
                <a:solidFill>
                  <a:srgbClr val="333333"/>
                </a:solidFill>
                <a:latin typeface="Times New Roman" panose="02020603050405020304" pitchFamily="18" charset="0"/>
              </a:rPr>
              <a:t> </a:t>
            </a:r>
            <a:r>
              <a:rPr lang="uk-UA" sz="1600" dirty="0" smtClean="0">
                <a:solidFill>
                  <a:srgbClr val="333333"/>
                </a:solidFill>
                <a:latin typeface="Times New Roman" panose="02020603050405020304" pitchFamily="18" charset="0"/>
              </a:rPr>
              <a:t>"Про державну підтримку сільського господарства України";</a:t>
            </a:r>
            <a:r>
              <a:rPr lang="uk-UA" sz="1600" b="1" dirty="0">
                <a:solidFill>
                  <a:schemeClr val="accent1">
                    <a:lumMod val="75000"/>
                  </a:schemeClr>
                </a:solidFill>
                <a:latin typeface="Times New Roman" panose="02020603050405020304" pitchFamily="18" charset="0"/>
              </a:rPr>
              <a:t> пожертвування</a:t>
            </a:r>
            <a:endParaRPr lang="uk-UA" sz="1600" dirty="0" smtClean="0">
              <a:solidFill>
                <a:srgbClr val="333333"/>
              </a:solidFill>
              <a:latin typeface="Times New Roman" panose="02020603050405020304" pitchFamily="18" charset="0"/>
            </a:endParaRPr>
          </a:p>
          <a:p>
            <a:pPr marL="285750" indent="-285750" algn="just">
              <a:buFont typeface="Arial" panose="020B0604020202020204" pitchFamily="34" charset="0"/>
              <a:buChar char="•"/>
            </a:pPr>
            <a:r>
              <a:rPr lang="uk-UA" sz="1600" dirty="0" smtClean="0">
                <a:solidFill>
                  <a:srgbClr val="333333"/>
                </a:solidFill>
                <a:latin typeface="Times New Roman" panose="02020603050405020304" pitchFamily="18" charset="0"/>
              </a:rPr>
              <a:t>грошові та майнові, благодійні внески, гранти, гуманітарна допомога, безоплатна технічна допомога юридичних і фізичних осіб, у тому числі іноземних;</a:t>
            </a:r>
          </a:p>
          <a:p>
            <a:pPr marL="285750" indent="-285750" algn="just">
              <a:buFont typeface="Arial" panose="020B0604020202020204" pitchFamily="34" charset="0"/>
              <a:buChar char="•"/>
            </a:pPr>
            <a:r>
              <a:rPr lang="uk-UA" sz="1600" b="1" dirty="0" smtClean="0">
                <a:solidFill>
                  <a:schemeClr val="accent1">
                    <a:lumMod val="75000"/>
                  </a:schemeClr>
                </a:solidFill>
                <a:latin typeface="Times New Roman" panose="02020603050405020304" pitchFamily="18" charset="0"/>
              </a:rPr>
              <a:t>інші надходження</a:t>
            </a:r>
            <a:r>
              <a:rPr lang="uk-UA" sz="1600" dirty="0" smtClean="0">
                <a:solidFill>
                  <a:srgbClr val="333333"/>
                </a:solidFill>
                <a:latin typeface="Times New Roman" panose="02020603050405020304" pitchFamily="18" charset="0"/>
              </a:rPr>
              <a:t>, не заборонені законодавством.</a:t>
            </a:r>
          </a:p>
          <a:p>
            <a:pPr marL="285750" indent="-285750" algn="just">
              <a:buFont typeface="Arial" panose="020B0604020202020204" pitchFamily="34" charset="0"/>
              <a:buChar char="•"/>
            </a:pPr>
            <a:endParaRPr lang="uk-UA" sz="1600" dirty="0" smtClean="0">
              <a:solidFill>
                <a:srgbClr val="333333"/>
              </a:solidFill>
              <a:latin typeface="Times New Roman" panose="02020603050405020304" pitchFamily="18" charset="0"/>
            </a:endParaRPr>
          </a:p>
          <a:p>
            <a:pPr algn="just"/>
            <a:r>
              <a:rPr lang="uk-UA" sz="1600" dirty="0" smtClean="0">
                <a:solidFill>
                  <a:srgbClr val="333333"/>
                </a:solidFill>
                <a:latin typeface="Times New Roman" panose="02020603050405020304" pitchFamily="18" charset="0"/>
              </a:rPr>
              <a:t>Сільськогосподарський кооператив є власником грошових та майнових внесків його членів, доходів, одержаних від провадження передбаченої статутом господарської та іншої діяльності, а також іншого майна, придбаного на підставах, не заборонених законом.</a:t>
            </a:r>
          </a:p>
          <a:p>
            <a:pPr algn="just"/>
            <a:endParaRPr lang="uk-UA" sz="1600" dirty="0" smtClean="0">
              <a:solidFill>
                <a:srgbClr val="333333"/>
              </a:solidFill>
              <a:latin typeface="Times New Roman" panose="02020603050405020304" pitchFamily="18" charset="0"/>
            </a:endParaRPr>
          </a:p>
          <a:p>
            <a:pPr algn="just"/>
            <a:r>
              <a:rPr lang="uk-UA" sz="1600" dirty="0" smtClean="0">
                <a:solidFill>
                  <a:srgbClr val="333333"/>
                </a:solidFill>
                <a:latin typeface="Times New Roman" panose="02020603050405020304" pitchFamily="18" charset="0"/>
              </a:rPr>
              <a:t>Право власності на земельну ділянку та право користування земельною ділянкою набуваються сільськогосподарським кооперативом відповідно до Земельного кодексу України і зберігаються за ним у разі входження до складу сільськогосподарського кооперативного об’єднання.</a:t>
            </a:r>
          </a:p>
        </p:txBody>
      </p:sp>
    </p:spTree>
    <p:extLst>
      <p:ext uri="{BB962C8B-B14F-4D97-AF65-F5344CB8AC3E}">
        <p14:creationId xmlns:p14="http://schemas.microsoft.com/office/powerpoint/2010/main" val="3892410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588957" y="757294"/>
            <a:ext cx="1020765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kern="1200" dirty="0" smtClean="0">
                <a:solidFill>
                  <a:srgbClr val="70AD47">
                    <a:lumMod val="50000"/>
                  </a:srgbClr>
                </a:solidFill>
                <a:latin typeface="Calibri Light" panose="020F0302020204030204"/>
                <a:ea typeface="+mn-ea"/>
              </a:rPr>
              <a:t>МАЙНО, ГРОШІ СІЛЬСЬКОГОСПОДАРСЬКОГО КООПЕРАТИВУ: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smtClean="0">
                <a:ln>
                  <a:noFill/>
                </a:ln>
                <a:solidFill>
                  <a:srgbClr val="70AD47">
                    <a:lumMod val="50000"/>
                  </a:srgbClr>
                </a:solidFill>
                <a:effectLst/>
                <a:uLnTx/>
                <a:uFillTx/>
                <a:latin typeface="Calibri Light" panose="020F0302020204030204"/>
                <a:ea typeface="+mn-ea"/>
                <a:sym typeface="Arial"/>
              </a:rPr>
              <a:t>ВНЕСКИ, ВКЛАДИ, ФОНДИ</a:t>
            </a:r>
            <a:endParaRPr kumimoji="0" lang="uk-UA" sz="2400" b="1" i="0" u="none" strike="noStrike" kern="1200" cap="none" spc="0" normalizeH="0" baseline="0" noProof="0" dirty="0">
              <a:ln>
                <a:noFill/>
              </a:ln>
              <a:solidFill>
                <a:srgbClr val="70AD47">
                  <a:lumMod val="50000"/>
                </a:srgbClr>
              </a:solidFill>
              <a:effectLst/>
              <a:uLnTx/>
              <a:uFillTx/>
              <a:latin typeface="Calibri Light" panose="020F0302020204030204"/>
              <a:ea typeface="+mn-ea"/>
              <a:sym typeface="Arial"/>
            </a:endParaRPr>
          </a:p>
        </p:txBody>
      </p:sp>
      <p:pic>
        <p:nvPicPr>
          <p:cNvPr id="8" name="Рисунок 7"/>
          <p:cNvPicPr>
            <a:picLocks noChangeAspect="1"/>
          </p:cNvPicPr>
          <p:nvPr/>
        </p:nvPicPr>
        <p:blipFill>
          <a:blip r:embed="rId6"/>
          <a:stretch>
            <a:fillRect/>
          </a:stretch>
        </p:blipFill>
        <p:spPr>
          <a:xfrm>
            <a:off x="2023643" y="1558510"/>
            <a:ext cx="9040597" cy="5210313"/>
          </a:xfrm>
          <a:prstGeom prst="rect">
            <a:avLst/>
          </a:prstGeom>
        </p:spPr>
      </p:pic>
    </p:spTree>
    <p:extLst>
      <p:ext uri="{BB962C8B-B14F-4D97-AF65-F5344CB8AC3E}">
        <p14:creationId xmlns:p14="http://schemas.microsoft.com/office/powerpoint/2010/main" val="103620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8" name="Заголовок 1">
            <a:extLst>
              <a:ext uri="{FF2B5EF4-FFF2-40B4-BE49-F238E27FC236}">
                <a16:creationId xmlns:a16="http://schemas.microsoft.com/office/drawing/2014/main" id="{5F85536B-02DC-4082-80F0-98CEDFDCAA1D}"/>
              </a:ext>
            </a:extLst>
          </p:cNvPr>
          <p:cNvSpPr txBox="1">
            <a:spLocks/>
          </p:cNvSpPr>
          <p:nvPr/>
        </p:nvSpPr>
        <p:spPr>
          <a:xfrm>
            <a:off x="4989798" y="1262742"/>
            <a:ext cx="6084601" cy="724319"/>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rgbClr val="70AD47">
                    <a:lumMod val="50000"/>
                  </a:srgbClr>
                </a:solidFill>
                <a:effectLst/>
                <a:uLnTx/>
                <a:uFillTx/>
                <a:latin typeface="Calibri"/>
                <a:ea typeface="+mj-ea"/>
                <a:cs typeface="+mj-cs"/>
              </a:rPr>
              <a:t>МЕТА ТА</a:t>
            </a:r>
            <a:r>
              <a:rPr kumimoji="0" lang="ru-RU" sz="4400" b="1" i="0" u="none" strike="noStrike" kern="1200" cap="none" spc="0" normalizeH="0" baseline="0" noProof="0" dirty="0" smtClean="0">
                <a:ln>
                  <a:noFill/>
                </a:ln>
                <a:solidFill>
                  <a:srgbClr val="70AD47">
                    <a:lumMod val="50000"/>
                  </a:srgbClr>
                </a:solidFill>
                <a:effectLst/>
                <a:uLnTx/>
                <a:uFillTx/>
                <a:latin typeface="Calibri"/>
                <a:ea typeface="+mj-ea"/>
                <a:cs typeface="+mj-cs"/>
              </a:rPr>
              <a:t> ЗАВДАННЯ</a:t>
            </a:r>
            <a:endParaRPr kumimoji="0" lang="uk-UA" sz="4400" b="1" i="0" u="none" strike="noStrike" kern="1200" cap="none" spc="0" normalizeH="0" baseline="0" noProof="0" dirty="0">
              <a:ln>
                <a:noFill/>
              </a:ln>
              <a:solidFill>
                <a:srgbClr val="70AD47">
                  <a:lumMod val="50000"/>
                </a:srgbClr>
              </a:solidFill>
              <a:effectLst/>
              <a:uLnTx/>
              <a:uFillTx/>
              <a:latin typeface="Calibri"/>
              <a:ea typeface="+mj-ea"/>
              <a:cs typeface="+mj-cs"/>
            </a:endParaRPr>
          </a:p>
        </p:txBody>
      </p:sp>
      <p:sp>
        <p:nvSpPr>
          <p:cNvPr id="9" name="Объект 2">
            <a:extLst>
              <a:ext uri="{FF2B5EF4-FFF2-40B4-BE49-F238E27FC236}">
                <a16:creationId xmlns:a16="http://schemas.microsoft.com/office/drawing/2014/main" id="{837C7817-3196-43C8-A022-F6E5156CAC38}"/>
              </a:ext>
            </a:extLst>
          </p:cNvPr>
          <p:cNvSpPr txBox="1">
            <a:spLocks/>
          </p:cNvSpPr>
          <p:nvPr/>
        </p:nvSpPr>
        <p:spPr>
          <a:xfrm>
            <a:off x="1669418" y="3408996"/>
            <a:ext cx="3353078" cy="19799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uk-UA" sz="2000" b="1" i="0" u="none" strike="noStrike" kern="1200" cap="none" spc="0" normalizeH="0" baseline="0" noProof="0" dirty="0" smtClean="0">
                <a:ln>
                  <a:noFill/>
                </a:ln>
                <a:solidFill>
                  <a:srgbClr val="0070C0"/>
                </a:solidFill>
                <a:effectLst/>
                <a:uLnTx/>
                <a:uFillTx/>
                <a:latin typeface="Calibri"/>
                <a:ea typeface="+mn-ea"/>
                <a:cs typeface="+mn-cs"/>
              </a:rPr>
              <a:t>Допомогти ветеранам і ветеранкам долучитися до сільськогосподарської кооперації для досягнення економічної сталості</a:t>
            </a:r>
            <a:endParaRPr kumimoji="0" lang="uk-UA" sz="20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10" name="Рисунок 9">
            <a:extLst>
              <a:ext uri="{FF2B5EF4-FFF2-40B4-BE49-F238E27FC236}">
                <a16:creationId xmlns:a16="http://schemas.microsoft.com/office/drawing/2014/main" id="{7C86D64A-C25B-443D-9B26-E910B4E00DD2}"/>
              </a:ext>
            </a:extLst>
          </p:cNvPr>
          <p:cNvPicPr>
            <a:picLocks noChangeAspect="1"/>
          </p:cNvPicPr>
          <p:nvPr/>
        </p:nvPicPr>
        <p:blipFill>
          <a:blip r:embed="rId7"/>
          <a:stretch>
            <a:fillRect/>
          </a:stretch>
        </p:blipFill>
        <p:spPr>
          <a:xfrm>
            <a:off x="2616550" y="812319"/>
            <a:ext cx="1555204" cy="1663900"/>
          </a:xfrm>
          <a:prstGeom prst="rect">
            <a:avLst/>
          </a:prstGeom>
        </p:spPr>
      </p:pic>
      <p:sp>
        <p:nvSpPr>
          <p:cNvPr id="11" name="Объект 2">
            <a:extLst>
              <a:ext uri="{FF2B5EF4-FFF2-40B4-BE49-F238E27FC236}">
                <a16:creationId xmlns:a16="http://schemas.microsoft.com/office/drawing/2014/main" id="{8570F4C5-6291-4F8B-AD49-81554D75B0E8}"/>
              </a:ext>
            </a:extLst>
          </p:cNvPr>
          <p:cNvSpPr txBox="1">
            <a:spLocks/>
          </p:cNvSpPr>
          <p:nvPr/>
        </p:nvSpPr>
        <p:spPr>
          <a:xfrm>
            <a:off x="6348287" y="2214057"/>
            <a:ext cx="5407753" cy="453113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uk-UA" sz="9600" b="1" i="0" u="none" strike="noStrike" kern="1200" cap="none" spc="0" normalizeH="0" baseline="0" noProof="0" dirty="0" smtClean="0">
                <a:ln>
                  <a:noFill/>
                </a:ln>
                <a:solidFill>
                  <a:srgbClr val="0070C0"/>
                </a:solidFill>
                <a:effectLst/>
                <a:uLnTx/>
                <a:uFillTx/>
                <a:latin typeface="Calibri"/>
                <a:ea typeface="+mn-ea"/>
                <a:cs typeface="+mn-cs"/>
              </a:rPr>
              <a:t>Отримати розуміння сутності сільськогосподарської кооперації</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uk-UA" sz="4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uk-UA" sz="9600" b="1" i="0" u="none" strike="noStrike" kern="1200" cap="none" spc="0" normalizeH="0" baseline="0" noProof="0" dirty="0" smtClean="0">
                <a:ln>
                  <a:noFill/>
                </a:ln>
                <a:solidFill>
                  <a:srgbClr val="0070C0"/>
                </a:solidFill>
                <a:effectLst/>
                <a:uLnTx/>
                <a:uFillTx/>
                <a:latin typeface="Calibri"/>
                <a:ea typeface="+mn-ea"/>
                <a:cs typeface="+mn-cs"/>
              </a:rPr>
              <a:t>Знати законодавство про сільськогосподарську кооперацію</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uk-UA" sz="96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uk-UA" sz="9600" b="1" i="0" u="none" strike="noStrike" kern="1200" cap="none" spc="0" normalizeH="0" baseline="0" noProof="0" dirty="0" smtClean="0">
                <a:ln>
                  <a:noFill/>
                </a:ln>
                <a:solidFill>
                  <a:srgbClr val="0070C0"/>
                </a:solidFill>
                <a:effectLst/>
                <a:uLnTx/>
                <a:uFillTx/>
                <a:latin typeface="Calibri"/>
                <a:ea typeface="+mn-ea"/>
                <a:cs typeface="+mn-cs"/>
              </a:rPr>
              <a:t>Розуміти алгоритми створення та діяльності сільськогосподарського кооперативу</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uk-UA" sz="4000" b="1" i="0" u="none" strike="noStrike" kern="1200" cap="none" spc="0" normalizeH="0" baseline="0" noProof="0" dirty="0" smtClean="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uk-UA" sz="9600" b="1" i="0" u="none" strike="noStrike" kern="1200" cap="none" spc="0" normalizeH="0" baseline="0" noProof="0" dirty="0" smtClean="0">
                <a:ln>
                  <a:noFill/>
                </a:ln>
                <a:solidFill>
                  <a:srgbClr val="0070C0"/>
                </a:solidFill>
                <a:effectLst/>
                <a:uLnTx/>
                <a:uFillTx/>
                <a:latin typeface="Calibri"/>
                <a:ea typeface="+mn-ea"/>
                <a:cs typeface="+mn-cs"/>
              </a:rPr>
              <a:t>Познайомитися з кращими практиками сільськогосподарської кооперації</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uk-UA" sz="4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uk-UA" sz="9600" b="1" i="0" u="none" strike="noStrike" kern="1200" cap="none" spc="0" normalizeH="0" baseline="0" noProof="0" dirty="0" smtClean="0">
                <a:ln>
                  <a:noFill/>
                </a:ln>
                <a:solidFill>
                  <a:srgbClr val="0070C0"/>
                </a:solidFill>
                <a:effectLst/>
                <a:uLnTx/>
                <a:uFillTx/>
                <a:latin typeface="Calibri"/>
                <a:ea typeface="+mn-ea"/>
                <a:cs typeface="+mn-cs"/>
              </a:rPr>
              <a:t>Отримати </a:t>
            </a:r>
            <a:r>
              <a:rPr kumimoji="0" lang="uk-UA" sz="9600" b="1" i="0" u="none" strike="noStrike" kern="1200" cap="none" spc="0" normalizeH="0" baseline="0" noProof="0" dirty="0">
                <a:ln>
                  <a:noFill/>
                </a:ln>
                <a:solidFill>
                  <a:srgbClr val="0070C0"/>
                </a:solidFill>
                <a:effectLst/>
                <a:uLnTx/>
                <a:uFillTx/>
                <a:latin typeface="Calibri"/>
                <a:ea typeface="+mn-ea"/>
                <a:cs typeface="+mn-cs"/>
              </a:rPr>
              <a:t>натхнення</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uk-UA" sz="7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uk-UA" sz="7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uk-UA"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uk-UA"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uk-UA"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Стрелка: вправо 6">
            <a:extLst>
              <a:ext uri="{FF2B5EF4-FFF2-40B4-BE49-F238E27FC236}">
                <a16:creationId xmlns:a16="http://schemas.microsoft.com/office/drawing/2014/main" id="{0FFBF32C-6269-4B59-A3F0-700CF1F55508}"/>
              </a:ext>
            </a:extLst>
          </p:cNvPr>
          <p:cNvSpPr/>
          <p:nvPr/>
        </p:nvSpPr>
        <p:spPr>
          <a:xfrm>
            <a:off x="5305806" y="2214057"/>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Стрелка: вправо 7">
            <a:extLst>
              <a:ext uri="{FF2B5EF4-FFF2-40B4-BE49-F238E27FC236}">
                <a16:creationId xmlns:a16="http://schemas.microsoft.com/office/drawing/2014/main" id="{B80CDF58-4E77-45B9-B78C-981F8467CED4}"/>
              </a:ext>
            </a:extLst>
          </p:cNvPr>
          <p:cNvSpPr/>
          <p:nvPr/>
        </p:nvSpPr>
        <p:spPr>
          <a:xfrm>
            <a:off x="5305804" y="3174466"/>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Стрелка: вправо 8">
            <a:extLst>
              <a:ext uri="{FF2B5EF4-FFF2-40B4-BE49-F238E27FC236}">
                <a16:creationId xmlns:a16="http://schemas.microsoft.com/office/drawing/2014/main" id="{2167CF50-6728-4EC6-B40F-819BB304783C}"/>
              </a:ext>
            </a:extLst>
          </p:cNvPr>
          <p:cNvSpPr/>
          <p:nvPr/>
        </p:nvSpPr>
        <p:spPr>
          <a:xfrm>
            <a:off x="5305803" y="4281702"/>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Стрелка: вправо 9">
            <a:extLst>
              <a:ext uri="{FF2B5EF4-FFF2-40B4-BE49-F238E27FC236}">
                <a16:creationId xmlns:a16="http://schemas.microsoft.com/office/drawing/2014/main" id="{8F0F0CD4-8EA7-46F7-9762-2269DAB945E8}"/>
              </a:ext>
            </a:extLst>
          </p:cNvPr>
          <p:cNvSpPr/>
          <p:nvPr/>
        </p:nvSpPr>
        <p:spPr>
          <a:xfrm>
            <a:off x="5305805" y="6276136"/>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Стрелка: вправо 9">
            <a:extLst>
              <a:ext uri="{FF2B5EF4-FFF2-40B4-BE49-F238E27FC236}">
                <a16:creationId xmlns:a16="http://schemas.microsoft.com/office/drawing/2014/main" id="{8F0F0CD4-8EA7-46F7-9762-2269DAB945E8}"/>
              </a:ext>
            </a:extLst>
          </p:cNvPr>
          <p:cNvSpPr/>
          <p:nvPr/>
        </p:nvSpPr>
        <p:spPr>
          <a:xfrm>
            <a:off x="5363427" y="5388938"/>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70800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588957" y="757294"/>
            <a:ext cx="102076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kern="1200" dirty="0" smtClean="0">
                <a:solidFill>
                  <a:srgbClr val="70AD47">
                    <a:lumMod val="50000"/>
                  </a:srgbClr>
                </a:solidFill>
                <a:latin typeface="Calibri Light" panose="020F0302020204030204"/>
                <a:ea typeface="+mn-ea"/>
              </a:rPr>
              <a:t>ГРОШІ, МАЙНО СІЛЬСЬКОГОСПОДАРСЬКОГО КООПЕРАТИВУ ТА ЇХ РОЗПОДІЛ</a:t>
            </a:r>
          </a:p>
        </p:txBody>
      </p:sp>
      <p:sp>
        <p:nvSpPr>
          <p:cNvPr id="7" name="Прямокутник 6"/>
          <p:cNvSpPr/>
          <p:nvPr/>
        </p:nvSpPr>
        <p:spPr>
          <a:xfrm>
            <a:off x="4174275" y="1652031"/>
            <a:ext cx="5306261" cy="369332"/>
          </a:xfrm>
          <a:prstGeom prst="rect">
            <a:avLst/>
          </a:prstGeom>
          <a:solidFill>
            <a:schemeClr val="accent1">
              <a:lumMod val="40000"/>
              <a:lumOff val="60000"/>
            </a:schemeClr>
          </a:solidFill>
        </p:spPr>
        <p:txBody>
          <a:bodyPr wrap="none">
            <a:spAutoFit/>
          </a:bodyPr>
          <a:lstStyle/>
          <a:p>
            <a:r>
              <a:rPr lang="uk-UA" sz="1800" b="1" dirty="0" smtClean="0">
                <a:solidFill>
                  <a:srgbClr val="333333"/>
                </a:solidFill>
                <a:latin typeface="Calibri" panose="020F0502020204030204" pitchFamily="34" charset="0"/>
              </a:rPr>
              <a:t>ДОХІД СІЛЬСЬКОГОСПОДАРСЬКОГО КООПЕРАТИВУ</a:t>
            </a:r>
            <a:endParaRPr lang="uk-UA" sz="1800" b="1" dirty="0">
              <a:latin typeface="Calibri" panose="020F0502020204030204" pitchFamily="34" charset="0"/>
            </a:endParaRPr>
          </a:p>
        </p:txBody>
      </p:sp>
      <p:sp>
        <p:nvSpPr>
          <p:cNvPr id="9" name="Прямокутник 8"/>
          <p:cNvSpPr/>
          <p:nvPr/>
        </p:nvSpPr>
        <p:spPr>
          <a:xfrm>
            <a:off x="1773522" y="2595046"/>
            <a:ext cx="5053884" cy="400110"/>
          </a:xfrm>
          <a:prstGeom prst="rect">
            <a:avLst/>
          </a:prstGeom>
          <a:solidFill>
            <a:schemeClr val="accent4"/>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2000" b="0" u="none" strike="noStrike" kern="1200" cap="none" spc="0" normalizeH="0" baseline="0" noProof="0" dirty="0" smtClean="0">
                <a:ln>
                  <a:noFill/>
                </a:ln>
                <a:solidFill>
                  <a:srgbClr val="333333"/>
                </a:solidFill>
                <a:effectLst/>
                <a:uLnTx/>
                <a:uFillTx/>
                <a:latin typeface="Calibri" panose="020F0502020204030204" pitchFamily="34" charset="0"/>
                <a:ea typeface="Times New Roman" panose="02020603050405020304" pitchFamily="18" charset="0"/>
                <a:cs typeface="Times New Roman" panose="02020603050405020304" pitchFamily="18" charset="0"/>
              </a:rPr>
              <a:t>Податки, збори та інших обов’язкові платежі</a:t>
            </a:r>
            <a:endParaRPr kumimoji="0" lang="uk-UA" sz="2000" b="0" u="none" strike="noStrike" kern="0" cap="none" spc="0" normalizeH="0" baseline="0" noProof="0" dirty="0" smtClean="0">
              <a:ln>
                <a:noFill/>
              </a:ln>
              <a:solidFill>
                <a:sysClr val="windowText" lastClr="000000"/>
              </a:solidFill>
              <a:effectLst/>
              <a:uLnTx/>
              <a:uFillTx/>
            </a:endParaRPr>
          </a:p>
        </p:txBody>
      </p:sp>
      <p:sp>
        <p:nvSpPr>
          <p:cNvPr id="10" name="Прямокутник 9"/>
          <p:cNvSpPr/>
          <p:nvPr/>
        </p:nvSpPr>
        <p:spPr>
          <a:xfrm>
            <a:off x="7181372" y="2564268"/>
            <a:ext cx="4615238" cy="461665"/>
          </a:xfrm>
          <a:prstGeom prst="rect">
            <a:avLst/>
          </a:prstGeom>
          <a:solidFill>
            <a:schemeClr val="accent6">
              <a:lumMod val="60000"/>
              <a:lumOff val="40000"/>
            </a:scheme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2400" b="1" u="none" strike="noStrike" kern="1200" cap="none" spc="0" normalizeH="0" baseline="0" noProof="0" dirty="0" smtClean="0">
                <a:ln>
                  <a:noFill/>
                </a:ln>
                <a:solidFill>
                  <a:srgbClr val="333333"/>
                </a:solidFill>
                <a:effectLst/>
                <a:uLnTx/>
                <a:uFillTx/>
                <a:latin typeface="Calibri" panose="020F0502020204030204" pitchFamily="34" charset="0"/>
                <a:ea typeface="Times New Roman" panose="02020603050405020304" pitchFamily="18" charset="0"/>
                <a:cs typeface="Times New Roman" panose="02020603050405020304" pitchFamily="18" charset="0"/>
              </a:rPr>
              <a:t>Фінансовий результат (прибуток)</a:t>
            </a:r>
            <a:endParaRPr kumimoji="0" lang="uk-UA" sz="2400" b="1" u="none" strike="noStrike" kern="0" cap="none" spc="0" normalizeH="0" baseline="0" noProof="0" dirty="0" smtClean="0">
              <a:ln>
                <a:noFill/>
              </a:ln>
              <a:solidFill>
                <a:sysClr val="windowText" lastClr="000000"/>
              </a:solidFill>
              <a:effectLst/>
              <a:uLnTx/>
              <a:uFillTx/>
            </a:endParaRPr>
          </a:p>
        </p:txBody>
      </p:sp>
      <p:sp>
        <p:nvSpPr>
          <p:cNvPr id="12" name="Прямокутник 11"/>
          <p:cNvSpPr/>
          <p:nvPr/>
        </p:nvSpPr>
        <p:spPr>
          <a:xfrm>
            <a:off x="5099553" y="3924106"/>
            <a:ext cx="6748214" cy="2472472"/>
          </a:xfrm>
          <a:prstGeom prst="rect">
            <a:avLst/>
          </a:prstGeom>
          <a:solidFill>
            <a:schemeClr val="accent6">
              <a:lumMod val="20000"/>
              <a:lumOff val="80000"/>
            </a:schemeClr>
          </a:solidFill>
        </p:spPr>
        <p:txBody>
          <a:bodyPr wrap="square">
            <a:spAutoFit/>
          </a:bodyPr>
          <a:lstStyle/>
          <a:p>
            <a:pPr marL="342900" lvl="0" indent="-342900" algn="just">
              <a:spcAft>
                <a:spcPts val="750"/>
              </a:spcAft>
              <a:buClrTx/>
              <a:buFont typeface="Symbol" panose="05050102010706020507" pitchFamily="18" charset="2"/>
              <a:buChar char=""/>
              <a:defRPr/>
            </a:pPr>
            <a:r>
              <a:rPr lang="uk-UA" sz="16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відрахування до фондів кооперативу;</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750"/>
              </a:spcAft>
              <a:buClrTx/>
              <a:buFont typeface="Symbol" panose="05050102010706020507" pitchFamily="18" charset="2"/>
              <a:buChar char=""/>
              <a:defRPr/>
            </a:pPr>
            <a:r>
              <a:rPr lang="uk-UA" sz="16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сплати патронажних дивідендів (кооперативи, що діють з метою одержання прибутку);</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750"/>
              </a:spcAft>
              <a:buClrTx/>
              <a:buFont typeface="Symbol" panose="05050102010706020507" pitchFamily="18" charset="2"/>
              <a:buChar char=""/>
              <a:defRPr/>
            </a:pPr>
            <a:r>
              <a:rPr lang="uk-UA" sz="16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сплати дивідендів (кооперативи, що діють з метою одержання прибутку);</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750"/>
              </a:spcAft>
              <a:buClrTx/>
              <a:buFont typeface="Symbol" panose="05050102010706020507" pitchFamily="18" charset="2"/>
              <a:buChar char=""/>
              <a:defRPr/>
            </a:pPr>
            <a:r>
              <a:rPr lang="uk-UA" sz="16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повернення частини попередньо надлишково сплаченої вартості наданих послуг (кооперативи, що діють з метою одержання прибутку);</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750"/>
              </a:spcAft>
              <a:buClrTx/>
              <a:buFont typeface="Symbol" panose="05050102010706020507" pitchFamily="18" charset="2"/>
              <a:buChar char=""/>
              <a:defRPr/>
            </a:pPr>
            <a:r>
              <a:rPr lang="uk-UA" sz="16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здійснення відрахувань на інші цілі, не заборонені законодавством. </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Рисунок 4">
            <a:extLst>
              <a:ext uri="{FF2B5EF4-FFF2-40B4-BE49-F238E27FC236}">
                <a16:creationId xmlns:a16="http://schemas.microsoft.com/office/drawing/2014/main" id="{E733F4CF-CC46-2E8E-55EB-4F5D33DE3B7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3019" y="4076382"/>
            <a:ext cx="1931821" cy="193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Стрілка вниз 14"/>
          <p:cNvSpPr/>
          <p:nvPr/>
        </p:nvSpPr>
        <p:spPr>
          <a:xfrm flipH="1">
            <a:off x="5608319" y="2021363"/>
            <a:ext cx="354331" cy="542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Стрілка вниз 15"/>
          <p:cNvSpPr/>
          <p:nvPr/>
        </p:nvSpPr>
        <p:spPr>
          <a:xfrm flipH="1">
            <a:off x="8119329" y="2021362"/>
            <a:ext cx="354331" cy="542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Стрілка вниз 16"/>
          <p:cNvSpPr/>
          <p:nvPr/>
        </p:nvSpPr>
        <p:spPr>
          <a:xfrm flipH="1">
            <a:off x="8864915" y="3025933"/>
            <a:ext cx="615620" cy="89817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745374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588957" y="757294"/>
            <a:ext cx="102076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kern="1200" dirty="0" smtClean="0">
                <a:solidFill>
                  <a:srgbClr val="70AD47">
                    <a:lumMod val="50000"/>
                  </a:srgbClr>
                </a:solidFill>
                <a:latin typeface="Calibri Light" panose="020F0302020204030204"/>
                <a:ea typeface="+mn-ea"/>
              </a:rPr>
              <a:t>ПАТРОНАЖНІ ДИВІДЕНДИ</a:t>
            </a:r>
          </a:p>
        </p:txBody>
      </p:sp>
      <p:sp>
        <p:nvSpPr>
          <p:cNvPr id="9" name="Прямокутник 8"/>
          <p:cNvSpPr/>
          <p:nvPr/>
        </p:nvSpPr>
        <p:spPr>
          <a:xfrm>
            <a:off x="1813560" y="1150509"/>
            <a:ext cx="10179106" cy="2893100"/>
          </a:xfrm>
          <a:prstGeom prst="rect">
            <a:avLst/>
          </a:prstGeom>
        </p:spPr>
        <p:txBody>
          <a:bodyPr wrap="square">
            <a:spAutoFit/>
          </a:bodyPr>
          <a:lstStyle/>
          <a:p>
            <a:pPr algn="just">
              <a:buClrTx/>
              <a:buFontTx/>
              <a:buNone/>
            </a:pPr>
            <a:endParaRPr lang="uk-UA" kern="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buClrTx/>
              <a:buFontTx/>
              <a:buNone/>
            </a:pPr>
            <a:r>
              <a:rPr lang="uk-UA" b="1" kern="1200"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Патронажні </a:t>
            </a:r>
            <a:r>
              <a:rPr lang="uk-UA" b="1" kern="12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дивіденди </a:t>
            </a:r>
            <a:r>
              <a:rPr lang="uk-UA"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частина фінансового результату (прибутку) сільськогосподарського кооперативу, </a:t>
            </a:r>
            <a:r>
              <a:rPr lang="uk-UA" b="1" i="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що діє з метою одержання прибутку</a:t>
            </a:r>
            <a:r>
              <a:rPr lang="uk-UA"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що залишається після сплати податків, зборів та інших обов’язкових платежів, передбачених законом, визначена за результатами фінансового року і розподілена у порядку, визначеному Правилами внутрішньогосподарської діяльності сільськогосподарського кооперативу, </a:t>
            </a:r>
            <a:r>
              <a:rPr lang="uk-UA" b="1" i="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між членами</a:t>
            </a:r>
            <a:r>
              <a:rPr lang="uk-UA"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такого кооперативу:</a:t>
            </a:r>
            <a:endParaRPr lang="ru-RU"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buClrTx/>
              <a:buFontTx/>
              <a:buNone/>
            </a:pPr>
            <a:r>
              <a:rPr lang="uk-UA"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1) пропорційно до частки кожного з них в обороті з відповідним кооперативом, та/або</a:t>
            </a:r>
            <a:endParaRPr lang="ru-RU"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buClrTx/>
              <a:buFontTx/>
              <a:buNone/>
            </a:pPr>
            <a:r>
              <a:rPr lang="uk-UA"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2) пропорційно до трудової участі члена кооперативу (у разі якщо статутом сільськогосподарського кооперативу передбачена трудова участь членів кооперативу в його діяльності). </a:t>
            </a:r>
            <a:endParaRPr lang="uk-UA" kern="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buClrTx/>
              <a:buFontTx/>
              <a:buNone/>
            </a:pPr>
            <a:endParaRPr lang="ru-RU"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buClrTx/>
              <a:buFontTx/>
              <a:buNone/>
            </a:pPr>
            <a:r>
              <a:rPr lang="uk-UA"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Отже, чим більше член кооперативу реалізує власної продукції через кооператив, тим більша його частка в обороті кооперативу, тим більшими будуть розміри його дивідендів.</a:t>
            </a:r>
            <a:endParaRPr lang="ru-RU"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buClrTx/>
              <a:buFontTx/>
              <a:buNone/>
            </a:pPr>
            <a:r>
              <a:rPr lang="uk-UA"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Чим  більше часу затрачає член кооперативу на власну працю у кооперативі (але не на підставі трудового договору!), тим більшими будуть його дивіденди.</a:t>
            </a:r>
            <a:endParaRPr lang="ru-RU"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Прямокутник 9"/>
          <p:cNvSpPr/>
          <p:nvPr/>
        </p:nvSpPr>
        <p:spPr>
          <a:xfrm>
            <a:off x="1813560" y="4560369"/>
            <a:ext cx="10179106" cy="2123658"/>
          </a:xfrm>
          <a:prstGeom prst="rect">
            <a:avLst/>
          </a:prstGeom>
        </p:spPr>
        <p:txBody>
          <a:bodyPr wrap="square">
            <a:spAutoFit/>
          </a:bodyPr>
          <a:lstStyle/>
          <a:p>
            <a:pPr algn="just">
              <a:spcAft>
                <a:spcPts val="750"/>
              </a:spcAft>
              <a:buClrTx/>
              <a:buFontTx/>
              <a:buNone/>
            </a:pPr>
            <a:r>
              <a:rPr lang="uk-UA" sz="16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Трудова участь члена сільськогосподарського кооперативу, що здійснюється на підставі трудового договору або цивільно-правового договору з кооперативом, не враховується при визначенні розміру патронажних дивідендів такому члену кооперативу.</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600" b="1" i="1"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Патронажні дивіденди не належать до оплати праці, а отже, не оподатковуються відповідними податками.</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6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Патронажні дивіденди не виплачуються у кооперативі, що здійснює діяльність без мети одержання прибутку.</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600" b="1"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Зверніть увагу,</a:t>
            </a:r>
            <a:r>
              <a:rPr lang="uk-UA" sz="1600"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що асоційовані члени кооперативу не мають права на патронажні дивіденди!</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3584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588957" y="757294"/>
            <a:ext cx="102076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kern="1200" dirty="0" smtClean="0">
                <a:solidFill>
                  <a:srgbClr val="70AD47">
                    <a:lumMod val="50000"/>
                  </a:srgbClr>
                </a:solidFill>
                <a:latin typeface="Calibri Light" panose="020F0302020204030204"/>
                <a:ea typeface="+mn-ea"/>
              </a:rPr>
              <a:t>ДИВІДЕНДИ</a:t>
            </a:r>
          </a:p>
        </p:txBody>
      </p:sp>
      <p:sp>
        <p:nvSpPr>
          <p:cNvPr id="7" name="Прямокутник 6"/>
          <p:cNvSpPr/>
          <p:nvPr/>
        </p:nvSpPr>
        <p:spPr>
          <a:xfrm>
            <a:off x="1588956" y="1418954"/>
            <a:ext cx="10207653" cy="4657685"/>
          </a:xfrm>
          <a:prstGeom prst="rect">
            <a:avLst/>
          </a:prstGeom>
        </p:spPr>
        <p:txBody>
          <a:bodyPr wrap="square">
            <a:spAutoFit/>
          </a:bodyPr>
          <a:lstStyle/>
          <a:p>
            <a:pPr algn="just">
              <a:spcAft>
                <a:spcPts val="750"/>
              </a:spcAft>
              <a:buClrTx/>
              <a:buFontTx/>
              <a:buNone/>
            </a:pPr>
            <a:r>
              <a:rPr lang="uk-UA" sz="1800" b="1" kern="1200" dirty="0" smtClean="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Дивіденди</a:t>
            </a:r>
            <a:r>
              <a:rPr lang="uk-UA" sz="1800" kern="1200" dirty="0" smtClean="0">
                <a:solidFill>
                  <a:srgbClr val="333333"/>
                </a:solidFill>
                <a:latin typeface="Calibri" panose="020F0502020204030204" pitchFamily="34" charset="0"/>
                <a:ea typeface="Times New Roman" panose="02020603050405020304" pitchFamily="18" charset="0"/>
                <a:cs typeface="Times New Roman" panose="02020603050405020304" pitchFamily="18" charset="0"/>
              </a:rPr>
              <a:t> </a:t>
            </a:r>
            <a:r>
              <a:rPr lang="uk-UA" sz="18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 частина фінансового результату (прибутку) сільськогосподарського кооперативу, </a:t>
            </a:r>
            <a:r>
              <a:rPr lang="uk-UA" sz="1800" i="1"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що діє з метою одержання прибутку</a:t>
            </a:r>
            <a:r>
              <a:rPr lang="uk-UA" sz="18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 що залишається після сплати податків, зборів та інших обов’язкових платежів, передбачених законом, розподілена </a:t>
            </a:r>
            <a:r>
              <a:rPr lang="uk-UA" sz="1800" b="1" i="1"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між його членами, асоційованими членами </a:t>
            </a:r>
            <a:r>
              <a:rPr lang="uk-UA" sz="1800" b="1" kern="12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пропорційно до розміру частки</a:t>
            </a:r>
            <a:r>
              <a:rPr lang="uk-UA" sz="18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 кожного члена, асоційованого члена сільськогосподарського кооперативу.</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8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Виплата дивідендів може здійснюватися у грошовій формі, товарами, цінними паперами, а також у формі збільшення частки та в інших формах, передбачених статутом відповідного сільськогосподарського кооперативу. </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8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Рішення про проведення виплати дивідендів приймається загальними зборами сільськогосподарського кооперативу. </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8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Загальна сума дивідендів </a:t>
            </a:r>
            <a:r>
              <a:rPr lang="uk-UA" sz="1800" b="1"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не може перевищувати 80 відсотків фінансового результату (прибутку),</a:t>
            </a:r>
            <a:r>
              <a:rPr lang="uk-UA" sz="18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 що залишається після сплати податків, зборів та інших обов’язкових платежів, передбачених законом, до розподілу.</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800" kern="12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У сільськогосподарському кооперативі, що діє без мети одержання прибутку, виплата дивідендів не здійснюється.</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4890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588957" y="757294"/>
            <a:ext cx="102076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400" b="1" kern="1200" dirty="0" smtClean="0">
                <a:solidFill>
                  <a:srgbClr val="70AD47">
                    <a:lumMod val="50000"/>
                  </a:srgbClr>
                </a:solidFill>
                <a:latin typeface="Calibri Light" panose="020F0302020204030204"/>
                <a:ea typeface="+mn-ea"/>
              </a:rPr>
              <a:t>СТАТУТ – ГОЛОВНИЙ </a:t>
            </a:r>
            <a:r>
              <a:rPr lang="uk-UA" sz="2400" b="1" kern="1200" dirty="0" smtClean="0">
                <a:solidFill>
                  <a:srgbClr val="70AD47">
                    <a:lumMod val="50000"/>
                  </a:srgbClr>
                </a:solidFill>
                <a:latin typeface="Calibri Light" panose="020F0302020204030204"/>
                <a:ea typeface="+mn-ea"/>
              </a:rPr>
              <a:t>ДОКУМЕНТ СІЛЬСЬКОГОСПОДАРСЬКОГО КООПЕРАТИВУ</a:t>
            </a:r>
          </a:p>
        </p:txBody>
      </p:sp>
      <p:sp>
        <p:nvSpPr>
          <p:cNvPr id="8" name="Прямокутник 7"/>
          <p:cNvSpPr/>
          <p:nvPr/>
        </p:nvSpPr>
        <p:spPr>
          <a:xfrm>
            <a:off x="1950720" y="1727799"/>
            <a:ext cx="3444240" cy="4093428"/>
          </a:xfrm>
          <a:prstGeom prst="rect">
            <a:avLst/>
          </a:prstGeom>
        </p:spPr>
        <p:txBody>
          <a:bodyPr wrap="square">
            <a:spAutoFit/>
          </a:bodyPr>
          <a:lstStyle/>
          <a:p>
            <a:pPr algn="just"/>
            <a:r>
              <a:rPr lang="uk-UA" sz="2000" b="1" dirty="0" smtClean="0">
                <a:solidFill>
                  <a:srgbClr val="333333"/>
                </a:solidFill>
                <a:latin typeface="Times New Roman" panose="02020603050405020304" pitchFamily="18" charset="0"/>
              </a:rPr>
              <a:t>Стаття 8. </a:t>
            </a:r>
            <a:r>
              <a:rPr lang="uk-UA" sz="2000" dirty="0" smtClean="0">
                <a:solidFill>
                  <a:srgbClr val="333333"/>
                </a:solidFill>
                <a:latin typeface="Times New Roman" panose="02020603050405020304" pitchFamily="18" charset="0"/>
              </a:rPr>
              <a:t>Статут сільськогосподарського кооперативу</a:t>
            </a:r>
          </a:p>
          <a:p>
            <a:pPr algn="just"/>
            <a:r>
              <a:rPr lang="uk-UA" sz="2000" dirty="0" smtClean="0">
                <a:solidFill>
                  <a:srgbClr val="333333"/>
                </a:solidFill>
                <a:latin typeface="Times New Roman" panose="02020603050405020304" pitchFamily="18" charset="0"/>
              </a:rPr>
              <a:t>1. Статут є установчим документом сільськогосподарського кооперативу, що регулює його діяльність.</a:t>
            </a:r>
          </a:p>
          <a:p>
            <a:pPr algn="just"/>
            <a:r>
              <a:rPr lang="uk-UA" sz="2000" dirty="0" smtClean="0">
                <a:solidFill>
                  <a:srgbClr val="333333"/>
                </a:solidFill>
                <a:latin typeface="Times New Roman" panose="02020603050405020304" pitchFamily="18" charset="0"/>
              </a:rPr>
              <a:t>2. Статут сільськогосподарського кооперативу має містити такі відомості:</a:t>
            </a:r>
          </a:p>
          <a:p>
            <a:pPr algn="just"/>
            <a:r>
              <a:rPr lang="uk-UA" sz="2000" dirty="0" smtClean="0">
                <a:solidFill>
                  <a:srgbClr val="333333"/>
                </a:solidFill>
                <a:latin typeface="Times New Roman" panose="02020603050405020304" pitchFamily="18" charset="0"/>
              </a:rPr>
              <a:t>….</a:t>
            </a:r>
            <a:endParaRPr lang="uk-UA" sz="2000" dirty="0">
              <a:solidFill>
                <a:srgbClr val="333333"/>
              </a:solidFill>
              <a:latin typeface="Times New Roman" panose="02020603050405020304" pitchFamily="18" charset="0"/>
            </a:endParaRPr>
          </a:p>
        </p:txBody>
      </p:sp>
      <p:pic>
        <p:nvPicPr>
          <p:cNvPr id="10" name="Рисунок 9"/>
          <p:cNvPicPr>
            <a:picLocks noChangeAspect="1"/>
          </p:cNvPicPr>
          <p:nvPr/>
        </p:nvPicPr>
        <p:blipFill>
          <a:blip r:embed="rId6"/>
          <a:stretch>
            <a:fillRect/>
          </a:stretch>
        </p:blipFill>
        <p:spPr>
          <a:xfrm>
            <a:off x="6535970" y="1295430"/>
            <a:ext cx="5281371" cy="4485741"/>
          </a:xfrm>
          <a:prstGeom prst="rect">
            <a:avLst/>
          </a:prstGeom>
        </p:spPr>
      </p:pic>
      <p:sp>
        <p:nvSpPr>
          <p:cNvPr id="11" name="Прямокутник 10"/>
          <p:cNvSpPr/>
          <p:nvPr/>
        </p:nvSpPr>
        <p:spPr>
          <a:xfrm>
            <a:off x="6570190" y="5857642"/>
            <a:ext cx="5212930" cy="646331"/>
          </a:xfrm>
          <a:prstGeom prst="rect">
            <a:avLst/>
          </a:prstGeom>
        </p:spPr>
        <p:txBody>
          <a:bodyPr wrap="square">
            <a:spAutoFit/>
          </a:bodyPr>
          <a:lstStyle/>
          <a:p>
            <a:pPr>
              <a:buClrTx/>
              <a:buFontTx/>
              <a:buNone/>
            </a:pPr>
            <a:r>
              <a:rPr lang="en-GB" sz="1800" kern="1200" dirty="0">
                <a:solidFill>
                  <a:prstClr val="black"/>
                </a:solidFill>
                <a:latin typeface="Open sans"/>
                <a:ea typeface="+mn-ea"/>
                <a:cs typeface="+mn-cs"/>
                <a:hlinkClick r:id="rId7"/>
              </a:rPr>
              <a:t>https://zakon.rada.gov.ua/laws/show/175-2021-%</a:t>
            </a:r>
            <a:r>
              <a:rPr lang="en-GB" sz="1800" kern="1200" dirty="0" smtClean="0">
                <a:solidFill>
                  <a:prstClr val="black"/>
                </a:solidFill>
                <a:latin typeface="Open sans"/>
                <a:ea typeface="+mn-ea"/>
                <a:cs typeface="+mn-cs"/>
                <a:hlinkClick r:id="rId7"/>
              </a:rPr>
              <a:t>D0%BF#Text</a:t>
            </a:r>
            <a:r>
              <a:rPr lang="en-GB" sz="1800" kern="1200" dirty="0" smtClean="0">
                <a:solidFill>
                  <a:prstClr val="black"/>
                </a:solidFill>
                <a:latin typeface="Open sans"/>
                <a:ea typeface="+mn-ea"/>
                <a:cs typeface="+mn-cs"/>
              </a:rPr>
              <a:t> </a:t>
            </a:r>
            <a:endParaRPr lang="uk-UA" sz="1800" kern="1200" dirty="0">
              <a:solidFill>
                <a:prstClr val="black"/>
              </a:solidFill>
              <a:latin typeface="Open sans"/>
              <a:ea typeface="+mn-ea"/>
              <a:cs typeface="+mn-cs"/>
            </a:endParaRPr>
          </a:p>
        </p:txBody>
      </p:sp>
    </p:spTree>
    <p:extLst>
      <p:ext uri="{BB962C8B-B14F-4D97-AF65-F5344CB8AC3E}">
        <p14:creationId xmlns:p14="http://schemas.microsoft.com/office/powerpoint/2010/main" val="6525352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588957" y="757294"/>
            <a:ext cx="10207653" cy="830997"/>
          </a:xfrm>
          <a:prstGeom prst="rect">
            <a:avLst/>
          </a:prstGeom>
        </p:spPr>
        <p:txBody>
          <a:bodyPr wrap="square">
            <a:spAutoFit/>
          </a:bodyPr>
          <a:lstStyle/>
          <a:p>
            <a:pPr lvl="0">
              <a:buClrTx/>
            </a:pPr>
            <a:r>
              <a:rPr lang="uk-UA" sz="2400" b="1" kern="1200" dirty="0" smtClean="0">
                <a:solidFill>
                  <a:srgbClr val="70AD47">
                    <a:lumMod val="50000"/>
                  </a:srgbClr>
                </a:solidFill>
                <a:latin typeface="Calibri Light" panose="020F0302020204030204"/>
                <a:ea typeface="+mn-ea"/>
              </a:rPr>
              <a:t>ПРАВИЛА ВНУТРІШНЬОГОСПОДАРСЬКОЇ ДІЯЛЬНОСТІ СІЛЬСЬКОГОСПОДАРСЬКОГО КООПЕРАТИВУ</a:t>
            </a:r>
          </a:p>
        </p:txBody>
      </p:sp>
      <p:sp>
        <p:nvSpPr>
          <p:cNvPr id="7" name="Прямокутник 6"/>
          <p:cNvSpPr/>
          <p:nvPr/>
        </p:nvSpPr>
        <p:spPr>
          <a:xfrm>
            <a:off x="1825156" y="1960988"/>
            <a:ext cx="3402164" cy="4524315"/>
          </a:xfrm>
          <a:prstGeom prst="rect">
            <a:avLst/>
          </a:prstGeom>
        </p:spPr>
        <p:txBody>
          <a:bodyPr wrap="square">
            <a:spAutoFit/>
          </a:bodyPr>
          <a:lstStyle/>
          <a:p>
            <a:r>
              <a:rPr lang="uk-UA" sz="1600" b="1" dirty="0" smtClean="0">
                <a:solidFill>
                  <a:srgbClr val="333333"/>
                </a:solidFill>
                <a:latin typeface="Times New Roman" panose="02020603050405020304" pitchFamily="18" charset="0"/>
              </a:rPr>
              <a:t>Стаття 9. </a:t>
            </a:r>
            <a:r>
              <a:rPr lang="uk-UA" sz="1600" dirty="0" smtClean="0">
                <a:solidFill>
                  <a:srgbClr val="333333"/>
                </a:solidFill>
                <a:latin typeface="Times New Roman" panose="02020603050405020304" pitchFamily="18" charset="0"/>
              </a:rPr>
              <a:t>Правила внутрішньогосподарської діяльності сільськогосподарського кооперативу</a:t>
            </a:r>
          </a:p>
          <a:p>
            <a:endParaRPr lang="uk-UA" sz="1600" dirty="0" smtClean="0">
              <a:solidFill>
                <a:srgbClr val="333333"/>
              </a:solidFill>
              <a:latin typeface="Times New Roman" panose="02020603050405020304" pitchFamily="18" charset="0"/>
            </a:endParaRPr>
          </a:p>
          <a:p>
            <a:r>
              <a:rPr lang="uk-UA" sz="1600" dirty="0" smtClean="0">
                <a:solidFill>
                  <a:srgbClr val="333333"/>
                </a:solidFill>
                <a:latin typeface="Times New Roman" panose="02020603050405020304" pitchFamily="18" charset="0"/>
              </a:rPr>
              <a:t>1. Правила внутрішньогосподарської діяльності сільськогосподарського кооперативу є внутрішнім нормативним документом сільськогосподарського кооперативу, що визначає особливості реалізації положень статуту такого кооперативу.</a:t>
            </a:r>
          </a:p>
          <a:p>
            <a:endParaRPr lang="uk-UA" sz="1600" dirty="0" smtClean="0">
              <a:solidFill>
                <a:srgbClr val="333333"/>
              </a:solidFill>
              <a:latin typeface="Times New Roman" panose="02020603050405020304" pitchFamily="18" charset="0"/>
            </a:endParaRPr>
          </a:p>
          <a:p>
            <a:r>
              <a:rPr lang="uk-UA" sz="1600" dirty="0" smtClean="0">
                <a:solidFill>
                  <a:srgbClr val="333333"/>
                </a:solidFill>
                <a:latin typeface="Times New Roman" panose="02020603050405020304" pitchFamily="18" charset="0"/>
              </a:rPr>
              <a:t>2. Правила внутрішньогосподарської діяльності сільськогосподарського кооперативу мають містити такі відомості:</a:t>
            </a:r>
          </a:p>
          <a:p>
            <a:r>
              <a:rPr lang="uk-UA" sz="1600" dirty="0" smtClean="0">
                <a:solidFill>
                  <a:srgbClr val="333333"/>
                </a:solidFill>
                <a:latin typeface="Times New Roman" panose="02020603050405020304" pitchFamily="18" charset="0"/>
              </a:rPr>
              <a:t>…</a:t>
            </a:r>
            <a:endParaRPr lang="uk-UA" sz="1600" dirty="0">
              <a:solidFill>
                <a:srgbClr val="333333"/>
              </a:solidFill>
              <a:latin typeface="Times New Roman" panose="02020603050405020304" pitchFamily="18" charset="0"/>
            </a:endParaRPr>
          </a:p>
        </p:txBody>
      </p:sp>
      <p:pic>
        <p:nvPicPr>
          <p:cNvPr id="9" name="Рисунок 8"/>
          <p:cNvPicPr>
            <a:picLocks noChangeAspect="1"/>
          </p:cNvPicPr>
          <p:nvPr/>
        </p:nvPicPr>
        <p:blipFill>
          <a:blip r:embed="rId6"/>
          <a:stretch>
            <a:fillRect/>
          </a:stretch>
        </p:blipFill>
        <p:spPr>
          <a:xfrm>
            <a:off x="5584893" y="1792600"/>
            <a:ext cx="6376677" cy="3372635"/>
          </a:xfrm>
          <a:prstGeom prst="rect">
            <a:avLst/>
          </a:prstGeom>
        </p:spPr>
      </p:pic>
      <p:sp>
        <p:nvSpPr>
          <p:cNvPr id="10" name="Прямокутник 9"/>
          <p:cNvSpPr/>
          <p:nvPr/>
        </p:nvSpPr>
        <p:spPr>
          <a:xfrm>
            <a:off x="6982485" y="5615290"/>
            <a:ext cx="4172473" cy="646331"/>
          </a:xfrm>
          <a:prstGeom prst="rect">
            <a:avLst/>
          </a:prstGeom>
        </p:spPr>
        <p:txBody>
          <a:bodyPr wrap="square">
            <a:spAutoFit/>
          </a:bodyPr>
          <a:lstStyle/>
          <a:p>
            <a:pPr>
              <a:buClrTx/>
              <a:buFontTx/>
              <a:buNone/>
            </a:pPr>
            <a:r>
              <a:rPr lang="en-GB" sz="1800" kern="1200" dirty="0">
                <a:solidFill>
                  <a:prstClr val="black"/>
                </a:solidFill>
                <a:latin typeface="Open sans"/>
                <a:ea typeface="+mn-ea"/>
                <a:cs typeface="+mn-cs"/>
                <a:hlinkClick r:id="rId7"/>
              </a:rPr>
              <a:t>https://</a:t>
            </a:r>
            <a:r>
              <a:rPr lang="en-GB" sz="1800" kern="1200" dirty="0" smtClean="0">
                <a:solidFill>
                  <a:prstClr val="black"/>
                </a:solidFill>
                <a:latin typeface="Open sans"/>
                <a:ea typeface="+mn-ea"/>
                <a:cs typeface="+mn-cs"/>
                <a:hlinkClick r:id="rId7"/>
              </a:rPr>
              <a:t>zakon.rada.gov.ua/rada/show/v0703915-21#Text</a:t>
            </a:r>
            <a:r>
              <a:rPr lang="uk-UA" sz="1800" kern="1200" dirty="0" smtClean="0">
                <a:solidFill>
                  <a:prstClr val="black"/>
                </a:solidFill>
                <a:latin typeface="Open sans"/>
                <a:ea typeface="+mn-ea"/>
                <a:cs typeface="+mn-cs"/>
              </a:rPr>
              <a:t> </a:t>
            </a:r>
            <a:endParaRPr lang="uk-UA" sz="1800" kern="1200" dirty="0">
              <a:solidFill>
                <a:prstClr val="black"/>
              </a:solidFill>
              <a:latin typeface="Open sans"/>
              <a:ea typeface="+mn-ea"/>
              <a:cs typeface="+mn-cs"/>
            </a:endParaRPr>
          </a:p>
        </p:txBody>
      </p:sp>
    </p:spTree>
    <p:extLst>
      <p:ext uri="{BB962C8B-B14F-4D97-AF65-F5344CB8AC3E}">
        <p14:creationId xmlns:p14="http://schemas.microsoft.com/office/powerpoint/2010/main" val="2145398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угольник 5">
            <a:extLst>
              <a:ext uri="{FF2B5EF4-FFF2-40B4-BE49-F238E27FC236}">
                <a16:creationId xmlns:a16="http://schemas.microsoft.com/office/drawing/2014/main" id="{CC1E43A8-8F23-4C8D-88E8-1645DCE83006}"/>
              </a:ext>
            </a:extLst>
          </p:cNvPr>
          <p:cNvSpPr/>
          <p:nvPr/>
        </p:nvSpPr>
        <p:spPr>
          <a:xfrm>
            <a:off x="1588957" y="757294"/>
            <a:ext cx="10207653" cy="830997"/>
          </a:xfrm>
          <a:prstGeom prst="rect">
            <a:avLst/>
          </a:prstGeom>
        </p:spPr>
        <p:txBody>
          <a:bodyPr wrap="square">
            <a:spAutoFit/>
          </a:bodyPr>
          <a:lstStyle/>
          <a:p>
            <a:pPr lvl="0">
              <a:buClrTx/>
            </a:pPr>
            <a:r>
              <a:rPr lang="uk-UA" sz="2400" b="1" kern="1200" dirty="0" smtClean="0">
                <a:solidFill>
                  <a:srgbClr val="70AD47">
                    <a:lumMod val="50000"/>
                  </a:srgbClr>
                </a:solidFill>
                <a:latin typeface="Calibri Light" panose="020F0302020204030204"/>
                <a:ea typeface="+mn-ea"/>
              </a:rPr>
              <a:t>ПРАВИЛА ВНУТРІШНЬОГОСПОДАРСЬКОЇ ДІЯЛЬНОСТІ СІЛЬСЬКОГОСПОДАРСЬКОГО КООПЕРАТИВУ</a:t>
            </a:r>
          </a:p>
        </p:txBody>
      </p:sp>
      <p:sp>
        <p:nvSpPr>
          <p:cNvPr id="8" name="Прямокутник 7"/>
          <p:cNvSpPr/>
          <p:nvPr/>
        </p:nvSpPr>
        <p:spPr>
          <a:xfrm>
            <a:off x="1901356" y="1852298"/>
            <a:ext cx="9854684" cy="4401205"/>
          </a:xfrm>
          <a:prstGeom prst="rect">
            <a:avLst/>
          </a:prstGeom>
        </p:spPr>
        <p:txBody>
          <a:bodyPr wrap="square">
            <a:spAutoFit/>
          </a:bodyPr>
          <a:lstStyle/>
          <a:p>
            <a:pPr algn="just"/>
            <a:r>
              <a:rPr lang="uk-UA" sz="2800" dirty="0" smtClean="0">
                <a:solidFill>
                  <a:srgbClr val="333333"/>
                </a:solidFill>
                <a:latin typeface="Times New Roman" panose="02020603050405020304" pitchFamily="18" charset="0"/>
              </a:rPr>
              <a:t>Припинення сільськогосподарського кооперативу здійснюється шляхом:</a:t>
            </a:r>
          </a:p>
          <a:p>
            <a:pPr algn="just"/>
            <a:endParaRPr lang="uk-UA" sz="2800" dirty="0" smtClean="0">
              <a:solidFill>
                <a:srgbClr val="333333"/>
              </a:solidFill>
              <a:latin typeface="Times New Roman" panose="02020603050405020304" pitchFamily="18" charset="0"/>
            </a:endParaRPr>
          </a:p>
          <a:p>
            <a:pPr algn="just">
              <a:buAutoNum type="arabicParenR"/>
            </a:pPr>
            <a:r>
              <a:rPr lang="uk-UA" sz="2800" dirty="0" smtClean="0">
                <a:solidFill>
                  <a:srgbClr val="333333"/>
                </a:solidFill>
                <a:latin typeface="Times New Roman" panose="02020603050405020304" pitchFamily="18" charset="0"/>
              </a:rPr>
              <a:t>реорганізації (злиття, приєднання, поділу, перетворення) за рішенням загальних зборів такого кооперативу у порядку, визначеному законом та статутом кооперативу;</a:t>
            </a:r>
          </a:p>
          <a:p>
            <a:pPr algn="just">
              <a:buAutoNum type="arabicParenR"/>
            </a:pPr>
            <a:endParaRPr lang="uk-UA" sz="2800" dirty="0" smtClean="0">
              <a:solidFill>
                <a:srgbClr val="333333"/>
              </a:solidFill>
              <a:latin typeface="Times New Roman" panose="02020603050405020304" pitchFamily="18" charset="0"/>
            </a:endParaRPr>
          </a:p>
          <a:p>
            <a:pPr algn="just"/>
            <a:r>
              <a:rPr lang="uk-UA" sz="2800" dirty="0" smtClean="0">
                <a:solidFill>
                  <a:srgbClr val="333333"/>
                </a:solidFill>
                <a:latin typeface="Times New Roman" panose="02020603050405020304" pitchFamily="18" charset="0"/>
              </a:rPr>
              <a:t>2) ліквідації за рішенням загальних зборів такого кооперативу у порядку, визначеному законом та статутом кооперативу, у випадках, передбачених законом, - за рішенням суду.</a:t>
            </a:r>
            <a:endParaRPr lang="uk-UA" sz="2800" dirty="0">
              <a:solidFill>
                <a:srgbClr val="333333"/>
              </a:solidFill>
              <a:latin typeface="Times New Roman" panose="02020603050405020304" pitchFamily="18" charset="0"/>
            </a:endParaRPr>
          </a:p>
        </p:txBody>
      </p:sp>
    </p:spTree>
    <p:extLst>
      <p:ext uri="{BB962C8B-B14F-4D97-AF65-F5344CB8AC3E}">
        <p14:creationId xmlns:p14="http://schemas.microsoft.com/office/powerpoint/2010/main" val="1641911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кутник 5"/>
          <p:cNvSpPr/>
          <p:nvPr/>
        </p:nvSpPr>
        <p:spPr>
          <a:xfrm>
            <a:off x="1728120" y="2142943"/>
            <a:ext cx="10027920" cy="4339650"/>
          </a:xfrm>
          <a:prstGeom prst="rect">
            <a:avLst/>
          </a:prstGeom>
        </p:spPr>
        <p:txBody>
          <a:bodyPr wrap="square">
            <a:spAutoFit/>
          </a:bodyPr>
          <a:lstStyle/>
          <a:p>
            <a:pPr algn="just">
              <a:spcAft>
                <a:spcPts val="750"/>
              </a:spcAft>
              <a:buClrTx/>
              <a:buFontTx/>
              <a:buNone/>
            </a:pPr>
            <a:r>
              <a:rPr lang="uk-UA" sz="1600" b="1" i="1" kern="1200" dirty="0" smtClean="0">
                <a:solidFill>
                  <a:srgbClr val="333333"/>
                </a:solidFill>
                <a:latin typeface="Calibri" panose="020F0502020204030204" pitchFamily="34" charset="0"/>
                <a:ea typeface="Times New Roman" panose="02020603050405020304" pitchFamily="18" charset="0"/>
                <a:cs typeface="Calibri" panose="020F0502020204030204" pitchFamily="34" charset="0"/>
              </a:rPr>
              <a:t>Пам’ятайте</a:t>
            </a:r>
            <a:r>
              <a:rPr lang="uk-UA" sz="16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a:t>
            </a: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Сільськогосподарський кооператив, що діє без мети одержання прибутку, може бути реорганізований </a:t>
            </a:r>
            <a:r>
              <a:rPr lang="uk-UA" sz="16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виключно</a:t>
            </a:r>
            <a:r>
              <a:rPr lang="uk-UA" sz="1600"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у сільськогосподарський кооператив, що діє без мети одержання прибутку</a:t>
            </a: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або у сільськогосподарське кооперативне об’єднання, що діє без мети одержання прибутку.</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У разі ліквідації сільськогосподарського кооперативу, що діє без мети одержання прибутку, його </a:t>
            </a:r>
            <a:r>
              <a:rPr lang="uk-UA" sz="16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майно та кошти</a:t>
            </a: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після задоволення вимог кредиторів сільськогосподарського кооперативу, здійснення виплати членам такого кооперативу частини попередньо надлишково сплаченої вартості послуг, наданих їм кооперативом, оплати праці, розрахунків із сільськогосподарським кооперативним об’єднанням, членом якого він є, </a:t>
            </a:r>
            <a:r>
              <a:rPr lang="uk-UA" sz="16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передаються за рішенням загальних зборів такого кооперативу іншому сільськогосподарському кооперативу</a:t>
            </a: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(сільськогосподарському кооперативному об’єднанню), що діє без мети одержання прибутку, </a:t>
            </a:r>
            <a:r>
              <a:rPr lang="uk-UA" sz="1600" b="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або іншому сільськогосподарському кооперативу, </a:t>
            </a: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сільськогосподарському кооперативному об’єднанню, </a:t>
            </a:r>
            <a:r>
              <a:rPr lang="uk-UA" sz="1600" b="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що діє з метою одержання прибутку</a:t>
            </a: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Якщо кооператив, що припиняє діяльність не прийняв рішення, кому передати майно та кошти, що залишилися, то вони  </a:t>
            </a:r>
            <a:r>
              <a:rPr lang="uk-UA" sz="16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зараховуються відповідно до закону до державного або місцевого бюджету.</a:t>
            </a: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50"/>
              </a:spcAft>
              <a:buClrTx/>
              <a:buFontTx/>
              <a:buNone/>
            </a:pPr>
            <a:r>
              <a:rPr lang="uk-UA" sz="16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Порада!</a:t>
            </a:r>
            <a:r>
              <a:rPr lang="uk-UA" sz="16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Налагодьте якісний облік цільових внесків у кооперативу, оскільки поворотні цільові внески, зараховані до спеціального фонду сільськогосподарського кооперативу, підлягають поверненню членам такого кооперативу у випадку його припинення. </a:t>
            </a:r>
            <a:endParaRPr lang="ru-RU"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кутник 6"/>
          <p:cNvSpPr/>
          <p:nvPr/>
        </p:nvSpPr>
        <p:spPr>
          <a:xfrm>
            <a:off x="1798388" y="844063"/>
            <a:ext cx="9957651" cy="964367"/>
          </a:xfrm>
          <a:prstGeom prst="rect">
            <a:avLst/>
          </a:prstGeom>
        </p:spPr>
        <p:txBody>
          <a:bodyPr wrap="square">
            <a:spAutoFit/>
          </a:bodyPr>
          <a:lstStyle/>
          <a:p>
            <a:pPr lvl="0">
              <a:spcBef>
                <a:spcPts val="1200"/>
              </a:spcBef>
              <a:spcAft>
                <a:spcPts val="800"/>
              </a:spcAft>
              <a:buClrTx/>
            </a:pPr>
            <a:r>
              <a:rPr lang="uk-UA" sz="2000" b="1" kern="1200"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ОСОБЛИВОСТІ ПРИПИНЕННЯ </a:t>
            </a:r>
            <a:endParaRPr lang="uk-UA" sz="2000" b="1" kern="1200" dirty="0" smtClean="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endParaRPr>
          </a:p>
          <a:p>
            <a:pPr lvl="0">
              <a:spcBef>
                <a:spcPts val="1200"/>
              </a:spcBef>
              <a:spcAft>
                <a:spcPts val="800"/>
              </a:spcAft>
              <a:buClrTx/>
            </a:pPr>
            <a:r>
              <a:rPr lang="uk-UA" sz="2000" b="1" kern="1200" dirty="0" smtClean="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a:t>
            </a:r>
            <a:r>
              <a:rPr lang="uk-UA" sz="2000" b="1" kern="1200"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НЕПРИБУТКОВОГО» СІЛЬСЬКОГОСПОДАРСЬКОГО КООПЕРАТИВУ</a:t>
            </a:r>
            <a:endParaRPr lang="ru-RU" sz="2000" b="1" kern="1200"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296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9" name="Прямокутник 8"/>
          <p:cNvSpPr/>
          <p:nvPr/>
        </p:nvSpPr>
        <p:spPr>
          <a:xfrm>
            <a:off x="1950720" y="2337201"/>
            <a:ext cx="9805320" cy="3888244"/>
          </a:xfrm>
          <a:prstGeom prst="rect">
            <a:avLst/>
          </a:prstGeom>
        </p:spPr>
        <p:txBody>
          <a:bodyPr wrap="square">
            <a:spAutoFit/>
          </a:bodyPr>
          <a:lstStyle/>
          <a:p>
            <a:pPr indent="449263" algn="just">
              <a:spcAft>
                <a:spcPts val="750"/>
              </a:spcAft>
              <a:buClrTx/>
              <a:buFontTx/>
              <a:buNone/>
            </a:pPr>
            <a:r>
              <a:rPr lang="uk-UA" sz="2000" kern="1200" dirty="0" smtClean="0">
                <a:solidFill>
                  <a:srgbClr val="333333"/>
                </a:solidFill>
                <a:latin typeface="Calibri" panose="020F0502020204030204" pitchFamily="34" charset="0"/>
                <a:ea typeface="Times New Roman" panose="02020603050405020304" pitchFamily="18" charset="0"/>
                <a:cs typeface="Calibri" panose="020F0502020204030204" pitchFamily="34" charset="0"/>
              </a:rPr>
              <a:t>У </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разі ліквідації сільськогосподарського кооперативу, що діє з метою одержання прибутку, його </a:t>
            </a:r>
            <a:r>
              <a:rPr lang="uk-UA" sz="20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майно та кошти</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що залишилися після задоволення вимог кредиторів сільськогосподарського кооперативу, здійснення виплат дивідендів та патронажних дивідендів членам кооперативу, оплати праці, розрахунків із сільськогосподарським кооперативним об’єднанням, членом якого він є (</a:t>
            </a:r>
            <a:r>
              <a:rPr lang="uk-UA" sz="20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крім майна та коштів фонду розвитку</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a:t>
            </a:r>
            <a:r>
              <a:rPr lang="uk-UA" sz="20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розподіляються між членами кооперативу у порядку, визначеному статутом такого кооперативу.</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a:t>
            </a:r>
            <a:endParaRPr lang="ru-RU" sz="20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49263" algn="just">
              <a:spcAft>
                <a:spcPts val="750"/>
              </a:spcAft>
              <a:buClrTx/>
              <a:buFontTx/>
              <a:buNone/>
            </a:pPr>
            <a:r>
              <a:rPr lang="uk-UA" sz="20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Майно та кошти фонду розвитку сільськогосподарського кооперативу</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що діє з метою одержання прибутку, </a:t>
            </a:r>
            <a:r>
              <a:rPr lang="uk-UA" sz="20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не підлягають поділу між його членами і передаються за рішенням загальних зборів такого кооперативу іншому сільськогосподарському кооперативу</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а </a:t>
            </a:r>
            <a:r>
              <a:rPr lang="uk-UA" sz="2000"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в разі неприйняття такого рішення зараховуються відповідно до закону до державного або місцевого бюджету.</a:t>
            </a:r>
            <a:endParaRPr lang="ru-RU" sz="20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кутник 6"/>
          <p:cNvSpPr/>
          <p:nvPr/>
        </p:nvSpPr>
        <p:spPr>
          <a:xfrm>
            <a:off x="1632072" y="844063"/>
            <a:ext cx="10123968" cy="964367"/>
          </a:xfrm>
          <a:prstGeom prst="rect">
            <a:avLst/>
          </a:prstGeom>
        </p:spPr>
        <p:txBody>
          <a:bodyPr wrap="square">
            <a:spAutoFit/>
          </a:bodyPr>
          <a:lstStyle/>
          <a:p>
            <a:pPr lvl="0">
              <a:spcBef>
                <a:spcPts val="1200"/>
              </a:spcBef>
              <a:spcAft>
                <a:spcPts val="800"/>
              </a:spcAft>
              <a:buClrTx/>
            </a:pPr>
            <a:r>
              <a:rPr lang="uk-UA" sz="2000" b="1" kern="1200"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ОСОБЛИВОСТІ ПРИПИНЕННЯ </a:t>
            </a:r>
            <a:endParaRPr lang="uk-UA" sz="2000" b="1" kern="1200" dirty="0" smtClean="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endParaRPr>
          </a:p>
          <a:p>
            <a:pPr lvl="0">
              <a:spcBef>
                <a:spcPts val="1200"/>
              </a:spcBef>
              <a:spcAft>
                <a:spcPts val="800"/>
              </a:spcAft>
              <a:buClrTx/>
            </a:pPr>
            <a:r>
              <a:rPr lang="uk-UA" sz="2000" b="1" kern="1200" dirty="0" smtClean="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a:t>
            </a:r>
            <a:r>
              <a:rPr lang="uk-UA" sz="2000" b="1" kern="1200"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ПРИБУТКОВОГО» СІЛЬСЬКОГОСПОДАРСЬКОГО КООПЕРАТИВУ</a:t>
            </a:r>
            <a:endParaRPr lang="ru-RU" sz="2000" b="1" kern="1200"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5249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7" name="Прямокутник 6"/>
          <p:cNvSpPr/>
          <p:nvPr/>
        </p:nvSpPr>
        <p:spPr>
          <a:xfrm>
            <a:off x="2185184" y="2423596"/>
            <a:ext cx="9254264" cy="2010807"/>
          </a:xfrm>
          <a:prstGeom prst="rect">
            <a:avLst/>
          </a:prstGeom>
        </p:spPr>
        <p:txBody>
          <a:bodyPr wrap="none">
            <a:spAutoFit/>
          </a:bodyPr>
          <a:lstStyle/>
          <a:p>
            <a:pPr lvl="0" algn="ctr">
              <a:spcBef>
                <a:spcPts val="1200"/>
              </a:spcBef>
              <a:spcAft>
                <a:spcPts val="800"/>
              </a:spcAft>
              <a:buClrTx/>
            </a:pPr>
            <a:r>
              <a:rPr lang="uk-UA" sz="7200" b="1" kern="120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УПРАВЛІННЯ</a:t>
            </a:r>
          </a:p>
          <a:p>
            <a:pPr lvl="0" algn="ctr">
              <a:spcBef>
                <a:spcPts val="1200"/>
              </a:spcBef>
              <a:spcAft>
                <a:spcPts val="800"/>
              </a:spcAft>
              <a:buClrTx/>
            </a:pPr>
            <a:r>
              <a:rPr lang="uk-UA" sz="3600" b="1" kern="120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СІЛЬСЬКОГОСПОДАРСЬКИМ КООПЕРАТИВОМ</a:t>
            </a:r>
            <a:endParaRPr lang="uk-UA" sz="3600" b="1" kern="1200"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78328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9" name="TextBox 8"/>
          <p:cNvSpPr txBox="1"/>
          <p:nvPr/>
        </p:nvSpPr>
        <p:spPr>
          <a:xfrm>
            <a:off x="1608942" y="1670283"/>
            <a:ext cx="10297308" cy="707886"/>
          </a:xfrm>
          <a:prstGeom prst="rect">
            <a:avLst/>
          </a:prstGeom>
          <a:solidFill>
            <a:schemeClr val="accent3">
              <a:lumMod val="75000"/>
              <a:alpha val="49000"/>
            </a:schemeClr>
          </a:solidFill>
        </p:spPr>
        <p:txBody>
          <a:bodyPr wrap="square" rtlCol="0">
            <a:spAutoFit/>
          </a:bodyPr>
          <a:lstStyle/>
          <a:p>
            <a:pPr algn="ctr"/>
            <a:r>
              <a:rPr lang="uk-UA" sz="2000" dirty="0" smtClean="0"/>
              <a:t>ЗАГАЛЬНІ ЗБОРИ ЧЛЕНІВ</a:t>
            </a:r>
          </a:p>
          <a:p>
            <a:pPr algn="ctr"/>
            <a:r>
              <a:rPr lang="uk-UA" sz="2000" dirty="0" smtClean="0"/>
              <a:t>СІЛЬСЬКОГОСПОДАРСЬКОГО КООПЕРАТИВУ</a:t>
            </a:r>
            <a:endParaRPr lang="uk-UA" sz="2000" dirty="0"/>
          </a:p>
        </p:txBody>
      </p:sp>
      <p:sp>
        <p:nvSpPr>
          <p:cNvPr id="14" name="TextBox 13"/>
          <p:cNvSpPr txBox="1"/>
          <p:nvPr/>
        </p:nvSpPr>
        <p:spPr>
          <a:xfrm>
            <a:off x="1684189" y="3317751"/>
            <a:ext cx="3182536" cy="738664"/>
          </a:xfrm>
          <a:prstGeom prst="rect">
            <a:avLst/>
          </a:prstGeom>
          <a:solidFill>
            <a:srgbClr val="00B0F0">
              <a:alpha val="49000"/>
            </a:srgbClr>
          </a:solidFill>
        </p:spPr>
        <p:txBody>
          <a:bodyPr wrap="square" rtlCol="0">
            <a:spAutoFit/>
          </a:bodyPr>
          <a:lstStyle/>
          <a:p>
            <a:pPr algn="ctr"/>
            <a:r>
              <a:rPr lang="uk-UA" dirty="0" smtClean="0"/>
              <a:t>ГОЛОВА ТА ПРАВЛІННЯ</a:t>
            </a:r>
          </a:p>
          <a:p>
            <a:pPr algn="ctr"/>
            <a:r>
              <a:rPr lang="uk-UA" dirty="0" smtClean="0"/>
              <a:t>СІЛЬСЬКОГОСПОДАРСЬКОГО КООПЕРАТИВУ</a:t>
            </a:r>
            <a:endParaRPr lang="uk-UA" dirty="0"/>
          </a:p>
        </p:txBody>
      </p:sp>
      <p:sp>
        <p:nvSpPr>
          <p:cNvPr id="15" name="TextBox 14"/>
          <p:cNvSpPr txBox="1"/>
          <p:nvPr/>
        </p:nvSpPr>
        <p:spPr>
          <a:xfrm>
            <a:off x="1608942" y="5105339"/>
            <a:ext cx="3182536" cy="830997"/>
          </a:xfrm>
          <a:prstGeom prst="rect">
            <a:avLst/>
          </a:prstGeom>
          <a:solidFill>
            <a:srgbClr val="FFC000"/>
          </a:solidFill>
        </p:spPr>
        <p:txBody>
          <a:bodyPr wrap="square" rtlCol="0">
            <a:spAutoFit/>
          </a:bodyPr>
          <a:lstStyle/>
          <a:p>
            <a:pPr algn="ctr"/>
            <a:r>
              <a:rPr lang="uk-UA" sz="1600" b="1" dirty="0" smtClean="0"/>
              <a:t>Виконавчий директор </a:t>
            </a:r>
          </a:p>
          <a:p>
            <a:pPr algn="ctr"/>
            <a:r>
              <a:rPr lang="uk-UA" sz="1600" b="1" dirty="0" smtClean="0"/>
              <a:t>сільськогосподарського кооперативу та його команда</a:t>
            </a:r>
            <a:endParaRPr lang="uk-UA" sz="1600" b="1" dirty="0"/>
          </a:p>
        </p:txBody>
      </p:sp>
      <p:sp>
        <p:nvSpPr>
          <p:cNvPr id="18" name="TextBox 17"/>
          <p:cNvSpPr txBox="1"/>
          <p:nvPr/>
        </p:nvSpPr>
        <p:spPr>
          <a:xfrm>
            <a:off x="5218260" y="3317751"/>
            <a:ext cx="2844197" cy="738664"/>
          </a:xfrm>
          <a:prstGeom prst="rect">
            <a:avLst/>
          </a:prstGeom>
          <a:solidFill>
            <a:srgbClr val="00B0F0">
              <a:alpha val="49000"/>
            </a:srgbClr>
          </a:solidFill>
        </p:spPr>
        <p:txBody>
          <a:bodyPr wrap="square" rtlCol="0">
            <a:spAutoFit/>
          </a:bodyPr>
          <a:lstStyle/>
          <a:p>
            <a:pPr algn="ctr"/>
            <a:r>
              <a:rPr lang="uk-UA" dirty="0" smtClean="0"/>
              <a:t>РЕВІЗІЙНА КОМІСІЯ</a:t>
            </a:r>
          </a:p>
          <a:p>
            <a:pPr algn="ctr"/>
            <a:r>
              <a:rPr lang="uk-UA" dirty="0" smtClean="0"/>
              <a:t>СІЛЬСЬКОГОСПОДАРСЬКОГО КООПЕРАТИВУ</a:t>
            </a:r>
            <a:endParaRPr lang="uk-UA" dirty="0"/>
          </a:p>
        </p:txBody>
      </p:sp>
      <p:sp>
        <p:nvSpPr>
          <p:cNvPr id="19" name="TextBox 18"/>
          <p:cNvSpPr txBox="1"/>
          <p:nvPr/>
        </p:nvSpPr>
        <p:spPr>
          <a:xfrm>
            <a:off x="8473660" y="3290084"/>
            <a:ext cx="3567504" cy="738664"/>
          </a:xfrm>
          <a:prstGeom prst="rect">
            <a:avLst/>
          </a:prstGeom>
          <a:solidFill>
            <a:srgbClr val="00B0F0">
              <a:alpha val="49000"/>
            </a:srgbClr>
          </a:solidFill>
        </p:spPr>
        <p:txBody>
          <a:bodyPr wrap="square" rtlCol="0">
            <a:spAutoFit/>
          </a:bodyPr>
          <a:lstStyle/>
          <a:p>
            <a:pPr algn="ctr"/>
            <a:r>
              <a:rPr lang="uk-UA" dirty="0" smtClean="0"/>
              <a:t>СПОСТЕРЕЖНА РАДА</a:t>
            </a:r>
          </a:p>
          <a:p>
            <a:pPr algn="ctr"/>
            <a:r>
              <a:rPr lang="uk-UA" dirty="0" smtClean="0"/>
              <a:t>СІЛЬСЬКОГОСПОДАРСЬКОГО КООПЕРАТИВУ</a:t>
            </a:r>
            <a:endParaRPr lang="uk-UA" dirty="0"/>
          </a:p>
        </p:txBody>
      </p:sp>
      <p:sp>
        <p:nvSpPr>
          <p:cNvPr id="12" name="Подвійна стрілка вгору/вниз 11"/>
          <p:cNvSpPr/>
          <p:nvPr/>
        </p:nvSpPr>
        <p:spPr>
          <a:xfrm>
            <a:off x="2933510" y="2415957"/>
            <a:ext cx="533400" cy="801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одвійна стрілка вгору/вниз 20"/>
          <p:cNvSpPr/>
          <p:nvPr/>
        </p:nvSpPr>
        <p:spPr>
          <a:xfrm>
            <a:off x="6449085" y="2415957"/>
            <a:ext cx="533400" cy="801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Подвійна стрілка вгору/вниз 21"/>
          <p:cNvSpPr/>
          <p:nvPr/>
        </p:nvSpPr>
        <p:spPr>
          <a:xfrm>
            <a:off x="9964660" y="2433459"/>
            <a:ext cx="533400" cy="801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Подвійна стрілка вгору/вниз 22"/>
          <p:cNvSpPr/>
          <p:nvPr/>
        </p:nvSpPr>
        <p:spPr>
          <a:xfrm>
            <a:off x="2933510" y="4194662"/>
            <a:ext cx="533400" cy="801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Прямокутник 16"/>
          <p:cNvSpPr/>
          <p:nvPr/>
        </p:nvSpPr>
        <p:spPr>
          <a:xfrm>
            <a:off x="5218260" y="4459860"/>
            <a:ext cx="6615504" cy="1754326"/>
          </a:xfrm>
          <a:prstGeom prst="rect">
            <a:avLst/>
          </a:prstGeom>
        </p:spPr>
        <p:txBody>
          <a:bodyPr wrap="square">
            <a:spAutoFit/>
          </a:bodyPr>
          <a:lstStyle/>
          <a:p>
            <a:pPr lvl="0" algn="just">
              <a:spcAft>
                <a:spcPts val="750"/>
              </a:spcAft>
              <a:buClrTx/>
            </a:pPr>
            <a:r>
              <a:rPr lang="uk-UA"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Члени правління, голова сільськогосподарського кооперативу обираються загальними зборами такого кооперативу на строк, визначений статутом сільськогосподарського кооперативу, але </a:t>
            </a:r>
            <a:r>
              <a:rPr lang="uk-UA" sz="1800" b="1" kern="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не більш як на п’ять років</a:t>
            </a:r>
            <a:r>
              <a:rPr lang="uk-UA"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а члени ревізійної комісії (ревізор), члени спостережної ради (за наявності) </a:t>
            </a:r>
            <a:r>
              <a:rPr lang="uk-UA" sz="1800" b="1" kern="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не більш як на три роки</a:t>
            </a:r>
            <a:r>
              <a:rPr lang="uk-UA"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96258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5E8369-EA56-7BCB-77EA-2E66783DD3E0}"/>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9F1D391B-4F60-5494-7E65-FE32D9493C2B}"/>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E5523A4C-7CD0-ADAB-BBCB-BFBF38E5D7F0}"/>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789CCF39-D6E3-87D9-A644-A78FBA2282FB}"/>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7" name="Rectangle 3">
            <a:extLst>
              <a:ext uri="{FF2B5EF4-FFF2-40B4-BE49-F238E27FC236}">
                <a16:creationId xmlns:a16="http://schemas.microsoft.com/office/drawing/2014/main" id="{FFB1A8BF-3247-708A-E772-718283B75E4F}"/>
              </a:ext>
            </a:extLst>
          </p:cNvPr>
          <p:cNvSpPr>
            <a:spLocks noChangeArrowheads="1"/>
          </p:cNvSpPr>
          <p:nvPr/>
        </p:nvSpPr>
        <p:spPr bwMode="auto">
          <a:xfrm>
            <a:off x="1787644" y="2774389"/>
            <a:ext cx="10130036"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300"/>
              </a:spcBef>
              <a:buClr>
                <a:srgbClr val="99987F"/>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99987F"/>
              </a:buClr>
              <a:buFont typeface="Georgia" panose="02040502050405020303" pitchFamily="18" charset="0"/>
              <a:buChar char="▫"/>
              <a:defRPr sz="2000">
                <a:solidFill>
                  <a:srgbClr val="99987F"/>
                </a:solidFill>
                <a:latin typeface="Georgia" panose="02040502050405020303" pitchFamily="18" charset="0"/>
              </a:defRPr>
            </a:lvl5pPr>
            <a:lvl6pPr marL="25146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6pPr>
            <a:lvl7pPr marL="29718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7pPr>
            <a:lvl8pPr marL="34290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8pPr>
            <a:lvl9pPr marL="38862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altLang="uk-UA" sz="5400" b="1" i="0" u="none" strike="noStrike" kern="1200" cap="none" spc="0" normalizeH="0" baseline="0" noProof="0" dirty="0" smtClean="0">
                <a:ln>
                  <a:noFill/>
                </a:ln>
                <a:solidFill>
                  <a:srgbClr val="70AD47">
                    <a:lumMod val="50000"/>
                  </a:srgbClr>
                </a:solidFill>
                <a:effectLst/>
                <a:uLnTx/>
                <a:uFillTx/>
                <a:latin typeface="Arial" panose="020B0604020202020204" pitchFamily="34" charset="0"/>
                <a:ea typeface="+mn-ea"/>
                <a:cs typeface="Arial"/>
                <a:sym typeface="Arial"/>
              </a:rPr>
              <a:t>ВСТУП ДО КООПЕРАЦІЇ</a:t>
            </a:r>
            <a:endParaRPr kumimoji="0" lang="ru-RU" altLang="uk-UA" sz="54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278783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11" name="TextBox 10"/>
          <p:cNvSpPr txBox="1"/>
          <p:nvPr/>
        </p:nvSpPr>
        <p:spPr>
          <a:xfrm>
            <a:off x="1588957" y="820628"/>
            <a:ext cx="10297308" cy="707886"/>
          </a:xfrm>
          <a:prstGeom prst="rect">
            <a:avLst/>
          </a:prstGeom>
          <a:solidFill>
            <a:schemeClr val="accent3">
              <a:lumMod val="75000"/>
              <a:alpha val="49000"/>
            </a:schemeClr>
          </a:solidFill>
        </p:spPr>
        <p:txBody>
          <a:bodyPr wrap="square" rtlCol="0">
            <a:spAutoFit/>
          </a:bodyPr>
          <a:lstStyle/>
          <a:p>
            <a:pPr algn="ctr"/>
            <a:r>
              <a:rPr lang="uk-UA" sz="2000" dirty="0" smtClean="0"/>
              <a:t>ЗАГАЛЬНІ ЗБОРИ ЧЛЕНІВ</a:t>
            </a:r>
          </a:p>
          <a:p>
            <a:pPr algn="ctr"/>
            <a:r>
              <a:rPr lang="uk-UA" sz="2000" dirty="0" smtClean="0"/>
              <a:t>СІЛЬСЬКОГОСПОДАРСЬКОГО КООПЕРАТИВУ</a:t>
            </a:r>
            <a:endParaRPr lang="uk-UA" sz="2000" dirty="0"/>
          </a:p>
        </p:txBody>
      </p:sp>
      <p:sp>
        <p:nvSpPr>
          <p:cNvPr id="12" name="Прямокутник 11"/>
          <p:cNvSpPr/>
          <p:nvPr/>
        </p:nvSpPr>
        <p:spPr>
          <a:xfrm>
            <a:off x="1588956" y="1691342"/>
            <a:ext cx="10297309" cy="4965462"/>
          </a:xfrm>
          <a:prstGeom prst="rect">
            <a:avLst/>
          </a:prstGeom>
        </p:spPr>
        <p:txBody>
          <a:bodyPr wrap="square">
            <a:spAutoFit/>
          </a:bodyPr>
          <a:lstStyle/>
          <a:p>
            <a:pPr lvl="0" algn="just">
              <a:spcAft>
                <a:spcPts val="750"/>
              </a:spcAft>
              <a:buClrTx/>
            </a:pPr>
            <a:r>
              <a:rPr lang="uk-UA" sz="1800" kern="1200" dirty="0">
                <a:latin typeface="Calibri" panose="020F0502020204030204" pitchFamily="34" charset="0"/>
                <a:ea typeface="Times New Roman" panose="02020603050405020304" pitchFamily="18" charset="0"/>
                <a:cs typeface="Calibri" panose="020F0502020204030204" pitchFamily="34" charset="0"/>
              </a:rPr>
              <a:t>Вищим органом управління сільськогосподарського кооперативу є загальні збори сільськогосподарського кооперативу. </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750"/>
              </a:spcAft>
              <a:buClrTx/>
              <a:buFont typeface="Arial" panose="020B0604020202020204" pitchFamily="34" charset="0"/>
              <a:buChar char="•"/>
            </a:pPr>
            <a:r>
              <a:rPr lang="uk-UA" sz="1800" kern="1200" dirty="0" smtClean="0">
                <a:latin typeface="Calibri" panose="020F0502020204030204" pitchFamily="34" charset="0"/>
                <a:ea typeface="Times New Roman" panose="02020603050405020304" pitchFamily="18" charset="0"/>
                <a:cs typeface="Calibri" panose="020F0502020204030204" pitchFamily="34" charset="0"/>
              </a:rPr>
              <a:t>У </a:t>
            </a:r>
            <a:r>
              <a:rPr lang="uk-UA" sz="1800" kern="1200" dirty="0">
                <a:latin typeface="Calibri" panose="020F0502020204030204" pitchFamily="34" charset="0"/>
                <a:ea typeface="Times New Roman" panose="02020603050405020304" pitchFamily="18" charset="0"/>
                <a:cs typeface="Calibri" panose="020F0502020204030204" pitchFamily="34" charset="0"/>
              </a:rPr>
              <a:t>загальних </a:t>
            </a:r>
            <a:r>
              <a:rPr lang="uk-UA" sz="1800" kern="1200" dirty="0" smtClean="0">
                <a:latin typeface="Calibri" panose="020F0502020204030204" pitchFamily="34" charset="0"/>
                <a:ea typeface="Times New Roman" panose="02020603050405020304" pitchFamily="18" charset="0"/>
                <a:cs typeface="Calibri" panose="020F0502020204030204" pitchFamily="34" charset="0"/>
              </a:rPr>
              <a:t>у </a:t>
            </a:r>
            <a:r>
              <a:rPr lang="uk-UA" sz="1800" b="1" i="1" kern="1200" dirty="0">
                <a:latin typeface="Calibri" panose="020F0502020204030204" pitchFamily="34" charset="0"/>
                <a:ea typeface="Times New Roman" panose="02020603050405020304" pitchFamily="18" charset="0"/>
                <a:cs typeface="Calibri" panose="020F0502020204030204" pitchFamily="34" charset="0"/>
              </a:rPr>
              <a:t>з правом ухвального голосу </a:t>
            </a:r>
            <a:r>
              <a:rPr lang="uk-UA" sz="1800" kern="1200" dirty="0">
                <a:latin typeface="Calibri" panose="020F0502020204030204" pitchFamily="34" charset="0"/>
                <a:ea typeface="Times New Roman" panose="02020603050405020304" pitchFamily="18" charset="0"/>
                <a:cs typeface="Calibri" panose="020F0502020204030204" pitchFamily="34" charset="0"/>
              </a:rPr>
              <a:t>мають право брати участь </a:t>
            </a:r>
            <a:r>
              <a:rPr lang="uk-UA" sz="1800" i="1" kern="1200" dirty="0">
                <a:latin typeface="Calibri" panose="020F0502020204030204" pitchFamily="34" charset="0"/>
                <a:ea typeface="Times New Roman" panose="02020603050405020304" pitchFamily="18" charset="0"/>
                <a:cs typeface="Calibri" panose="020F0502020204030204" pitchFamily="34" charset="0"/>
              </a:rPr>
              <a:t>усі члени такого кооперативу</a:t>
            </a:r>
            <a:r>
              <a:rPr lang="uk-UA" sz="1800" kern="1200" dirty="0">
                <a:latin typeface="Calibri" panose="020F0502020204030204" pitchFamily="34" charset="0"/>
                <a:ea typeface="Times New Roman" panose="02020603050405020304" pitchFamily="18" charset="0"/>
                <a:cs typeface="Calibri" panose="020F0502020204030204" pitchFamily="34" charset="0"/>
              </a:rPr>
              <a:t> (тобто, </a:t>
            </a:r>
            <a:r>
              <a:rPr lang="uk-UA" sz="1800" b="1" kern="1200" dirty="0">
                <a:latin typeface="Calibri" panose="020F0502020204030204" pitchFamily="34" charset="0"/>
                <a:ea typeface="Times New Roman" panose="02020603050405020304" pitchFamily="18" charset="0"/>
                <a:cs typeface="Calibri" panose="020F0502020204030204" pitchFamily="34" charset="0"/>
              </a:rPr>
              <a:t>тільки «дійсні» члени, а не асоційовані</a:t>
            </a:r>
            <a:r>
              <a:rPr lang="uk-UA" sz="1800" kern="1200" dirty="0">
                <a:latin typeface="Calibri" panose="020F0502020204030204" pitchFamily="34" charset="0"/>
                <a:ea typeface="Times New Roman" panose="02020603050405020304" pitchFamily="18" charset="0"/>
                <a:cs typeface="Calibri" panose="020F0502020204030204" pitchFamily="34" charset="0"/>
              </a:rPr>
              <a:t>)</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750"/>
              </a:spcAft>
              <a:buClrTx/>
              <a:buFont typeface="Arial" panose="020B0604020202020204" pitchFamily="34" charset="0"/>
              <a:buChar char="•"/>
            </a:pPr>
            <a:r>
              <a:rPr lang="uk-UA" sz="1800" kern="1200" dirty="0">
                <a:latin typeface="Calibri" panose="020F0502020204030204" pitchFamily="34" charset="0"/>
                <a:ea typeface="Times New Roman" panose="02020603050405020304" pitchFamily="18" charset="0"/>
                <a:cs typeface="Calibri" panose="020F0502020204030204" pitchFamily="34" charset="0"/>
              </a:rPr>
              <a:t>У загальних зборах </a:t>
            </a:r>
            <a:r>
              <a:rPr lang="uk-UA" sz="1800" b="1" i="1" kern="1200" dirty="0" smtClean="0">
                <a:latin typeface="Calibri" panose="020F0502020204030204" pitchFamily="34" charset="0"/>
                <a:ea typeface="Times New Roman" panose="02020603050405020304" pitchFamily="18" charset="0"/>
                <a:cs typeface="Calibri" panose="020F0502020204030204" pitchFamily="34" charset="0"/>
              </a:rPr>
              <a:t>з </a:t>
            </a:r>
            <a:r>
              <a:rPr lang="uk-UA" sz="1800" b="1" i="1" kern="1200" dirty="0">
                <a:latin typeface="Calibri" panose="020F0502020204030204" pitchFamily="34" charset="0"/>
                <a:ea typeface="Times New Roman" panose="02020603050405020304" pitchFamily="18" charset="0"/>
                <a:cs typeface="Calibri" panose="020F0502020204030204" pitchFamily="34" charset="0"/>
              </a:rPr>
              <a:t>правом дорадчого голосу мають</a:t>
            </a:r>
            <a:r>
              <a:rPr lang="uk-UA" sz="1800" kern="1200" dirty="0">
                <a:latin typeface="Calibri" panose="020F0502020204030204" pitchFamily="34" charset="0"/>
                <a:ea typeface="Times New Roman" panose="02020603050405020304" pitchFamily="18" charset="0"/>
                <a:cs typeface="Calibri" panose="020F0502020204030204" pitchFamily="34" charset="0"/>
              </a:rPr>
              <a:t> право брати участь </a:t>
            </a:r>
            <a:r>
              <a:rPr lang="uk-UA" sz="1800" i="1" kern="1200" dirty="0">
                <a:latin typeface="Calibri" panose="020F0502020204030204" pitchFamily="34" charset="0"/>
                <a:ea typeface="Times New Roman" panose="02020603050405020304" pitchFamily="18" charset="0"/>
                <a:cs typeface="Calibri" panose="020F0502020204030204" pitchFamily="34" charset="0"/>
              </a:rPr>
              <a:t>асоційовані </a:t>
            </a:r>
            <a:r>
              <a:rPr lang="uk-UA" sz="1800" i="1" kern="1200" dirty="0" smtClean="0">
                <a:latin typeface="Calibri" panose="020F0502020204030204" pitchFamily="34" charset="0"/>
                <a:ea typeface="Times New Roman" panose="02020603050405020304" pitchFamily="18" charset="0"/>
                <a:cs typeface="Calibri" panose="020F0502020204030204" pitchFamily="34" charset="0"/>
              </a:rPr>
              <a:t>кооперативу</a:t>
            </a:r>
            <a:r>
              <a:rPr lang="uk-UA" sz="1800" kern="1200" dirty="0">
                <a:latin typeface="Calibri" panose="020F0502020204030204" pitchFamily="34" charset="0"/>
                <a:ea typeface="Times New Roman" panose="02020603050405020304" pitchFamily="18" charset="0"/>
                <a:cs typeface="Calibri" panose="020F0502020204030204" pitchFamily="34" charset="0"/>
              </a:rPr>
              <a:t>.</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750"/>
              </a:spcAft>
              <a:buClrTx/>
              <a:buFont typeface="Arial" panose="020B0604020202020204" pitchFamily="34" charset="0"/>
              <a:buChar char="•"/>
            </a:pPr>
            <a:r>
              <a:rPr lang="uk-UA" sz="1800" kern="1200" dirty="0">
                <a:latin typeface="Calibri" panose="020F0502020204030204" pitchFamily="34" charset="0"/>
                <a:ea typeface="Times New Roman" panose="02020603050405020304" pitchFamily="18" charset="0"/>
                <a:cs typeface="Calibri" panose="020F0502020204030204" pitchFamily="34" charset="0"/>
              </a:rPr>
              <a:t>Чергові загальні збори скликаються правлінням (головою) кооперативу </a:t>
            </a:r>
            <a:r>
              <a:rPr lang="uk-UA" sz="1800" b="1" i="1" kern="1200" dirty="0">
                <a:latin typeface="Calibri" panose="020F0502020204030204" pitchFamily="34" charset="0"/>
                <a:ea typeface="Times New Roman" panose="02020603050405020304" pitchFamily="18" charset="0"/>
                <a:cs typeface="Calibri" panose="020F0502020204030204" pitchFamily="34" charset="0"/>
              </a:rPr>
              <a:t>не менше одного разу на рік</a:t>
            </a:r>
            <a:r>
              <a:rPr lang="uk-UA" sz="1800" kern="1200" dirty="0">
                <a:latin typeface="Calibri" panose="020F0502020204030204" pitchFamily="34" charset="0"/>
                <a:ea typeface="Times New Roman" panose="02020603050405020304" pitchFamily="18" charset="0"/>
                <a:cs typeface="Calibri" panose="020F0502020204030204" pitchFamily="34" charset="0"/>
              </a:rPr>
              <a:t>.</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750"/>
              </a:spcAft>
              <a:buClrTx/>
              <a:buFont typeface="Arial" panose="020B0604020202020204" pitchFamily="34" charset="0"/>
              <a:buChar char="•"/>
            </a:pPr>
            <a:r>
              <a:rPr lang="uk-UA" sz="1800" kern="1200" dirty="0">
                <a:latin typeface="Calibri" panose="020F0502020204030204" pitchFamily="34" charset="0"/>
                <a:ea typeface="Times New Roman" panose="02020603050405020304" pitchFamily="18" charset="0"/>
                <a:cs typeface="Calibri" panose="020F0502020204030204" pitchFamily="34" charset="0"/>
              </a:rPr>
              <a:t>Перелік питань, що належать до виключної компетенції загальних зборів </a:t>
            </a:r>
            <a:r>
              <a:rPr lang="uk-UA" sz="1800" kern="1200" dirty="0" smtClean="0">
                <a:latin typeface="Calibri" panose="020F0502020204030204" pitchFamily="34" charset="0"/>
                <a:ea typeface="Times New Roman" panose="02020603050405020304" pitchFamily="18" charset="0"/>
                <a:cs typeface="Calibri" panose="020F0502020204030204" pitchFamily="34" charset="0"/>
              </a:rPr>
              <a:t>- </a:t>
            </a:r>
            <a:r>
              <a:rPr lang="uk-UA" sz="1800" i="1" kern="1200" dirty="0" smtClean="0">
                <a:latin typeface="Calibri" panose="020F0502020204030204" pitchFamily="34" charset="0"/>
                <a:ea typeface="Times New Roman" panose="02020603050405020304" pitchFamily="18" charset="0"/>
                <a:cs typeface="Calibri" panose="020F0502020204030204" pitchFamily="34" charset="0"/>
              </a:rPr>
              <a:t> частина </a:t>
            </a:r>
            <a:r>
              <a:rPr lang="uk-UA" sz="1800" i="1" kern="1200" dirty="0">
                <a:latin typeface="Calibri" panose="020F0502020204030204" pitchFamily="34" charset="0"/>
                <a:ea typeface="Times New Roman" panose="02020603050405020304" pitchFamily="18" charset="0"/>
                <a:cs typeface="Calibri" panose="020F0502020204030204" pitchFamily="34" charset="0"/>
              </a:rPr>
              <a:t>2 статті 16</a:t>
            </a:r>
            <a:r>
              <a:rPr lang="uk-UA" sz="1800" kern="1200" dirty="0">
                <a:latin typeface="Calibri" panose="020F0502020204030204" pitchFamily="34" charset="0"/>
                <a:ea typeface="Times New Roman" panose="02020603050405020304" pitchFamily="18" charset="0"/>
                <a:cs typeface="Calibri" panose="020F0502020204030204" pitchFamily="34" charset="0"/>
              </a:rPr>
              <a:t>  </a:t>
            </a:r>
            <a:r>
              <a:rPr lang="uk-UA" sz="1800" kern="1200" dirty="0" smtClean="0">
                <a:latin typeface="Calibri" panose="020F0502020204030204" pitchFamily="34" charset="0"/>
                <a:ea typeface="Times New Roman" panose="02020603050405020304" pitchFamily="18" charset="0"/>
                <a:cs typeface="Calibri" panose="020F0502020204030204" pitchFamily="34" charset="0"/>
              </a:rPr>
              <a:t>ЗУ «Про </a:t>
            </a:r>
            <a:r>
              <a:rPr lang="uk-UA" sz="1800" kern="1200" dirty="0">
                <a:latin typeface="Calibri" panose="020F0502020204030204" pitchFamily="34" charset="0"/>
                <a:ea typeface="Times New Roman" panose="02020603050405020304" pitchFamily="18" charset="0"/>
                <a:cs typeface="Calibri" panose="020F0502020204030204" pitchFamily="34" charset="0"/>
              </a:rPr>
              <a:t>сільськогосподарську кооперацію» (</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750"/>
              </a:spcAft>
              <a:buClrTx/>
              <a:buFont typeface="Arial" panose="020B0604020202020204" pitchFamily="34" charset="0"/>
              <a:buChar char="•"/>
            </a:pPr>
            <a:r>
              <a:rPr lang="uk-UA" sz="1800" kern="1200" dirty="0">
                <a:latin typeface="Calibri" panose="020F0502020204030204" pitchFamily="34" charset="0"/>
                <a:ea typeface="Times New Roman" panose="02020603050405020304" pitchFamily="18" charset="0"/>
                <a:cs typeface="Calibri" panose="020F0502020204030204" pitchFamily="34" charset="0"/>
              </a:rPr>
              <a:t>Рішенням загальних зборів сільськогосподарського кооперативу до компетенції загальних зборів можуть бути віднесені будь-які інші питання діяльності такого кооперативу.</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750"/>
              </a:spcAft>
              <a:buClrTx/>
              <a:buFont typeface="Arial" panose="020B0604020202020204" pitchFamily="34" charset="0"/>
              <a:buChar char="•"/>
            </a:pPr>
            <a:r>
              <a:rPr lang="uk-UA" sz="1800" kern="1200" dirty="0">
                <a:latin typeface="Calibri" panose="020F0502020204030204" pitchFamily="34" charset="0"/>
                <a:ea typeface="Times New Roman" panose="02020603050405020304" pitchFamily="18" charset="0"/>
                <a:cs typeface="Calibri" panose="020F0502020204030204" pitchFamily="34" charset="0"/>
              </a:rPr>
              <a:t>Член/асоційований член сільськогосподарського кооперативу - фізична особа бере участь у загальних зборах сільськогосподарського кооперативу </a:t>
            </a:r>
            <a:r>
              <a:rPr lang="uk-UA" sz="1800" b="1" i="1" kern="1200" dirty="0">
                <a:latin typeface="Calibri" panose="020F0502020204030204" pitchFamily="34" charset="0"/>
                <a:ea typeface="Times New Roman" panose="02020603050405020304" pitchFamily="18" charset="0"/>
                <a:cs typeface="Calibri" panose="020F0502020204030204" pitchFamily="34" charset="0"/>
              </a:rPr>
              <a:t>особисто</a:t>
            </a:r>
            <a:r>
              <a:rPr lang="uk-UA" sz="1800" kern="1200" dirty="0">
                <a:latin typeface="Calibri" panose="020F0502020204030204" pitchFamily="34" charset="0"/>
                <a:ea typeface="Times New Roman" panose="02020603050405020304" pitchFamily="18" charset="0"/>
                <a:cs typeface="Calibri" panose="020F0502020204030204" pitchFamily="34" charset="0"/>
              </a:rPr>
              <a:t>. </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750"/>
              </a:spcAft>
              <a:buClrTx/>
              <a:buFont typeface="Arial" panose="020B0604020202020204" pitchFamily="34" charset="0"/>
              <a:buChar char="•"/>
            </a:pPr>
            <a:r>
              <a:rPr lang="uk-UA" sz="1800" kern="1200" dirty="0">
                <a:latin typeface="Calibri" panose="020F0502020204030204" pitchFamily="34" charset="0"/>
                <a:ea typeface="Times New Roman" panose="02020603050405020304" pitchFamily="18" charset="0"/>
                <a:cs typeface="Calibri" panose="020F0502020204030204" pitchFamily="34" charset="0"/>
              </a:rPr>
              <a:t>Порядок підготовки та проведення зборів </a:t>
            </a:r>
            <a:r>
              <a:rPr lang="uk-UA" sz="1800" kern="1200" dirty="0" smtClean="0">
                <a:latin typeface="Calibri" panose="020F0502020204030204" pitchFamily="34" charset="0"/>
                <a:ea typeface="Times New Roman" panose="02020603050405020304" pitchFamily="18" charset="0"/>
                <a:cs typeface="Calibri" panose="020F0502020204030204" pitchFamily="34" charset="0"/>
              </a:rPr>
              <a:t>– стаття 16 </a:t>
            </a:r>
            <a:r>
              <a:rPr lang="uk-UA" sz="1800" kern="1200" dirty="0" err="1" smtClean="0">
                <a:latin typeface="Calibri" panose="020F0502020204030204" pitchFamily="34" charset="0"/>
                <a:ea typeface="Times New Roman" panose="02020603050405020304" pitchFamily="18" charset="0"/>
                <a:cs typeface="Calibri" panose="020F0502020204030204" pitchFamily="34" charset="0"/>
              </a:rPr>
              <a:t>ЗУ«Про</a:t>
            </a:r>
            <a:r>
              <a:rPr lang="uk-UA" sz="1800" kern="1200" dirty="0" smtClean="0">
                <a:latin typeface="Calibri" panose="020F0502020204030204" pitchFamily="34" charset="0"/>
                <a:ea typeface="Times New Roman" panose="02020603050405020304" pitchFamily="18" charset="0"/>
                <a:cs typeface="Calibri" panose="020F0502020204030204" pitchFamily="34" charset="0"/>
              </a:rPr>
              <a:t> </a:t>
            </a:r>
            <a:r>
              <a:rPr lang="uk-UA" sz="1800" kern="1200" dirty="0">
                <a:latin typeface="Calibri" panose="020F0502020204030204" pitchFamily="34" charset="0"/>
                <a:ea typeface="Times New Roman" panose="02020603050405020304" pitchFamily="18" charset="0"/>
                <a:cs typeface="Calibri" panose="020F0502020204030204" pitchFamily="34" charset="0"/>
              </a:rPr>
              <a:t>сільськогосподарську кооперацію»</a:t>
            </a:r>
            <a:endParaRPr lang="ru-RU"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13471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11" name="TextBox 10"/>
          <p:cNvSpPr txBox="1"/>
          <p:nvPr/>
        </p:nvSpPr>
        <p:spPr>
          <a:xfrm>
            <a:off x="1588957" y="820628"/>
            <a:ext cx="10297308" cy="400110"/>
          </a:xfrm>
          <a:prstGeom prst="rect">
            <a:avLst/>
          </a:prstGeom>
          <a:solidFill>
            <a:schemeClr val="accent3">
              <a:lumMod val="75000"/>
              <a:alpha val="49000"/>
            </a:schemeClr>
          </a:solidFill>
        </p:spPr>
        <p:txBody>
          <a:bodyPr wrap="square" rtlCol="0">
            <a:spAutoFit/>
          </a:bodyPr>
          <a:lstStyle/>
          <a:p>
            <a:pPr algn="ctr"/>
            <a:r>
              <a:rPr lang="uk-UA" sz="2000" dirty="0" smtClean="0"/>
              <a:t>ЗАГАЛЬНІ ЗБОРИ: ОСОБЛИВОСТІ ГОЛОСУВАННЯ</a:t>
            </a:r>
            <a:endParaRPr lang="uk-UA" sz="2000" dirty="0"/>
          </a:p>
        </p:txBody>
      </p:sp>
      <p:pic>
        <p:nvPicPr>
          <p:cNvPr id="7" name="Рисунок 6"/>
          <p:cNvPicPr>
            <a:picLocks noChangeAspect="1"/>
          </p:cNvPicPr>
          <p:nvPr/>
        </p:nvPicPr>
        <p:blipFill>
          <a:blip r:embed="rId6"/>
          <a:stretch>
            <a:fillRect/>
          </a:stretch>
        </p:blipFill>
        <p:spPr>
          <a:xfrm>
            <a:off x="1683231" y="1664691"/>
            <a:ext cx="10072809" cy="4992826"/>
          </a:xfrm>
          <a:prstGeom prst="rect">
            <a:avLst/>
          </a:prstGeom>
        </p:spPr>
      </p:pic>
    </p:spTree>
    <p:extLst>
      <p:ext uri="{BB962C8B-B14F-4D97-AF65-F5344CB8AC3E}">
        <p14:creationId xmlns:p14="http://schemas.microsoft.com/office/powerpoint/2010/main" val="4098679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10" name="TextBox 9"/>
          <p:cNvSpPr txBox="1"/>
          <p:nvPr/>
        </p:nvSpPr>
        <p:spPr>
          <a:xfrm>
            <a:off x="1636424" y="757667"/>
            <a:ext cx="10422226" cy="400110"/>
          </a:xfrm>
          <a:prstGeom prst="rect">
            <a:avLst/>
          </a:prstGeom>
          <a:solidFill>
            <a:srgbClr val="00B0F0">
              <a:alpha val="49000"/>
            </a:srgbClr>
          </a:solidFill>
        </p:spPr>
        <p:txBody>
          <a:bodyPr wrap="square" rtlCol="0">
            <a:spAutoFit/>
          </a:bodyPr>
          <a:lstStyle/>
          <a:p>
            <a:pPr algn="ctr"/>
            <a:r>
              <a:rPr lang="uk-UA" sz="2000" dirty="0" smtClean="0"/>
              <a:t>ГОЛОВА ТА ПРАВЛІННЯ СІЛЬСЬКОГОСПОДАРСЬКОГО КООПЕРАТИВУ</a:t>
            </a:r>
            <a:endParaRPr lang="uk-UA" sz="2000" dirty="0"/>
          </a:p>
        </p:txBody>
      </p:sp>
      <p:sp>
        <p:nvSpPr>
          <p:cNvPr id="7" name="Прямокутник 6"/>
          <p:cNvSpPr/>
          <p:nvPr/>
        </p:nvSpPr>
        <p:spPr>
          <a:xfrm>
            <a:off x="1636424" y="1470035"/>
            <a:ext cx="10422226" cy="5088573"/>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750"/>
              </a:spcAft>
              <a:buClrTx/>
              <a:buSzTx/>
              <a:buFontTx/>
              <a:buNone/>
              <a:tabLst/>
              <a:defRPr/>
            </a:pPr>
            <a:r>
              <a:rPr kumimoji="0" lang="uk-UA" sz="1900" b="0" i="0" u="none" strike="noStrike" kern="1200" cap="none" spc="0" normalizeH="0" baseline="0" noProof="0" dirty="0" smtClean="0">
                <a:ln>
                  <a:noFill/>
                </a:ln>
                <a:solidFill>
                  <a:schemeClr val="tx1"/>
                </a:solidFill>
                <a:effectLst/>
                <a:uLnTx/>
                <a:uFillTx/>
                <a:latin typeface="Calibri" panose="020F0502020204030204" pitchFamily="34" charset="0"/>
                <a:ea typeface="Times New Roman" panose="02020603050405020304" pitchFamily="18" charset="0"/>
                <a:cs typeface="Calibri" panose="020F0502020204030204" pitchFamily="34" charset="0"/>
              </a:rPr>
              <a:t>Виконавчим органом кооперативу є </a:t>
            </a:r>
            <a:r>
              <a:rPr kumimoji="0" lang="uk-UA" sz="1900" b="1" i="1" u="none" strike="noStrike" kern="1200" cap="none" spc="0" normalizeH="0" baseline="0" noProof="0" dirty="0" smtClean="0">
                <a:ln>
                  <a:noFill/>
                </a:ln>
                <a:solidFill>
                  <a:schemeClr val="tx1"/>
                </a:solidFill>
                <a:effectLst/>
                <a:uLnTx/>
                <a:uFillTx/>
                <a:latin typeface="Calibri" panose="020F0502020204030204" pitchFamily="34" charset="0"/>
                <a:ea typeface="Times New Roman" panose="02020603050405020304" pitchFamily="18" charset="0"/>
                <a:cs typeface="Calibri" panose="020F0502020204030204" pitchFamily="34" charset="0"/>
              </a:rPr>
              <a:t>правління або голова сільськогосподарського кооперативу.</a:t>
            </a:r>
            <a:endParaRPr kumimoji="0" lang="ru-RU" sz="19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dirty="0">
                <a:latin typeface="Calibri" panose="020F0502020204030204" pitchFamily="34" charset="0"/>
                <a:ea typeface="Calibri" panose="020F0502020204030204" pitchFamily="34" charset="0"/>
                <a:cs typeface="Times New Roman" panose="02020603050405020304" pitchFamily="18" charset="0"/>
              </a:rPr>
              <a:t>У кооперативі, до складу якого входить </a:t>
            </a:r>
            <a:r>
              <a:rPr lang="uk-UA" sz="15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менше 20 членів,</a:t>
            </a:r>
            <a:r>
              <a:rPr lang="uk-UA" sz="1500" dirty="0">
                <a:latin typeface="Calibri" panose="020F0502020204030204" pitchFamily="34" charset="0"/>
                <a:ea typeface="Calibri" panose="020F0502020204030204" pitchFamily="34" charset="0"/>
                <a:cs typeface="Times New Roman" panose="02020603050405020304" pitchFamily="18" charset="0"/>
              </a:rPr>
              <a:t> функції правління кооперативу можуть бути покладені загальними зборами такого кооперативу на одноосібний виконавчий орган - </a:t>
            </a:r>
            <a:r>
              <a:rPr lang="uk-UA" sz="1500" b="1" dirty="0">
                <a:latin typeface="Calibri" panose="020F0502020204030204" pitchFamily="34" charset="0"/>
                <a:ea typeface="Calibri" panose="020F0502020204030204" pitchFamily="34" charset="0"/>
                <a:cs typeface="Times New Roman" panose="02020603050405020304" pitchFamily="18" charset="0"/>
              </a:rPr>
              <a:t>голову кооперативу.</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dirty="0">
                <a:latin typeface="Calibri" panose="020F0502020204030204" pitchFamily="34" charset="0"/>
                <a:ea typeface="Calibri" panose="020F0502020204030204" pitchFamily="34" charset="0"/>
                <a:cs typeface="Times New Roman" panose="02020603050405020304" pitchFamily="18" charset="0"/>
              </a:rPr>
              <a:t>Правління (голова) кооперативу підзвітне загальним зборам кооперативу і несе перед ними відповідальність за ефективність діяльності кооперативу </a:t>
            </a:r>
            <a:r>
              <a:rPr lang="uk-UA" sz="1500" b="1" dirty="0">
                <a:latin typeface="Calibri" panose="020F0502020204030204" pitchFamily="34" charset="0"/>
                <a:ea typeface="Calibri" panose="020F0502020204030204" pitchFamily="34" charset="0"/>
                <a:cs typeface="Times New Roman" panose="02020603050405020304" pitchFamily="18" charset="0"/>
              </a:rPr>
              <a:t>у період між загальними зборами </a:t>
            </a:r>
            <a:r>
              <a:rPr lang="uk-UA" sz="1500" dirty="0">
                <a:latin typeface="Calibri" panose="020F0502020204030204" pitchFamily="34" charset="0"/>
                <a:ea typeface="Calibri" panose="020F0502020204030204" pitchFamily="34" charset="0"/>
                <a:cs typeface="Times New Roman" panose="02020603050405020304" pitchFamily="18" charset="0"/>
              </a:rPr>
              <a:t>кооперативу, забезпечення виконання їх рішень.</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dirty="0">
                <a:latin typeface="Calibri" panose="020F0502020204030204" pitchFamily="34" charset="0"/>
                <a:ea typeface="Calibri" panose="020F0502020204030204" pitchFamily="34" charset="0"/>
                <a:cs typeface="Times New Roman" panose="02020603050405020304" pitchFamily="18" charset="0"/>
              </a:rPr>
              <a:t>Повноваження правління (голови) кооперативу, порядок підготовки та проведення засідань правління та прийняття рішень регулюються Законом України «Про сільськогосподарську кооперацію»)  та Статутом кооперативу. </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dirty="0">
                <a:latin typeface="Calibri" panose="020F0502020204030204" pitchFamily="34" charset="0"/>
                <a:ea typeface="Calibri" panose="020F0502020204030204" pitchFamily="34" charset="0"/>
                <a:cs typeface="Times New Roman" panose="02020603050405020304" pitchFamily="18" charset="0"/>
              </a:rPr>
              <a:t>Правління кооперативу очолює голова правління, який обирається правлінням з числа його членів. </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b="1" dirty="0">
                <a:latin typeface="Calibri" panose="020F0502020204030204" pitchFamily="34" charset="0"/>
                <a:ea typeface="Calibri" panose="020F0502020204030204" pitchFamily="34" charset="0"/>
                <a:cs typeface="Times New Roman" panose="02020603050405020304" pitchFamily="18" charset="0"/>
              </a:rPr>
              <a:t>Голова правління (голова) кооперативу представляє кооператив у відносинах </a:t>
            </a:r>
            <a:r>
              <a:rPr lang="uk-UA" sz="1500" dirty="0">
                <a:latin typeface="Calibri" panose="020F0502020204030204" pitchFamily="34" charset="0"/>
                <a:ea typeface="Calibri" panose="020F0502020204030204" pitchFamily="34" charset="0"/>
                <a:cs typeface="Times New Roman" panose="02020603050405020304" pitchFamily="18" charset="0"/>
              </a:rPr>
              <a:t>з органами державної влади та органами місцевого самоврядування, міжнародними організаціями, юридичними та фізичними особами і діє від імені сільськогосподарського кооперативу в межах, передбачених статутом такого кооперативу. </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dirty="0">
                <a:latin typeface="Calibri" panose="020F0502020204030204" pitchFamily="34" charset="0"/>
                <a:ea typeface="Arial" panose="020B0604020202020204" pitchFamily="34" charset="0"/>
                <a:cs typeface="Arial" panose="020B0604020202020204" pitchFamily="34" charset="0"/>
              </a:rPr>
              <a:t>Розробляє і вносить на затвердження загальних зборів </a:t>
            </a:r>
            <a:r>
              <a:rPr lang="uk-UA" sz="1500" b="1" dirty="0">
                <a:latin typeface="Calibri" panose="020F0502020204030204" pitchFamily="34" charset="0"/>
                <a:ea typeface="Arial" panose="020B0604020202020204" pitchFamily="34" charset="0"/>
                <a:cs typeface="Arial" panose="020B0604020202020204" pitchFamily="34" charset="0"/>
              </a:rPr>
              <a:t>СТРАТЕГІЧНІ</a:t>
            </a:r>
            <a:r>
              <a:rPr lang="uk-UA" sz="1500" dirty="0">
                <a:latin typeface="Calibri" panose="020F0502020204030204" pitchFamily="34" charset="0"/>
                <a:ea typeface="Arial" panose="020B0604020202020204" pitchFamily="34" charset="0"/>
                <a:cs typeface="Arial" panose="020B0604020202020204" pitchFamily="34" charset="0"/>
              </a:rPr>
              <a:t> напрями розвитку кооперативу;</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b="1" dirty="0" err="1">
                <a:latin typeface="Calibri" panose="020F0502020204030204" pitchFamily="34" charset="0"/>
                <a:ea typeface="Arial" panose="020B0604020202020204" pitchFamily="34" charset="0"/>
                <a:cs typeface="Arial" panose="020B0604020202020204" pitchFamily="34" charset="0"/>
              </a:rPr>
              <a:t>Скликає</a:t>
            </a:r>
            <a:r>
              <a:rPr lang="uk-UA" sz="1500" b="1" dirty="0">
                <a:latin typeface="Calibri" panose="020F0502020204030204" pitchFamily="34" charset="0"/>
                <a:ea typeface="Arial" panose="020B0604020202020204" pitchFamily="34" charset="0"/>
                <a:cs typeface="Arial" panose="020B0604020202020204" pitchFamily="34" charset="0"/>
              </a:rPr>
              <a:t> </a:t>
            </a:r>
            <a:r>
              <a:rPr lang="uk-UA" sz="1500" dirty="0">
                <a:latin typeface="Calibri" panose="020F0502020204030204" pitchFamily="34" charset="0"/>
                <a:ea typeface="Arial" panose="020B0604020202020204" pitchFamily="34" charset="0"/>
                <a:cs typeface="Arial" panose="020B0604020202020204" pitchFamily="34" charset="0"/>
              </a:rPr>
              <a:t>загальні збори членів кооперативу і контролює виконання прийнятих ними рішень;</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b="1" dirty="0">
                <a:latin typeface="Calibri" panose="020F0502020204030204" pitchFamily="34" charset="0"/>
                <a:ea typeface="Arial" panose="020B0604020202020204" pitchFamily="34" charset="0"/>
                <a:cs typeface="Arial" panose="020B0604020202020204" pitchFamily="34" charset="0"/>
              </a:rPr>
              <a:t>Вирішує</a:t>
            </a:r>
            <a:r>
              <a:rPr lang="uk-UA" sz="1500" dirty="0">
                <a:latin typeface="Calibri" panose="020F0502020204030204" pitchFamily="34" charset="0"/>
                <a:ea typeface="Arial" panose="020B0604020202020204" pitchFamily="34" charset="0"/>
                <a:cs typeface="Arial" panose="020B0604020202020204" pitchFamily="34" charset="0"/>
              </a:rPr>
              <a:t> найсуттєвіші питання господарської діяльності згідно зі статутом;</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b="1" dirty="0">
                <a:solidFill>
                  <a:schemeClr val="tx1"/>
                </a:solidFill>
                <a:latin typeface="Calibri" panose="020F0502020204030204" pitchFamily="34" charset="0"/>
                <a:ea typeface="Arial" panose="020B0604020202020204" pitchFamily="34" charset="0"/>
                <a:cs typeface="Arial" panose="020B0604020202020204" pitchFamily="34" charset="0"/>
              </a:rPr>
              <a:t>Вносить на затвердження </a:t>
            </a:r>
            <a:r>
              <a:rPr lang="uk-UA" sz="1500" dirty="0">
                <a:latin typeface="Calibri" panose="020F0502020204030204" pitchFamily="34" charset="0"/>
                <a:ea typeface="Arial" panose="020B0604020202020204" pitchFamily="34" charset="0"/>
                <a:cs typeface="Arial" panose="020B0604020202020204" pitchFamily="34" charset="0"/>
              </a:rPr>
              <a:t>загальних зборів рішення про прийняття до кооперативу нових членів та припинення членства.</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b="1" dirty="0">
                <a:latin typeface="Calibri" panose="020F0502020204030204" pitchFamily="34" charset="0"/>
                <a:ea typeface="Arial" panose="020B0604020202020204" pitchFamily="34" charset="0"/>
                <a:cs typeface="Arial" panose="020B0604020202020204" pitchFamily="34" charset="0"/>
              </a:rPr>
              <a:t>Укладає трудові договори</a:t>
            </a:r>
            <a:r>
              <a:rPr lang="uk-UA" sz="1500" dirty="0">
                <a:latin typeface="Calibri" panose="020F0502020204030204" pitchFamily="34" charset="0"/>
                <a:ea typeface="Arial" panose="020B0604020202020204" pitchFamily="34" charset="0"/>
                <a:cs typeface="Arial" panose="020B0604020202020204" pitchFamily="34" charset="0"/>
              </a:rPr>
              <a:t> (контракти) у разі найму на роботу виконавчої дирекції та оцінює її діяльність;</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b="1" dirty="0">
                <a:latin typeface="Calibri" panose="020F0502020204030204" pitchFamily="34" charset="0"/>
                <a:ea typeface="Arial" panose="020B0604020202020204" pitchFamily="34" charset="0"/>
                <a:cs typeface="Arial" panose="020B0604020202020204" pitchFamily="34" charset="0"/>
              </a:rPr>
              <a:t>Делегує</a:t>
            </a:r>
            <a:r>
              <a:rPr lang="uk-UA" sz="1500" dirty="0">
                <a:latin typeface="Calibri" panose="020F0502020204030204" pitchFamily="34" charset="0"/>
                <a:ea typeface="Arial" panose="020B0604020202020204" pitchFamily="34" charset="0"/>
                <a:cs typeface="Arial" panose="020B0604020202020204" pitchFamily="34" charset="0"/>
              </a:rPr>
              <a:t> виконавчій дирекції кооперативу право на прийняття поточних рішень;</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b="1" dirty="0" smtClean="0">
                <a:latin typeface="Calibri" panose="020F0502020204030204" pitchFamily="34" charset="0"/>
                <a:ea typeface="Arial" panose="020B0604020202020204" pitchFamily="34" charset="0"/>
                <a:cs typeface="Arial" panose="020B0604020202020204" pitchFamily="34" charset="0"/>
              </a:rPr>
              <a:t>Забезпечує</a:t>
            </a:r>
            <a:r>
              <a:rPr lang="uk-UA" sz="1500" dirty="0" smtClean="0">
                <a:latin typeface="Calibri" panose="020F0502020204030204" pitchFamily="34" charset="0"/>
                <a:ea typeface="Arial" panose="020B0604020202020204" pitchFamily="34" charset="0"/>
                <a:cs typeface="Arial" panose="020B0604020202020204" pitchFamily="34" charset="0"/>
              </a:rPr>
              <a:t> збереження </a:t>
            </a:r>
            <a:r>
              <a:rPr lang="uk-UA" sz="1500" dirty="0">
                <a:latin typeface="Calibri" panose="020F0502020204030204" pitchFamily="34" charset="0"/>
                <a:ea typeface="Arial" panose="020B0604020202020204" pitchFamily="34" charset="0"/>
                <a:cs typeface="Arial" panose="020B0604020202020204" pitchFamily="34" charset="0"/>
              </a:rPr>
              <a:t>майна кооперативу;</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b="1" dirty="0" smtClean="0">
                <a:latin typeface="Calibri" panose="020F0502020204030204" pitchFamily="34" charset="0"/>
                <a:ea typeface="Arial" panose="020B0604020202020204" pitchFamily="34" charset="0"/>
                <a:cs typeface="Arial" panose="020B0604020202020204" pitchFamily="34" charset="0"/>
              </a:rPr>
              <a:t>Організовує</a:t>
            </a:r>
            <a:r>
              <a:rPr lang="uk-UA" sz="1500" dirty="0" smtClean="0">
                <a:latin typeface="Calibri" panose="020F0502020204030204" pitchFamily="34" charset="0"/>
                <a:ea typeface="Arial" panose="020B0604020202020204" pitchFamily="34" charset="0"/>
                <a:cs typeface="Arial" panose="020B0604020202020204" pitchFamily="34" charset="0"/>
              </a:rPr>
              <a:t> </a:t>
            </a:r>
            <a:r>
              <a:rPr lang="uk-UA" sz="1500" dirty="0">
                <a:latin typeface="Calibri" panose="020F0502020204030204" pitchFamily="34" charset="0"/>
                <a:ea typeface="Arial" panose="020B0604020202020204" pitchFamily="34" charset="0"/>
                <a:cs typeface="Arial" panose="020B0604020202020204" pitchFamily="34" charset="0"/>
              </a:rPr>
              <a:t>у разі потреби проведення незалежних аудиторських перевірок;</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uk-UA" sz="1500" b="1" dirty="0">
                <a:latin typeface="Calibri" panose="020F0502020204030204" pitchFamily="34" charset="0"/>
                <a:ea typeface="Arial" panose="020B0604020202020204" pitchFamily="34" charset="0"/>
                <a:cs typeface="Arial" panose="020B0604020202020204" pitchFamily="34" charset="0"/>
              </a:rPr>
              <a:t>Вирішує </a:t>
            </a:r>
            <a:r>
              <a:rPr lang="uk-UA" sz="1500" dirty="0">
                <a:latin typeface="Calibri" panose="020F0502020204030204" pitchFamily="34" charset="0"/>
                <a:ea typeface="Arial" panose="020B0604020202020204" pitchFamily="34" charset="0"/>
                <a:cs typeface="Arial" panose="020B0604020202020204" pitchFamily="34" charset="0"/>
              </a:rPr>
              <a:t>питання навчання членів кооперативу, співробітництва з вітчизняними та іноземними організаціями.</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750"/>
              </a:spcAft>
              <a:buClrTx/>
              <a:buFont typeface="Arial" panose="020B0604020202020204" pitchFamily="34" charset="0"/>
              <a:buChar char="•"/>
            </a:pPr>
            <a:endParaRPr kumimoji="0" lang="uk-UA" sz="1500" b="0" i="0" u="none" strike="noStrike" kern="0" cap="none" spc="0" normalizeH="0" baseline="0" noProof="0" dirty="0" smtClean="0">
              <a:ln>
                <a:noFill/>
              </a:ln>
              <a:solidFill>
                <a:sysClr val="windowText" lastClr="000000"/>
              </a:solidFill>
              <a:effectLst/>
              <a:uLnTx/>
              <a:uFillTx/>
              <a:latin typeface="Calibri" panose="020F0502020204030204" pitchFamily="34" charset="0"/>
            </a:endParaRPr>
          </a:p>
        </p:txBody>
      </p:sp>
    </p:spTree>
    <p:extLst>
      <p:ext uri="{BB962C8B-B14F-4D97-AF65-F5344CB8AC3E}">
        <p14:creationId xmlns:p14="http://schemas.microsoft.com/office/powerpoint/2010/main" val="40300840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10" name="TextBox 9"/>
          <p:cNvSpPr txBox="1"/>
          <p:nvPr/>
        </p:nvSpPr>
        <p:spPr>
          <a:xfrm>
            <a:off x="1655910" y="844063"/>
            <a:ext cx="10402740" cy="461665"/>
          </a:xfrm>
          <a:prstGeom prst="rect">
            <a:avLst/>
          </a:prstGeom>
          <a:solidFill>
            <a:srgbClr val="00B0F0">
              <a:alpha val="49000"/>
            </a:srgbClr>
          </a:solidFill>
        </p:spPr>
        <p:txBody>
          <a:bodyPr wrap="square" rtlCol="0">
            <a:spAutoFit/>
          </a:bodyPr>
          <a:lstStyle/>
          <a:p>
            <a:pPr algn="ctr"/>
            <a:r>
              <a:rPr lang="uk-UA" sz="2400" dirty="0" smtClean="0"/>
              <a:t>РЕВІЗІЙНА КОМІСІЯ СІЛЬСЬКОГОСПОДАРСЬКОГО КООПЕРАТИВУ</a:t>
            </a:r>
            <a:endParaRPr lang="uk-UA" sz="2400" dirty="0"/>
          </a:p>
        </p:txBody>
      </p:sp>
      <p:sp>
        <p:nvSpPr>
          <p:cNvPr id="7" name="Прямокутник 6"/>
          <p:cNvSpPr/>
          <p:nvPr/>
        </p:nvSpPr>
        <p:spPr>
          <a:xfrm>
            <a:off x="1476185" y="1548570"/>
            <a:ext cx="10426578" cy="5078313"/>
          </a:xfrm>
          <a:prstGeom prst="rect">
            <a:avLst/>
          </a:prstGeom>
        </p:spPr>
        <p:txBody>
          <a:bodyPr wrap="square">
            <a:spAutoFit/>
          </a:bodyPr>
          <a:lstStyle/>
          <a:p>
            <a:pPr algn="just"/>
            <a:r>
              <a:rPr lang="uk-UA" sz="1800" b="1" dirty="0" smtClean="0">
                <a:solidFill>
                  <a:srgbClr val="333333"/>
                </a:solidFill>
                <a:latin typeface="Calibri" panose="020F0502020204030204" pitchFamily="34" charset="0"/>
              </a:rPr>
              <a:t>Контроль за фінансово-господарською діяльністю сільськогосподарського кооперативу здійснює ревізійна комісія (ревізор).</a:t>
            </a:r>
          </a:p>
          <a:p>
            <a:pPr algn="just"/>
            <a:endParaRPr lang="uk-UA" sz="1800" b="1" dirty="0" smtClean="0">
              <a:solidFill>
                <a:srgbClr val="333333"/>
              </a:solidFill>
              <a:latin typeface="Calibri" panose="020F0502020204030204" pitchFamily="34" charset="0"/>
            </a:endParaRPr>
          </a:p>
          <a:p>
            <a:pPr lvl="0" algn="just">
              <a:buClrTx/>
            </a:pPr>
            <a:r>
              <a:rPr lang="uk-UA" sz="1800" kern="1200" dirty="0" smtClean="0">
                <a:solidFill>
                  <a:prstClr val="black"/>
                </a:solidFill>
                <a:latin typeface="Calibri" panose="020F0502020204030204" pitchFamily="34" charset="0"/>
                <a:ea typeface="+mn-ea"/>
                <a:cs typeface="+mn-cs"/>
              </a:rPr>
              <a:t>У </a:t>
            </a:r>
            <a:r>
              <a:rPr lang="uk-UA" sz="1800" kern="1200" dirty="0">
                <a:solidFill>
                  <a:prstClr val="black"/>
                </a:solidFill>
                <a:latin typeface="Calibri" panose="020F0502020204030204" pitchFamily="34" charset="0"/>
                <a:ea typeface="+mn-ea"/>
                <a:cs typeface="+mn-cs"/>
              </a:rPr>
              <a:t>сільськогосподарському кооперативі, до складу якого входить </a:t>
            </a:r>
            <a:r>
              <a:rPr lang="uk-UA" sz="1800" b="1" kern="1200" dirty="0">
                <a:solidFill>
                  <a:srgbClr val="0070C0"/>
                </a:solidFill>
                <a:latin typeface="Calibri" panose="020F0502020204030204" pitchFamily="34" charset="0"/>
                <a:ea typeface="+mn-ea"/>
                <a:cs typeface="+mn-cs"/>
              </a:rPr>
              <a:t>менше 20 членів, </a:t>
            </a:r>
            <a:r>
              <a:rPr lang="uk-UA" sz="1800" kern="1200" dirty="0">
                <a:solidFill>
                  <a:prstClr val="black"/>
                </a:solidFill>
                <a:latin typeface="Calibri" panose="020F0502020204030204" pitchFamily="34" charset="0"/>
                <a:ea typeface="+mn-ea"/>
                <a:cs typeface="+mn-cs"/>
              </a:rPr>
              <a:t>функції ревізійної комісії можуть бути покладені загальними зборами такого кооперативу - на одноосібний орган контролю - ревізора.</a:t>
            </a:r>
          </a:p>
          <a:p>
            <a:pPr lvl="0" algn="just">
              <a:buClrTx/>
            </a:pPr>
            <a:endParaRPr lang="uk-UA" sz="1800" kern="1200" dirty="0">
              <a:solidFill>
                <a:prstClr val="black"/>
              </a:solidFill>
              <a:latin typeface="Calibri" panose="020F0502020204030204" pitchFamily="34" charset="0"/>
              <a:ea typeface="+mn-ea"/>
              <a:cs typeface="+mn-cs"/>
            </a:endParaRPr>
          </a:p>
          <a:p>
            <a:pPr lvl="0" algn="just">
              <a:buClrTx/>
            </a:pPr>
            <a:r>
              <a:rPr lang="uk-UA" sz="1800" kern="1200" dirty="0">
                <a:solidFill>
                  <a:prstClr val="black"/>
                </a:solidFill>
                <a:latin typeface="Calibri" panose="020F0502020204030204" pitchFamily="34" charset="0"/>
                <a:ea typeface="+mn-ea"/>
                <a:cs typeface="+mn-cs"/>
              </a:rPr>
              <a:t>Ревізійна комісія (ревізор) обирається загальними зборами сільськогосподарського кооперативу строк </a:t>
            </a:r>
            <a:r>
              <a:rPr lang="uk-UA" sz="1800" b="1" kern="1200" dirty="0">
                <a:solidFill>
                  <a:prstClr val="black"/>
                </a:solidFill>
                <a:latin typeface="Calibri" panose="020F0502020204030204" pitchFamily="34" charset="0"/>
                <a:ea typeface="+mn-ea"/>
                <a:cs typeface="+mn-cs"/>
              </a:rPr>
              <a:t>не більше трьох років. </a:t>
            </a:r>
          </a:p>
          <a:p>
            <a:pPr lvl="0" algn="just">
              <a:buClrTx/>
            </a:pPr>
            <a:endParaRPr lang="uk-UA" sz="1800" b="1" kern="1200" dirty="0">
              <a:solidFill>
                <a:prstClr val="black"/>
              </a:solidFill>
              <a:latin typeface="Calibri" panose="020F0502020204030204" pitchFamily="34" charset="0"/>
              <a:ea typeface="+mn-ea"/>
              <a:cs typeface="+mn-cs"/>
            </a:endParaRPr>
          </a:p>
          <a:p>
            <a:pPr lvl="0" algn="just">
              <a:buClrTx/>
            </a:pPr>
            <a:r>
              <a:rPr lang="uk-UA" sz="1800" kern="1200" dirty="0">
                <a:solidFill>
                  <a:prstClr val="black"/>
                </a:solidFill>
                <a:latin typeface="Calibri" panose="020F0502020204030204" pitchFamily="34" charset="0"/>
                <a:ea typeface="+mn-ea"/>
                <a:cs typeface="+mn-cs"/>
              </a:rPr>
              <a:t>Ревізійна комісія (ревізор) підзвітна загальним зборам відповідного сільськогосподарського кооперативу. </a:t>
            </a:r>
          </a:p>
          <a:p>
            <a:pPr lvl="0" algn="just">
              <a:buClrTx/>
            </a:pPr>
            <a:endParaRPr lang="uk-UA" sz="1800" kern="1200" dirty="0">
              <a:solidFill>
                <a:prstClr val="black"/>
              </a:solidFill>
              <a:latin typeface="Calibri" panose="020F0502020204030204" pitchFamily="34" charset="0"/>
              <a:ea typeface="+mn-ea"/>
              <a:cs typeface="+mn-cs"/>
            </a:endParaRPr>
          </a:p>
          <a:p>
            <a:pPr lvl="0" algn="just">
              <a:buClrTx/>
            </a:pPr>
            <a:r>
              <a:rPr lang="uk-UA" sz="1800" kern="1200" dirty="0">
                <a:solidFill>
                  <a:prstClr val="black"/>
                </a:solidFill>
                <a:latin typeface="Calibri" panose="020F0502020204030204" pitchFamily="34" charset="0"/>
                <a:ea typeface="+mn-ea"/>
                <a:cs typeface="+mn-cs"/>
              </a:rPr>
              <a:t>Голова ревізійної комісії (ревізор) може брати участь у засіданнях правління сільськогосподарського кооперативу з правом дорадчого </a:t>
            </a:r>
            <a:r>
              <a:rPr lang="uk-UA" sz="1800" kern="1200" dirty="0" smtClean="0">
                <a:solidFill>
                  <a:prstClr val="black"/>
                </a:solidFill>
                <a:latin typeface="Calibri" panose="020F0502020204030204" pitchFamily="34" charset="0"/>
                <a:ea typeface="+mn-ea"/>
                <a:cs typeface="+mn-cs"/>
              </a:rPr>
              <a:t>голосу.</a:t>
            </a:r>
          </a:p>
          <a:p>
            <a:pPr lvl="0" algn="just">
              <a:buClrTx/>
            </a:pPr>
            <a:endParaRPr lang="uk-UA" sz="1800" kern="1200" dirty="0" smtClean="0">
              <a:solidFill>
                <a:prstClr val="black"/>
              </a:solidFill>
              <a:latin typeface="Calibri" panose="020F0502020204030204" pitchFamily="34" charset="0"/>
              <a:ea typeface="+mn-ea"/>
              <a:cs typeface="+mn-cs"/>
            </a:endParaRPr>
          </a:p>
          <a:p>
            <a:pPr lvl="0" algn="just">
              <a:buClrTx/>
            </a:pPr>
            <a:r>
              <a:rPr lang="uk-UA" sz="1800" kern="1200" dirty="0" smtClean="0">
                <a:solidFill>
                  <a:prstClr val="black"/>
                </a:solidFill>
                <a:latin typeface="Calibri" panose="020F0502020204030204" pitchFamily="34" charset="0"/>
                <a:ea typeface="+mn-ea"/>
                <a:cs typeface="+mn-cs"/>
              </a:rPr>
              <a:t>Ревізійна комісія (ревізор) складає </a:t>
            </a:r>
            <a:r>
              <a:rPr lang="uk-UA" sz="1800" b="1" kern="1200" dirty="0" smtClean="0">
                <a:solidFill>
                  <a:srgbClr val="0070C0"/>
                </a:solidFill>
                <a:latin typeface="Calibri" panose="020F0502020204030204" pitchFamily="34" charset="0"/>
                <a:ea typeface="+mn-ea"/>
                <a:cs typeface="+mn-cs"/>
              </a:rPr>
              <a:t>висновок за результатами перевірки річного звіту </a:t>
            </a:r>
            <a:r>
              <a:rPr lang="uk-UA" sz="1800" kern="1200" dirty="0" smtClean="0">
                <a:solidFill>
                  <a:prstClr val="black"/>
                </a:solidFill>
                <a:latin typeface="Calibri" panose="020F0502020204030204" pitchFamily="34" charset="0"/>
                <a:ea typeface="+mn-ea"/>
                <a:cs typeface="+mn-cs"/>
              </a:rPr>
              <a:t>про результати діяльності сільськогосподарського кооперативу. </a:t>
            </a:r>
            <a:endParaRPr lang="uk-UA" sz="2000" dirty="0">
              <a:latin typeface="Calibri" panose="020F0502020204030204" pitchFamily="34" charset="0"/>
            </a:endParaRPr>
          </a:p>
        </p:txBody>
      </p:sp>
    </p:spTree>
    <p:extLst>
      <p:ext uri="{BB962C8B-B14F-4D97-AF65-F5344CB8AC3E}">
        <p14:creationId xmlns:p14="http://schemas.microsoft.com/office/powerpoint/2010/main" val="234595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10" name="TextBox 9"/>
          <p:cNvSpPr txBox="1"/>
          <p:nvPr/>
        </p:nvSpPr>
        <p:spPr>
          <a:xfrm>
            <a:off x="1655910" y="844063"/>
            <a:ext cx="10402740" cy="461665"/>
          </a:xfrm>
          <a:prstGeom prst="rect">
            <a:avLst/>
          </a:prstGeom>
          <a:solidFill>
            <a:srgbClr val="00B0F0">
              <a:alpha val="49000"/>
            </a:srgbClr>
          </a:solidFill>
        </p:spPr>
        <p:txBody>
          <a:bodyPr wrap="square" rtlCol="0">
            <a:spAutoFit/>
          </a:bodyPr>
          <a:lstStyle/>
          <a:p>
            <a:pPr algn="ctr"/>
            <a:r>
              <a:rPr lang="uk-UA" sz="2400" dirty="0" smtClean="0"/>
              <a:t>СПОСТЕРЕЖНА РАДА СІЛЬСЬКОГОСПОДАРСЬКОГО КООПЕРАТИВУ</a:t>
            </a:r>
            <a:endParaRPr lang="uk-UA" sz="2400" dirty="0"/>
          </a:p>
        </p:txBody>
      </p:sp>
      <p:sp>
        <p:nvSpPr>
          <p:cNvPr id="2" name="Прямокутник 1"/>
          <p:cNvSpPr/>
          <p:nvPr/>
        </p:nvSpPr>
        <p:spPr>
          <a:xfrm>
            <a:off x="1655910" y="2257885"/>
            <a:ext cx="10402740" cy="4196020"/>
          </a:xfrm>
          <a:prstGeom prst="rect">
            <a:avLst/>
          </a:prstGeom>
        </p:spPr>
        <p:txBody>
          <a:bodyPr wrap="square">
            <a:spAutoFit/>
          </a:bodyPr>
          <a:lstStyle/>
          <a:p>
            <a:pPr lvl="0">
              <a:spcBef>
                <a:spcPts val="800"/>
              </a:spcBef>
              <a:spcAft>
                <a:spcPts val="800"/>
              </a:spcAft>
              <a:buClrTx/>
            </a:pPr>
            <a:r>
              <a:rPr lang="uk-UA"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Спостережна</a:t>
            </a:r>
            <a:r>
              <a:rPr lang="uk-UA" sz="2000"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рада не здійснює контроль за фінансово-господарською </a:t>
            </a:r>
            <a:r>
              <a:rPr lang="uk-UA" sz="2000" i="1" kern="1200" dirty="0" smtClean="0">
                <a:solidFill>
                  <a:srgbClr val="333333"/>
                </a:solidFill>
                <a:latin typeface="Calibri" panose="020F0502020204030204" pitchFamily="34" charset="0"/>
                <a:ea typeface="Times New Roman" panose="02020603050405020304" pitchFamily="18" charset="0"/>
                <a:cs typeface="Calibri" panose="020F0502020204030204" pitchFamily="34" charset="0"/>
              </a:rPr>
              <a:t>діяльністю кооперативу</a:t>
            </a:r>
            <a:r>
              <a:rPr lang="uk-UA" sz="2000"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це функція ревізійної комісії (ревізора).  </a:t>
            </a:r>
            <a:endParaRPr lang="ru-RU" sz="20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buClrTx/>
            </a:pPr>
            <a:r>
              <a:rPr lang="uk-UA"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Спостережна</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рада </a:t>
            </a:r>
            <a:r>
              <a:rPr lang="uk-UA" sz="2000" kern="1200" dirty="0" smtClean="0">
                <a:solidFill>
                  <a:srgbClr val="333333"/>
                </a:solidFill>
                <a:latin typeface="Calibri" panose="020F0502020204030204" pitchFamily="34" charset="0"/>
                <a:ea typeface="Times New Roman" panose="02020603050405020304" pitchFamily="18" charset="0"/>
                <a:cs typeface="Calibri" panose="020F0502020204030204" pitchFamily="34" charset="0"/>
              </a:rPr>
              <a:t>(</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у разі створення) здійснює контроль </a:t>
            </a:r>
            <a:r>
              <a:rPr lang="uk-UA" sz="2000"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за </a:t>
            </a:r>
            <a:r>
              <a:rPr lang="uk-UA" sz="2000" b="1" i="1" kern="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додержанням статуту та діяльністю виконавчого органу управління</a:t>
            </a:r>
            <a:r>
              <a:rPr lang="uk-UA" sz="2000" b="1" kern="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такого сільськогосподарського кооперативу. </a:t>
            </a:r>
          </a:p>
          <a:p>
            <a:pPr lvl="0" algn="just">
              <a:buClrTx/>
            </a:pPr>
            <a:endParaRPr lang="ru-RU" sz="20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buClrTx/>
            </a:pPr>
            <a:r>
              <a:rPr lang="uk-UA" sz="20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Увага!</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До </a:t>
            </a:r>
            <a:r>
              <a:rPr lang="uk-UA"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складу</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спостережної ради сільськогосподарського кооперативу можуть бути включені як члени кооперативу, так і особи, </a:t>
            </a:r>
            <a:r>
              <a:rPr lang="uk-UA" sz="2000" b="1"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які не є членами такого кооперативу.</a:t>
            </a:r>
          </a:p>
          <a:p>
            <a:pPr lvl="0" algn="just">
              <a:buClrTx/>
            </a:pPr>
            <a:endParaRPr lang="ru-RU" sz="20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buClrTx/>
            </a:pPr>
            <a:r>
              <a:rPr lang="uk-UA"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Спостережна</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рада підзвітна загальним зборам сільськогосподарського кооперативу.</a:t>
            </a:r>
          </a:p>
          <a:p>
            <a:pPr lvl="0" algn="just">
              <a:buClrTx/>
            </a:pPr>
            <a:endParaRPr lang="ru-RU" sz="20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buClrTx/>
            </a:pP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Члени </a:t>
            </a:r>
            <a:r>
              <a:rPr lang="uk-UA"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спостережної</a:t>
            </a:r>
            <a:r>
              <a:rPr lang="uk-UA" sz="2000"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ради сільськогосподарського кооперативу здійснюють свої повноваження </a:t>
            </a:r>
            <a:r>
              <a:rPr lang="uk-UA" sz="2000" i="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на громадських засадах.</a:t>
            </a:r>
            <a:endParaRPr lang="ru-RU" sz="20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spcAft>
                <a:spcPts val="750"/>
              </a:spcAft>
              <a:buClrTx/>
            </a:pPr>
            <a:r>
              <a:rPr lang="uk-UA" sz="2000" b="1" kern="12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a:t>
            </a:r>
            <a:endParaRPr lang="ru-RU" sz="20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52376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Объект 2">
            <a:extLst>
              <a:ext uri="{FF2B5EF4-FFF2-40B4-BE49-F238E27FC236}">
                <a16:creationId xmlns:a16="http://schemas.microsoft.com/office/drawing/2014/main" id="{EA962514-E29B-662B-8D22-9B6BD93A1DC5}"/>
              </a:ext>
            </a:extLst>
          </p:cNvPr>
          <p:cNvSpPr txBox="1">
            <a:spLocks/>
          </p:cNvSpPr>
          <p:nvPr/>
        </p:nvSpPr>
        <p:spPr>
          <a:xfrm>
            <a:off x="1597301" y="1887781"/>
            <a:ext cx="5264067" cy="4666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Не може бути членом кооперативу</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Формує виконавчу дирекцію</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Забезпечує організацію господарської діяльності Кооперативу</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Здійснює оперативне керівництво діяльністю Кооперативу, приймає на роботу та звільняє штатних працівників згідно з Правилами внутрішньої господарської діяльності Кооперативу</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Несе відповідальність за свою діяльність перед Кооперативом</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Виконує інші функції, делеговані йому правлінням Кооперативу (контракт)</a:t>
            </a:r>
          </a:p>
        </p:txBody>
      </p:sp>
      <p:sp>
        <p:nvSpPr>
          <p:cNvPr id="10" name="TextBox 9"/>
          <p:cNvSpPr txBox="1"/>
          <p:nvPr/>
        </p:nvSpPr>
        <p:spPr>
          <a:xfrm>
            <a:off x="1718418" y="983456"/>
            <a:ext cx="10037621" cy="461665"/>
          </a:xfrm>
          <a:prstGeom prst="rect">
            <a:avLst/>
          </a:prstGeom>
          <a:solidFill>
            <a:srgbClr val="FFC000"/>
          </a:solidFill>
        </p:spPr>
        <p:txBody>
          <a:bodyPr wrap="square" rtlCol="0">
            <a:spAutoFit/>
          </a:bodyPr>
          <a:lstStyle/>
          <a:p>
            <a:pPr algn="ctr"/>
            <a:r>
              <a:rPr lang="uk-UA" sz="2400" b="1" dirty="0" smtClean="0"/>
              <a:t>ВИКОНАВЧИЙ ДИРЕКТОР</a:t>
            </a:r>
            <a:endParaRPr lang="uk-UA" sz="2400" b="1" dirty="0"/>
          </a:p>
        </p:txBody>
      </p:sp>
      <p:sp>
        <p:nvSpPr>
          <p:cNvPr id="11" name="Объект 2">
            <a:extLst>
              <a:ext uri="{FF2B5EF4-FFF2-40B4-BE49-F238E27FC236}">
                <a16:creationId xmlns:a16="http://schemas.microsoft.com/office/drawing/2014/main" id="{E1C542B5-05E8-EDE5-4965-603ED26A815C}"/>
              </a:ext>
            </a:extLst>
          </p:cNvPr>
          <p:cNvSpPr txBox="1">
            <a:spLocks/>
          </p:cNvSpPr>
          <p:nvPr/>
        </p:nvSpPr>
        <p:spPr>
          <a:xfrm>
            <a:off x="7219950" y="1887781"/>
            <a:ext cx="4536089" cy="4666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sz="2400" b="1" i="0" u="none" strike="noStrike" kern="1200" cap="none" spc="0" normalizeH="0" baseline="0" noProof="0" dirty="0">
                <a:ln>
                  <a:noFill/>
                </a:ln>
                <a:solidFill>
                  <a:srgbClr val="0070C0"/>
                </a:solidFill>
                <a:effectLst/>
                <a:uLnTx/>
                <a:uFillTx/>
                <a:latin typeface="Calibri" panose="020F0502020204030204"/>
                <a:ea typeface="+mn-ea"/>
                <a:cs typeface="+mn-cs"/>
                <a:sym typeface="Arial"/>
              </a:rPr>
              <a:t>Загальні </a:t>
            </a:r>
            <a:r>
              <a:rPr kumimoji="0" lang="uk-UA" sz="2400" b="1" i="0" u="none" strike="noStrike" kern="1200" cap="none" spc="0" normalizeH="0" baseline="0" noProof="0" dirty="0" smtClean="0">
                <a:ln>
                  <a:noFill/>
                </a:ln>
                <a:solidFill>
                  <a:srgbClr val="0070C0"/>
                </a:solidFill>
                <a:effectLst/>
                <a:uLnTx/>
                <a:uFillTx/>
                <a:latin typeface="Calibri" panose="020F0502020204030204"/>
                <a:ea typeface="+mn-ea"/>
                <a:cs typeface="+mn-cs"/>
                <a:sym typeface="Arial"/>
              </a:rPr>
              <a:t>функції:</a:t>
            </a:r>
            <a:endParaRPr kumimoji="0" lang="uk-UA" sz="2400" b="1" i="0" u="none" strike="noStrike" kern="1200" cap="none" spc="0" normalizeH="0" baseline="0" noProof="0" dirty="0">
              <a:ln>
                <a:noFill/>
              </a:ln>
              <a:solidFill>
                <a:srgbClr val="0070C0"/>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uk-UA" sz="2400" b="0" i="0" u="sng"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Планувати</a:t>
            </a:r>
            <a:r>
              <a:rPr kumimoji="0" 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тобто передбачати те, що буде зроблено, як та ким</a:t>
            </a:r>
          </a:p>
          <a:p>
            <a:pPr marL="0" marR="0" lvl="0" indent="0" algn="l" defTabSz="914400" rtl="0" eaLnBrk="1" fontAlgn="auto" latinLnBrk="0" hangingPunct="1">
              <a:lnSpc>
                <a:spcPct val="90000"/>
              </a:lnSpc>
              <a:spcBef>
                <a:spcPts val="1000"/>
              </a:spcBef>
              <a:spcAft>
                <a:spcPts val="0"/>
              </a:spcAft>
              <a:buClrTx/>
              <a:buSzTx/>
              <a:buNone/>
              <a:tabLst/>
              <a:defRPr/>
            </a:pPr>
            <a:r>
              <a:rPr kumimoji="0" lang="uk-UA" sz="2400" b="0" i="0" u="sng"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Мотивувати</a:t>
            </a:r>
            <a:r>
              <a:rPr kumimoji="0" 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тобто делегувати відповідальність та повноваження</a:t>
            </a:r>
          </a:p>
          <a:p>
            <a:pPr marL="0" marR="0" lvl="0" indent="0" algn="l" defTabSz="914400" rtl="0" eaLnBrk="1" fontAlgn="auto" latinLnBrk="0" hangingPunct="1">
              <a:lnSpc>
                <a:spcPct val="90000"/>
              </a:lnSpc>
              <a:spcBef>
                <a:spcPts val="1000"/>
              </a:spcBef>
              <a:spcAft>
                <a:spcPts val="0"/>
              </a:spcAft>
              <a:buClrTx/>
              <a:buSzTx/>
              <a:buNone/>
              <a:tabLst/>
              <a:defRPr/>
            </a:pPr>
            <a:r>
              <a:rPr kumimoji="0" lang="uk-UA" sz="2400" b="0" i="0" u="sng"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Організовувати</a:t>
            </a:r>
            <a:r>
              <a:rPr kumimoji="0" 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тобто визначати найкращий розподіл ресурсів</a:t>
            </a:r>
          </a:p>
          <a:p>
            <a:pPr marL="0" marR="0" lvl="0" indent="0" algn="l" defTabSz="914400" rtl="0" eaLnBrk="1" fontAlgn="auto" latinLnBrk="0" hangingPunct="1">
              <a:lnSpc>
                <a:spcPct val="90000"/>
              </a:lnSpc>
              <a:spcBef>
                <a:spcPts val="1000"/>
              </a:spcBef>
              <a:spcAft>
                <a:spcPts val="0"/>
              </a:spcAft>
              <a:buClrTx/>
              <a:buSzTx/>
              <a:buNone/>
              <a:tabLst/>
              <a:defRPr/>
            </a:pPr>
            <a:r>
              <a:rPr kumimoji="0" lang="uk-UA" sz="2400" b="0" i="0" u="sng"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Контролювати</a:t>
            </a:r>
            <a:r>
              <a:rPr kumimoji="0" lang="uk-UA"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тобто гарантувати, що цілі досягненні та прийняти коригуючі дії, в міру необхідності</a:t>
            </a:r>
          </a:p>
        </p:txBody>
      </p:sp>
    </p:spTree>
    <p:extLst>
      <p:ext uri="{BB962C8B-B14F-4D97-AF65-F5344CB8AC3E}">
        <p14:creationId xmlns:p14="http://schemas.microsoft.com/office/powerpoint/2010/main" val="1544035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10" name="TextBox 9"/>
          <p:cNvSpPr txBox="1"/>
          <p:nvPr/>
        </p:nvSpPr>
        <p:spPr>
          <a:xfrm>
            <a:off x="1718418" y="983456"/>
            <a:ext cx="10037621" cy="461665"/>
          </a:xfrm>
          <a:prstGeom prst="rect">
            <a:avLst/>
          </a:prstGeom>
          <a:solidFill>
            <a:srgbClr val="FFC000"/>
          </a:solidFill>
        </p:spPr>
        <p:txBody>
          <a:bodyPr wrap="square" rtlCol="0">
            <a:spAutoFit/>
          </a:bodyPr>
          <a:lstStyle/>
          <a:p>
            <a:pPr algn="ctr"/>
            <a:r>
              <a:rPr lang="uk-UA" sz="2400" b="1" dirty="0" smtClean="0"/>
              <a:t>ВИКОНАВЧИЙ ДИРЕКТОР</a:t>
            </a:r>
            <a:endParaRPr lang="uk-UA" sz="2400" b="1" dirty="0"/>
          </a:p>
        </p:txBody>
      </p:sp>
      <p:sp>
        <p:nvSpPr>
          <p:cNvPr id="7" name="Прямокутник 6"/>
          <p:cNvSpPr/>
          <p:nvPr/>
        </p:nvSpPr>
        <p:spPr>
          <a:xfrm>
            <a:off x="1718418" y="2019149"/>
            <a:ext cx="3386982" cy="3835922"/>
          </a:xfrm>
          <a:prstGeom prst="rect">
            <a:avLst/>
          </a:prstGeom>
          <a:solidFill>
            <a:srgbClr val="FFFF00"/>
          </a:solidFill>
        </p:spPr>
        <p:txBody>
          <a:bodyPr wrap="square">
            <a:spAutoFit/>
          </a:bodyPr>
          <a:lstStyle/>
          <a:p>
            <a:pPr lvl="0">
              <a:lnSpc>
                <a:spcPct val="90000"/>
              </a:lnSpc>
              <a:spcBef>
                <a:spcPts val="1000"/>
              </a:spcBef>
              <a:buClrTx/>
              <a:defRPr/>
            </a:pPr>
            <a:r>
              <a:rPr lang="uk-UA" sz="2800" b="1" kern="1200" dirty="0" smtClean="0">
                <a:solidFill>
                  <a:srgbClr val="0070C0"/>
                </a:solidFill>
                <a:latin typeface="Calibri" panose="020F0502020204030204"/>
                <a:ea typeface="+mn-ea"/>
              </a:rPr>
              <a:t>ВАЖЛИВІ ЯКОСТІ:</a:t>
            </a:r>
          </a:p>
          <a:p>
            <a:pPr marL="342900" lvl="0" indent="-342900">
              <a:lnSpc>
                <a:spcPct val="90000"/>
              </a:lnSpc>
              <a:spcBef>
                <a:spcPts val="1000"/>
              </a:spcBef>
              <a:buClrTx/>
              <a:buFont typeface="Arial" panose="020B0604020202020204" pitchFamily="34" charset="0"/>
              <a:buChar char="•"/>
              <a:defRPr/>
            </a:pPr>
            <a:r>
              <a:rPr lang="uk-UA" sz="2800" kern="1200" dirty="0" smtClean="0">
                <a:solidFill>
                  <a:sysClr val="windowText" lastClr="000000"/>
                </a:solidFill>
                <a:latin typeface="Calibri" panose="020F0502020204030204"/>
                <a:ea typeface="+mn-ea"/>
              </a:rPr>
              <a:t>Гарний менеджер</a:t>
            </a:r>
            <a:endParaRPr lang="uk-UA" sz="2800" kern="1200" dirty="0">
              <a:solidFill>
                <a:sysClr val="windowText" lastClr="000000"/>
              </a:solidFill>
              <a:latin typeface="Calibri" panose="020F0502020204030204"/>
              <a:ea typeface="+mn-ea"/>
            </a:endParaRPr>
          </a:p>
          <a:p>
            <a:pPr marL="342900" lvl="0" indent="-342900">
              <a:lnSpc>
                <a:spcPct val="90000"/>
              </a:lnSpc>
              <a:spcBef>
                <a:spcPts val="1000"/>
              </a:spcBef>
              <a:buClrTx/>
              <a:buFont typeface="Arial" panose="020B0604020202020204" pitchFamily="34" charset="0"/>
              <a:buChar char="•"/>
              <a:defRPr/>
            </a:pPr>
            <a:r>
              <a:rPr lang="uk-UA" sz="2800" kern="1200" dirty="0" smtClean="0">
                <a:solidFill>
                  <a:sysClr val="windowText" lastClr="000000"/>
                </a:solidFill>
                <a:latin typeface="Calibri" panose="020F0502020204030204"/>
                <a:ea typeface="+mn-ea"/>
              </a:rPr>
              <a:t>Чесний</a:t>
            </a:r>
          </a:p>
          <a:p>
            <a:pPr marL="342900" lvl="0" indent="-342900">
              <a:lnSpc>
                <a:spcPct val="90000"/>
              </a:lnSpc>
              <a:spcBef>
                <a:spcPts val="1000"/>
              </a:spcBef>
              <a:buClrTx/>
              <a:buFont typeface="Arial" panose="020B0604020202020204" pitchFamily="34" charset="0"/>
              <a:buChar char="•"/>
              <a:defRPr/>
            </a:pPr>
            <a:r>
              <a:rPr lang="uk-UA" sz="2800" kern="1200" dirty="0" smtClean="0">
                <a:solidFill>
                  <a:sysClr val="windowText" lastClr="000000"/>
                </a:solidFill>
                <a:latin typeface="Calibri" panose="020F0502020204030204"/>
                <a:ea typeface="+mn-ea"/>
              </a:rPr>
              <a:t>Комунікабельний</a:t>
            </a:r>
            <a:endParaRPr lang="uk-UA" sz="2800" kern="1200" dirty="0">
              <a:solidFill>
                <a:sysClr val="windowText" lastClr="000000"/>
              </a:solidFill>
              <a:latin typeface="Calibri" panose="020F0502020204030204"/>
              <a:ea typeface="+mn-ea"/>
            </a:endParaRPr>
          </a:p>
          <a:p>
            <a:pPr marL="342900" lvl="0" indent="-342900">
              <a:lnSpc>
                <a:spcPct val="90000"/>
              </a:lnSpc>
              <a:spcBef>
                <a:spcPts val="1000"/>
              </a:spcBef>
              <a:buClrTx/>
              <a:buFont typeface="Arial" panose="020B0604020202020204" pitchFamily="34" charset="0"/>
              <a:buChar char="•"/>
              <a:defRPr/>
            </a:pPr>
            <a:r>
              <a:rPr lang="uk-UA" sz="2800" kern="1200" dirty="0">
                <a:solidFill>
                  <a:sysClr val="windowText" lastClr="000000"/>
                </a:solidFill>
                <a:latin typeface="Calibri" panose="020F0502020204030204"/>
                <a:ea typeface="+mn-ea"/>
              </a:rPr>
              <a:t>Лідер</a:t>
            </a:r>
          </a:p>
          <a:p>
            <a:pPr marL="342900" lvl="0" indent="-342900">
              <a:lnSpc>
                <a:spcPct val="90000"/>
              </a:lnSpc>
              <a:spcBef>
                <a:spcPts val="1000"/>
              </a:spcBef>
              <a:buClrTx/>
              <a:buFont typeface="Arial" panose="020B0604020202020204" pitchFamily="34" charset="0"/>
              <a:buChar char="•"/>
              <a:defRPr/>
            </a:pPr>
            <a:r>
              <a:rPr lang="uk-UA" sz="2800" kern="1200" dirty="0" smtClean="0">
                <a:solidFill>
                  <a:sysClr val="windowText" lastClr="000000"/>
                </a:solidFill>
                <a:latin typeface="Calibri" panose="020F0502020204030204"/>
                <a:ea typeface="+mn-ea"/>
              </a:rPr>
              <a:t>Має розуміння </a:t>
            </a:r>
            <a:r>
              <a:rPr lang="uk-UA" sz="2800" kern="1200" dirty="0">
                <a:solidFill>
                  <a:sysClr val="windowText" lastClr="000000"/>
                </a:solidFill>
                <a:latin typeface="Calibri" panose="020F0502020204030204"/>
                <a:ea typeface="+mn-ea"/>
              </a:rPr>
              <a:t>кооперативної культур</a:t>
            </a:r>
            <a:r>
              <a:rPr lang="uk-UA" sz="2000" kern="1200" dirty="0">
                <a:solidFill>
                  <a:sysClr val="windowText" lastClr="000000"/>
                </a:solidFill>
                <a:latin typeface="Calibri" panose="020F0502020204030204"/>
                <a:ea typeface="+mn-ea"/>
              </a:rPr>
              <a:t>и</a:t>
            </a:r>
          </a:p>
        </p:txBody>
      </p:sp>
      <p:sp>
        <p:nvSpPr>
          <p:cNvPr id="12" name="Объект 2">
            <a:extLst>
              <a:ext uri="{FF2B5EF4-FFF2-40B4-BE49-F238E27FC236}">
                <a16:creationId xmlns:a16="http://schemas.microsoft.com/office/drawing/2014/main" id="{7B22997C-03BA-F313-2411-1FD5B6333AA6}"/>
              </a:ext>
            </a:extLst>
          </p:cNvPr>
          <p:cNvSpPr txBox="1">
            <a:spLocks/>
          </p:cNvSpPr>
          <p:nvPr/>
        </p:nvSpPr>
        <p:spPr>
          <a:xfrm>
            <a:off x="5347633" y="2019149"/>
            <a:ext cx="6451346" cy="383592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defTabSz="1555750">
              <a:spcBef>
                <a:spcPct val="0"/>
              </a:spcBef>
              <a:spcAft>
                <a:spcPct val="35000"/>
              </a:spcAft>
              <a:buClrTx/>
              <a:buNone/>
              <a:defRPr/>
            </a:pPr>
            <a:r>
              <a:rPr lang="uk-UA" sz="4200" b="1" dirty="0" smtClean="0">
                <a:solidFill>
                  <a:srgbClr val="0070C0"/>
                </a:solidFill>
                <a:latin typeface="Calibri" panose="020F0502020204030204"/>
                <a:cs typeface="Arial"/>
              </a:rPr>
              <a:t>Підбір </a:t>
            </a:r>
            <a:r>
              <a:rPr lang="uk-UA" sz="4200" b="1" dirty="0">
                <a:solidFill>
                  <a:srgbClr val="0070C0"/>
                </a:solidFill>
                <a:latin typeface="Calibri" panose="020F0502020204030204"/>
                <a:cs typeface="Arial"/>
              </a:rPr>
              <a:t>та наймання на </a:t>
            </a:r>
            <a:r>
              <a:rPr lang="uk-UA" sz="4200" b="1" dirty="0" smtClean="0">
                <a:solidFill>
                  <a:srgbClr val="0070C0"/>
                </a:solidFill>
                <a:latin typeface="Calibri" panose="020F0502020204030204"/>
                <a:cs typeface="Arial"/>
              </a:rPr>
              <a:t>роботу виконавчого директора</a:t>
            </a:r>
            <a:endParaRPr lang="uk-UA" sz="4200" b="1" dirty="0">
              <a:solidFill>
                <a:srgbClr val="0070C0"/>
              </a:solidFill>
              <a:latin typeface="Calibri" panose="020F0502020204030204"/>
              <a:cs typeface="Arial"/>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4200" b="0" i="0" u="none" strike="noStrike" kern="1200" cap="none" spc="0" normalizeH="0" baseline="0" noProof="0" dirty="0" smtClean="0">
                <a:ln>
                  <a:noFill/>
                </a:ln>
                <a:solidFill>
                  <a:sysClr val="windowText" lastClr="000000"/>
                </a:solidFill>
                <a:effectLst/>
                <a:uLnTx/>
                <a:uFillTx/>
                <a:latin typeface="Calibri" panose="020F0502020204030204"/>
                <a:sym typeface="Arial"/>
              </a:rPr>
              <a:t>Складання </a:t>
            </a:r>
            <a:r>
              <a:rPr kumimoji="0" lang="uk-UA" sz="4200" b="0" i="0" u="none" strike="noStrike" kern="1200" cap="none" spc="0" normalizeH="0" baseline="0" noProof="0" dirty="0">
                <a:ln>
                  <a:noFill/>
                </a:ln>
                <a:solidFill>
                  <a:sysClr val="windowText" lastClr="000000"/>
                </a:solidFill>
                <a:effectLst/>
                <a:uLnTx/>
                <a:uFillTx/>
                <a:latin typeface="Calibri" panose="020F0502020204030204"/>
                <a:sym typeface="Arial"/>
              </a:rPr>
              <a:t>посадових обов'язків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4200" b="0" i="0" u="none" strike="noStrike" kern="1200" cap="none" spc="0" normalizeH="0" baseline="0" noProof="0" dirty="0">
                <a:ln>
                  <a:noFill/>
                </a:ln>
                <a:solidFill>
                  <a:sysClr val="windowText" lastClr="000000"/>
                </a:solidFill>
                <a:effectLst/>
                <a:uLnTx/>
                <a:uFillTx/>
                <a:latin typeface="Calibri" panose="020F0502020204030204"/>
                <a:sym typeface="Arial"/>
              </a:rPr>
              <a:t>Оголошення у ЗМІ</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4200" b="0" i="0" u="none" strike="noStrike" kern="1200" cap="none" spc="0" normalizeH="0" baseline="0" noProof="0" dirty="0">
                <a:ln>
                  <a:noFill/>
                </a:ln>
                <a:solidFill>
                  <a:sysClr val="windowText" lastClr="000000"/>
                </a:solidFill>
                <a:effectLst/>
                <a:uLnTx/>
                <a:uFillTx/>
                <a:latin typeface="Calibri" panose="020F0502020204030204"/>
                <a:sym typeface="Arial"/>
              </a:rPr>
              <a:t>Підбір кандидатів</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4200" b="0" i="0" u="none" strike="noStrike" kern="1200" cap="none" spc="0" normalizeH="0" baseline="0" noProof="0" dirty="0">
                <a:ln>
                  <a:noFill/>
                </a:ln>
                <a:solidFill>
                  <a:sysClr val="windowText" lastClr="000000"/>
                </a:solidFill>
                <a:effectLst/>
                <a:uLnTx/>
                <a:uFillTx/>
                <a:latin typeface="Calibri" panose="020F0502020204030204"/>
                <a:sym typeface="Arial"/>
              </a:rPr>
              <a:t>Проведення попереднього та основного інтерв'ю</a:t>
            </a:r>
            <a:r>
              <a:rPr kumimoji="0" lang="en-US" sz="4200" b="0" i="0" u="none" strike="noStrike" kern="1200" cap="none" spc="0" normalizeH="0" baseline="0" noProof="0" dirty="0">
                <a:ln>
                  <a:noFill/>
                </a:ln>
                <a:solidFill>
                  <a:sysClr val="windowText" lastClr="000000"/>
                </a:solidFill>
                <a:effectLst/>
                <a:uLnTx/>
                <a:uFillTx/>
                <a:latin typeface="Calibri" panose="020F0502020204030204"/>
                <a:sym typeface="Arial"/>
              </a:rPr>
              <a:t> </a:t>
            </a:r>
            <a:r>
              <a:rPr kumimoji="0" lang="uk-UA" sz="4200" b="0" i="0" u="none" strike="noStrike" kern="1200" cap="none" spc="0" normalizeH="0" baseline="0" noProof="0" dirty="0">
                <a:ln>
                  <a:noFill/>
                </a:ln>
                <a:solidFill>
                  <a:sysClr val="windowText" lastClr="000000"/>
                </a:solidFill>
                <a:effectLst/>
                <a:uLnTx/>
                <a:uFillTx/>
                <a:latin typeface="Calibri" panose="020F0502020204030204"/>
                <a:sym typeface="Arial"/>
              </a:rPr>
              <a:t>(група відбору може включати голову кооперативу, представник ЛАДС/ проекту/ Рівноправності, незалежна особа)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4200" b="0" i="0" u="none" strike="noStrike" kern="1200" cap="none" spc="0" normalizeH="0" baseline="0" noProof="0" dirty="0">
                <a:ln>
                  <a:noFill/>
                </a:ln>
                <a:solidFill>
                  <a:sysClr val="windowText" lastClr="000000"/>
                </a:solidFill>
                <a:effectLst/>
                <a:uLnTx/>
                <a:uFillTx/>
                <a:latin typeface="Calibri" panose="020F0502020204030204"/>
                <a:sym typeface="Arial"/>
              </a:rPr>
              <a:t>Оцінювання за формальними вимогами і відбір</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4200" b="0" i="0" u="none" strike="noStrike" kern="1200" cap="none" spc="0" normalizeH="0" baseline="0" noProof="0" dirty="0">
                <a:ln>
                  <a:noFill/>
                </a:ln>
                <a:solidFill>
                  <a:sysClr val="windowText" lastClr="000000"/>
                </a:solidFill>
                <a:effectLst/>
                <a:uLnTx/>
                <a:uFillTx/>
                <a:latin typeface="Calibri" panose="020F0502020204030204"/>
                <a:sym typeface="Arial"/>
              </a:rPr>
              <a:t>Ознайомлення переможця з посадовими обов'язками правилами та процедурами організації, статутом, тощо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4200" b="0" i="0" u="none" strike="noStrike" kern="1200" cap="none" spc="0" normalizeH="0" baseline="0" noProof="0" dirty="0">
                <a:ln>
                  <a:noFill/>
                </a:ln>
                <a:solidFill>
                  <a:sysClr val="windowText" lastClr="000000"/>
                </a:solidFill>
                <a:effectLst/>
                <a:uLnTx/>
                <a:uFillTx/>
                <a:latin typeface="Calibri" panose="020F0502020204030204"/>
                <a:sym typeface="Arial"/>
              </a:rPr>
              <a:t>Підписання угоди (</a:t>
            </a:r>
            <a:r>
              <a:rPr kumimoji="0" lang="uk-UA" sz="4200" b="0" i="0" u="none" strike="noStrike" kern="1200" cap="none" spc="0" normalizeH="0" baseline="0" noProof="0" dirty="0" err="1">
                <a:ln>
                  <a:noFill/>
                </a:ln>
                <a:solidFill>
                  <a:sysClr val="windowText" lastClr="000000"/>
                </a:solidFill>
                <a:effectLst/>
                <a:uLnTx/>
                <a:uFillTx/>
                <a:latin typeface="Calibri" panose="020F0502020204030204"/>
                <a:sym typeface="Arial"/>
              </a:rPr>
              <a:t>випробовувальний</a:t>
            </a:r>
            <a:r>
              <a:rPr kumimoji="0" lang="uk-UA" sz="4200" b="0" i="0" u="none" strike="noStrike" kern="1200" cap="none" spc="0" normalizeH="0" baseline="0" noProof="0" dirty="0">
                <a:ln>
                  <a:noFill/>
                </a:ln>
                <a:solidFill>
                  <a:sysClr val="windowText" lastClr="000000"/>
                </a:solidFill>
                <a:effectLst/>
                <a:uLnTx/>
                <a:uFillTx/>
                <a:latin typeface="Calibri" panose="020F0502020204030204"/>
                <a:sym typeface="Arial"/>
              </a:rPr>
              <a:t> період) </a:t>
            </a:r>
            <a:endParaRPr kumimoji="0" 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987655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4" name="Объект 2">
            <a:extLst>
              <a:ext uri="{FF2B5EF4-FFF2-40B4-BE49-F238E27FC236}">
                <a16:creationId xmlns:a16="http://schemas.microsoft.com/office/drawing/2014/main" id="{6EA4CAFD-540B-818F-DA0F-FC85FB1DC2BF}"/>
              </a:ext>
            </a:extLst>
          </p:cNvPr>
          <p:cNvSpPr txBox="1">
            <a:spLocks/>
          </p:cNvSpPr>
          <p:nvPr/>
        </p:nvSpPr>
        <p:spPr bwMode="auto">
          <a:xfrm>
            <a:off x="1735153" y="1512663"/>
            <a:ext cx="3960797" cy="4240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Заслуховує і затверджує річний баланс кооперативу?</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(загальні збори)</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Визначає стратегію розвитку?</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(правління)</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Оплачує постачальникам за товари?</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(виконавчий) </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Затверджує зміни до статуту?</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(загальні збори)</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Контролює банківські рахунки?</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(виконавчий)</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Замовлення незалежного аудиту?</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(правління)</a:t>
            </a:r>
            <a:endParaRPr kumimoji="0" lang="uk-UA" sz="16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5" name="Прямокутник 4"/>
          <p:cNvSpPr/>
          <p:nvPr/>
        </p:nvSpPr>
        <p:spPr>
          <a:xfrm>
            <a:off x="1735153" y="926107"/>
            <a:ext cx="10020887" cy="461665"/>
          </a:xfrm>
          <a:prstGeom prst="rect">
            <a:avLst/>
          </a:prstGeom>
        </p:spPr>
        <p:txBody>
          <a:bodyPr wrap="square">
            <a:spAutoFit/>
          </a:bodyPr>
          <a:lstStyle/>
          <a:p>
            <a:r>
              <a:rPr lang="uk-UA" sz="2400" b="1" kern="1200" dirty="0" smtClean="0">
                <a:solidFill>
                  <a:schemeClr val="accent6">
                    <a:lumMod val="50000"/>
                  </a:schemeClr>
                </a:solidFill>
                <a:latin typeface="Arial Narrow" panose="020B0606020202030204" pitchFamily="34" charset="0"/>
                <a:ea typeface="+mn-ea"/>
              </a:rPr>
              <a:t>ХТО Й ЗА ЩО  ВІДПОВІДАЄ У СІЛЬСЬКОГОСПОДАРСЬКОМУ КООПЕРАТИВІ</a:t>
            </a:r>
            <a:endParaRPr lang="uk-UA" sz="2400" dirty="0">
              <a:solidFill>
                <a:schemeClr val="accent6">
                  <a:lumMod val="50000"/>
                </a:schemeClr>
              </a:solidFill>
            </a:endParaRPr>
          </a:p>
        </p:txBody>
      </p:sp>
      <p:sp>
        <p:nvSpPr>
          <p:cNvPr id="10" name="Объект 2">
            <a:extLst>
              <a:ext uri="{FF2B5EF4-FFF2-40B4-BE49-F238E27FC236}">
                <a16:creationId xmlns:a16="http://schemas.microsoft.com/office/drawing/2014/main" id="{BEF8F662-E2EA-3F3B-05DB-9B26055D8A87}"/>
              </a:ext>
            </a:extLst>
          </p:cNvPr>
          <p:cNvSpPr txBox="1">
            <a:spLocks/>
          </p:cNvSpPr>
          <p:nvPr/>
        </p:nvSpPr>
        <p:spPr bwMode="auto">
          <a:xfrm>
            <a:off x="6210300" y="1512663"/>
            <a:ext cx="5848350" cy="5097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Приймає рішення про реорганізацію або ліквідацію кооперативу</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(загальні збори)</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Звільняє директора</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(правління)</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Звільняє </a:t>
            </a:r>
            <a:r>
              <a:rPr kumimoji="0" lang="uk-UA"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sym typeface="Arial"/>
              </a:rPr>
              <a:t>молокоприймальницю</a:t>
            </a:r>
            <a:endPar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endParaRP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(виконавчий)</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Веде переговори про ціну з заводом?</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(виконавчий, можливо з правлінням) </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Вирішує створити резервний фонд для інвестицій</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(загальні збори)</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Збирає замовлення для гуртових закупівель</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(виконавчий)</a:t>
            </a: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Вирішує щодо співпраці з міжнародним проектом</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(правління)</a:t>
            </a:r>
            <a:endPar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endParaRP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r>
              <a:rPr kumimoji="0" lang="uk-UA"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Визначає потребу членів кооперативу в навчанні </a:t>
            </a:r>
            <a:r>
              <a:rPr kumimoji="0" lang="uk-UA" sz="1600" b="0" i="0" u="none" strike="noStrike" kern="1200" cap="none" spc="0" normalizeH="0" baseline="0" noProof="0" dirty="0">
                <a:ln>
                  <a:noFill/>
                </a:ln>
                <a:solidFill>
                  <a:srgbClr val="C00000"/>
                </a:solidFill>
                <a:effectLst/>
                <a:uLnTx/>
                <a:uFillTx/>
                <a:latin typeface="Arial Narrow" panose="020B0606020202030204" pitchFamily="34" charset="0"/>
                <a:ea typeface="+mn-ea"/>
                <a:cs typeface="+mn-cs"/>
                <a:sym typeface="Arial"/>
              </a:rPr>
              <a:t> </a:t>
            </a:r>
          </a:p>
          <a:p>
            <a:pPr marL="0" marR="0" lvl="0" indent="0" algn="l" defTabSz="914400" rtl="0" eaLnBrk="0" fontAlgn="base" latinLnBrk="0" hangingPunct="0">
              <a:lnSpc>
                <a:spcPct val="100000"/>
              </a:lnSpc>
              <a:spcBef>
                <a:spcPts val="600"/>
              </a:spcBef>
              <a:spcAft>
                <a:spcPct val="0"/>
              </a:spcAft>
              <a:buClr>
                <a:srgbClr val="5B9BD5"/>
              </a:buClr>
              <a:buSzPct val="70000"/>
              <a:buFont typeface="Wingdings" pitchFamily="2" charset="2"/>
              <a:buNone/>
              <a:tabLst/>
              <a:defRPr/>
            </a:pPr>
            <a:r>
              <a:rPr kumimoji="0" lang="uk-UA" sz="16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sym typeface="Arial"/>
              </a:rPr>
              <a:t>(правління)</a:t>
            </a:r>
            <a:endParaRPr kumimoji="0" lang="uk-UA" sz="16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273050" marR="0" lvl="0" indent="-273050" algn="l" defTabSz="914400" rtl="0" eaLnBrk="0" fontAlgn="base" latinLnBrk="0" hangingPunct="0">
              <a:lnSpc>
                <a:spcPct val="100000"/>
              </a:lnSpc>
              <a:spcBef>
                <a:spcPts val="600"/>
              </a:spcBef>
              <a:spcAft>
                <a:spcPct val="0"/>
              </a:spcAft>
              <a:buClr>
                <a:srgbClr val="5B9BD5"/>
              </a:buClr>
              <a:buSzPct val="70000"/>
              <a:buFont typeface="Wingdings" pitchFamily="2" charset="2"/>
              <a:buChar char=""/>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7" name="Рисунок 6"/>
          <p:cNvPicPr>
            <a:picLocks noChangeAspect="1"/>
          </p:cNvPicPr>
          <p:nvPr/>
        </p:nvPicPr>
        <p:blipFill>
          <a:blip r:embed="rId7"/>
          <a:stretch>
            <a:fillRect/>
          </a:stretch>
        </p:blipFill>
        <p:spPr>
          <a:xfrm>
            <a:off x="4659518" y="5314950"/>
            <a:ext cx="1295400" cy="1295400"/>
          </a:xfrm>
          <a:prstGeom prst="rect">
            <a:avLst/>
          </a:prstGeom>
        </p:spPr>
      </p:pic>
    </p:spTree>
    <p:extLst>
      <p:ext uri="{BB962C8B-B14F-4D97-AF65-F5344CB8AC3E}">
        <p14:creationId xmlns:p14="http://schemas.microsoft.com/office/powerpoint/2010/main" val="7234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9" name="Прямокутник 8"/>
          <p:cNvSpPr/>
          <p:nvPr/>
        </p:nvSpPr>
        <p:spPr>
          <a:xfrm>
            <a:off x="1638300" y="2459504"/>
            <a:ext cx="10117740" cy="1938992"/>
          </a:xfrm>
          <a:prstGeom prst="rect">
            <a:avLst/>
          </a:prstGeom>
        </p:spPr>
        <p:txBody>
          <a:bodyPr wrap="square">
            <a:spAutoFit/>
          </a:bodyPr>
          <a:lstStyle/>
          <a:p>
            <a:pPr algn="ctr"/>
            <a:r>
              <a:rPr lang="uk-UA" sz="4000" b="1" kern="1200" dirty="0" smtClean="0">
                <a:solidFill>
                  <a:schemeClr val="accent6">
                    <a:lumMod val="50000"/>
                  </a:schemeClr>
                </a:solidFill>
                <a:latin typeface="Arial Narrow" panose="020B0606020202030204" pitchFamily="34" charset="0"/>
                <a:ea typeface="+mn-ea"/>
              </a:rPr>
              <a:t>СТВОРЕННЯ</a:t>
            </a:r>
          </a:p>
          <a:p>
            <a:pPr algn="ctr"/>
            <a:r>
              <a:rPr lang="uk-UA" sz="4000" b="1" kern="1200" dirty="0" smtClean="0">
                <a:solidFill>
                  <a:schemeClr val="accent6">
                    <a:lumMod val="50000"/>
                  </a:schemeClr>
                </a:solidFill>
                <a:latin typeface="Arial Narrow" panose="020B0606020202030204" pitchFamily="34" charset="0"/>
                <a:ea typeface="+mn-ea"/>
              </a:rPr>
              <a:t>СІЛЬСЬКОГОСПОДАРСЬКОГО КООПЕРАТИВУ:</a:t>
            </a:r>
          </a:p>
          <a:p>
            <a:pPr algn="ctr"/>
            <a:r>
              <a:rPr lang="uk-UA" sz="4000" b="1" kern="1200" dirty="0" smtClean="0">
                <a:solidFill>
                  <a:schemeClr val="accent6">
                    <a:lumMod val="50000"/>
                  </a:schemeClr>
                </a:solidFill>
                <a:latin typeface="Arial Narrow" panose="020B0606020202030204" pitchFamily="34" charset="0"/>
                <a:ea typeface="+mn-ea"/>
              </a:rPr>
              <a:t>АЛГОРИТМ ТА ПРАКТИЧНІ ПОРАДИ</a:t>
            </a:r>
            <a:endParaRPr lang="uk-UA" sz="4000" dirty="0">
              <a:solidFill>
                <a:schemeClr val="accent6">
                  <a:lumMod val="50000"/>
                </a:schemeClr>
              </a:solidFill>
            </a:endParaRPr>
          </a:p>
        </p:txBody>
      </p:sp>
    </p:spTree>
    <p:extLst>
      <p:ext uri="{BB962C8B-B14F-4D97-AF65-F5344CB8AC3E}">
        <p14:creationId xmlns:p14="http://schemas.microsoft.com/office/powerpoint/2010/main" val="9704423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4" name="Заголовок 1">
            <a:extLst>
              <a:ext uri="{FF2B5EF4-FFF2-40B4-BE49-F238E27FC236}">
                <a16:creationId xmlns:a16="http://schemas.microsoft.com/office/drawing/2014/main" id="{20112AD5-53DF-8120-CD6E-FAD8E25D7470}"/>
              </a:ext>
            </a:extLst>
          </p:cNvPr>
          <p:cNvSpPr txBox="1">
            <a:spLocks/>
          </p:cNvSpPr>
          <p:nvPr/>
        </p:nvSpPr>
        <p:spPr bwMode="auto">
          <a:xfrm>
            <a:off x="8608065" y="586593"/>
            <a:ext cx="324816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uk-UA" altLang="uk-UA" sz="1900" b="0" i="0" u="none" strike="noStrike" kern="1200" cap="none" spc="0" normalizeH="0" baseline="0" noProof="0" dirty="0" smtClean="0">
                <a:ln>
                  <a:noFill/>
                </a:ln>
                <a:solidFill>
                  <a:srgbClr val="77933C"/>
                </a:solidFill>
                <a:effectLst/>
                <a:uLnTx/>
                <a:uFillTx/>
                <a:latin typeface="Arial Black" panose="020B0A04020102020204" pitchFamily="34" charset="0"/>
                <a:ea typeface="Arial Black" panose="020B0A04020102020204" pitchFamily="34" charset="0"/>
                <a:cs typeface="Arial Black" panose="020B0A04020102020204" pitchFamily="34" charset="0"/>
                <a:sym typeface="Arial"/>
              </a:rPr>
              <a:t>:</a:t>
            </a:r>
            <a:endParaRPr kumimoji="0" lang="uk-UA" altLang="uk-UA" sz="1900" b="0" i="0" u="none" strike="noStrike" kern="1200" cap="none" spc="0" normalizeH="0" baseline="0" noProof="0" dirty="0">
              <a:ln>
                <a:noFill/>
              </a:ln>
              <a:solidFill>
                <a:srgbClr val="77933C"/>
              </a:solidFill>
              <a:effectLst/>
              <a:uLnTx/>
              <a:uFillTx/>
              <a:latin typeface="Arial Black" panose="020B0A04020102020204" pitchFamily="34" charset="0"/>
              <a:ea typeface="Arial Black" panose="020B0A04020102020204" pitchFamily="34" charset="0"/>
              <a:cs typeface="Arial Black" panose="020B0A04020102020204" pitchFamily="34" charset="0"/>
              <a:sym typeface="Arial"/>
            </a:endParaRP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uk-UA" altLang="uk-UA" sz="2400" b="0" i="0" u="none" strike="noStrike" kern="1200" cap="none" spc="0" normalizeH="0" baseline="0" noProof="0" dirty="0">
              <a:ln>
                <a:noFill/>
              </a:ln>
              <a:solidFill>
                <a:srgbClr val="77933C"/>
              </a:solidFill>
              <a:effectLst/>
              <a:uLnTx/>
              <a:uFillTx/>
              <a:latin typeface="Arial Black" panose="020B0A04020102020204" pitchFamily="34" charset="0"/>
              <a:ea typeface="Arial Black" panose="020B0A04020102020204" pitchFamily="34" charset="0"/>
              <a:cs typeface="Arial Black" panose="020B0A04020102020204" pitchFamily="34" charset="0"/>
              <a:sym typeface="Arial"/>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uk-UA" altLang="uk-UA" sz="2400" b="0" i="0" u="none" strike="noStrike" kern="1200" cap="none" spc="0" normalizeH="0" baseline="0" noProof="0" dirty="0">
                <a:ln>
                  <a:noFill/>
                </a:ln>
                <a:solidFill>
                  <a:srgbClr val="77933C"/>
                </a:solidFill>
                <a:effectLst/>
                <a:uLnTx/>
                <a:uFillTx/>
                <a:latin typeface="Arial Black" panose="020B0A04020102020204" pitchFamily="34" charset="0"/>
                <a:ea typeface="Arial Black" panose="020B0A04020102020204" pitchFamily="34" charset="0"/>
                <a:cs typeface="Arial Black" panose="020B0A04020102020204" pitchFamily="34" charset="0"/>
                <a:sym typeface="Arial"/>
              </a:rPr>
              <a:t>Що </a:t>
            </a:r>
            <a:r>
              <a:rPr kumimoji="0" lang="uk-UA" altLang="uk-UA" sz="2400" b="0" i="0" u="none" strike="noStrike" kern="1200" cap="none" spc="0" normalizeH="0" baseline="0" noProof="0" dirty="0" err="1" smtClean="0">
                <a:ln>
                  <a:noFill/>
                </a:ln>
                <a:solidFill>
                  <a:srgbClr val="77933C"/>
                </a:solidFill>
                <a:effectLst/>
                <a:uLnTx/>
                <a:uFillTx/>
                <a:latin typeface="Arial Black" panose="020B0A04020102020204" pitchFamily="34" charset="0"/>
                <a:ea typeface="Arial Black" panose="020B0A04020102020204" pitchFamily="34" charset="0"/>
                <a:cs typeface="Arial Black" panose="020B0A04020102020204" pitchFamily="34" charset="0"/>
                <a:sym typeface="Arial"/>
              </a:rPr>
              <a:t>закладате</a:t>
            </a:r>
            <a:r>
              <a:rPr kumimoji="0" lang="uk-UA" altLang="uk-UA" sz="2400" b="0" i="0" u="none" strike="noStrike" kern="1200" cap="none" spc="0" normalizeH="0" baseline="0" noProof="0" dirty="0" smtClean="0">
                <a:ln>
                  <a:noFill/>
                </a:ln>
                <a:solidFill>
                  <a:srgbClr val="77933C"/>
                </a:solidFill>
                <a:effectLst/>
                <a:uLnTx/>
                <a:uFillTx/>
                <a:latin typeface="Arial Black" panose="020B0A04020102020204" pitchFamily="34" charset="0"/>
                <a:ea typeface="Arial Black" panose="020B0A04020102020204" pitchFamily="34" charset="0"/>
                <a:cs typeface="Arial Black" panose="020B0A04020102020204" pitchFamily="34" charset="0"/>
                <a:sym typeface="Arial"/>
              </a:rPr>
              <a:t>, то  </a:t>
            </a:r>
            <a:r>
              <a:rPr kumimoji="0" lang="uk-UA" altLang="uk-UA" sz="2400" b="0" i="0" u="none" strike="noStrike" kern="1200" cap="none" spc="0" normalizeH="0" baseline="0" noProof="0" dirty="0">
                <a:ln>
                  <a:noFill/>
                </a:ln>
                <a:solidFill>
                  <a:srgbClr val="77933C"/>
                </a:solidFill>
                <a:effectLst/>
                <a:uLnTx/>
                <a:uFillTx/>
                <a:latin typeface="Arial Black" panose="020B0A04020102020204" pitchFamily="34" charset="0"/>
                <a:ea typeface="Arial Black" panose="020B0A04020102020204" pitchFamily="34" charset="0"/>
                <a:cs typeface="Arial Black" panose="020B0A04020102020204" pitchFamily="34" charset="0"/>
                <a:sym typeface="Arial"/>
              </a:rPr>
              <a:t>й матимете</a:t>
            </a:r>
            <a:r>
              <a:rPr kumimoji="0" lang="uk-UA" altLang="uk-UA" sz="1000" b="0" i="0" u="none" strike="noStrike" kern="1200" cap="none" spc="0" normalizeH="0" baseline="0" noProof="0" dirty="0">
                <a:ln>
                  <a:noFill/>
                </a:ln>
                <a:solidFill>
                  <a:srgbClr val="77933C"/>
                </a:solidFill>
                <a:effectLst/>
                <a:uLnTx/>
                <a:uFillTx/>
                <a:latin typeface="Arial Black" panose="020B0A04020102020204" pitchFamily="34" charset="0"/>
                <a:ea typeface="Arial Black" panose="020B0A04020102020204" pitchFamily="34" charset="0"/>
                <a:cs typeface="Arial Black" panose="020B0A04020102020204" pitchFamily="34" charset="0"/>
                <a:sym typeface="Arial"/>
              </a:rPr>
              <a:t>…</a:t>
            </a:r>
          </a:p>
        </p:txBody>
      </p:sp>
      <p:sp>
        <p:nvSpPr>
          <p:cNvPr id="39" name="Стрілка: вправо 84">
            <a:extLst>
              <a:ext uri="{FF2B5EF4-FFF2-40B4-BE49-F238E27FC236}">
                <a16:creationId xmlns:a16="http://schemas.microsoft.com/office/drawing/2014/main" id="{77D449A5-E199-7CDC-84B5-CD92187843A4}"/>
              </a:ext>
            </a:extLst>
          </p:cNvPr>
          <p:cNvSpPr/>
          <p:nvPr/>
        </p:nvSpPr>
        <p:spPr>
          <a:xfrm>
            <a:off x="8222144" y="5360338"/>
            <a:ext cx="920750" cy="600075"/>
          </a:xfrm>
          <a:prstGeom prst="rightArrow">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a:ln>
                <a:noFill/>
              </a:ln>
              <a:solidFill>
                <a:prstClr val="white"/>
              </a:solidFill>
              <a:effectLst/>
              <a:uLnTx/>
              <a:uFillTx/>
              <a:latin typeface="Calibri"/>
              <a:ea typeface="+mn-ea"/>
              <a:cs typeface="Arial"/>
              <a:sym typeface="Arial"/>
            </a:endParaRPr>
          </a:p>
        </p:txBody>
      </p:sp>
      <p:pic>
        <p:nvPicPr>
          <p:cNvPr id="40" name="Picture 2" descr="сургучная печать, сургуч, почтовая печать - cкачать бесплатно ...">
            <a:extLst>
              <a:ext uri="{FF2B5EF4-FFF2-40B4-BE49-F238E27FC236}">
                <a16:creationId xmlns:a16="http://schemas.microsoft.com/office/drawing/2014/main" id="{E3EDB122-EDDB-F7BD-F4C3-6545F198F4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2462" y="4751611"/>
            <a:ext cx="159385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Прямокутник 85">
            <a:extLst>
              <a:ext uri="{FF2B5EF4-FFF2-40B4-BE49-F238E27FC236}">
                <a16:creationId xmlns:a16="http://schemas.microsoft.com/office/drawing/2014/main" id="{E26631C5-3E8A-9AE3-426B-F0255D6BDCC6}"/>
              </a:ext>
            </a:extLst>
          </p:cNvPr>
          <p:cNvSpPr/>
          <p:nvPr/>
        </p:nvSpPr>
        <p:spPr>
          <a:xfrm>
            <a:off x="9704076" y="5277072"/>
            <a:ext cx="1171575" cy="508000"/>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uk-UA" sz="1350" b="1" i="0" u="none" strike="noStrike" kern="1200" cap="none" spc="0" normalizeH="0" baseline="0" noProof="0" dirty="0">
                <a:ln>
                  <a:noFill/>
                </a:ln>
                <a:solidFill>
                  <a:srgbClr val="FFFF00"/>
                </a:solidFill>
                <a:effectLst/>
                <a:uLnTx/>
                <a:uFillTx/>
                <a:latin typeface="Calibri"/>
                <a:ea typeface="+mn-ea"/>
                <a:cs typeface="Arial"/>
                <a:sym typeface="Arial"/>
              </a:rPr>
              <a:t>Державна реєстрація</a:t>
            </a:r>
          </a:p>
        </p:txBody>
      </p:sp>
      <p:sp>
        <p:nvSpPr>
          <p:cNvPr id="44" name="Прямокутник 43"/>
          <p:cNvSpPr/>
          <p:nvPr/>
        </p:nvSpPr>
        <p:spPr>
          <a:xfrm>
            <a:off x="1501283" y="586593"/>
            <a:ext cx="5655715" cy="384721"/>
          </a:xfrm>
          <a:prstGeom prst="rect">
            <a:avLst/>
          </a:prstGeom>
        </p:spPr>
        <p:txBody>
          <a:bodyPr wrap="none">
            <a:spAutoFit/>
          </a:bodyPr>
          <a:lstStyle/>
          <a:p>
            <a:r>
              <a:rPr lang="uk-UA" altLang="uk-UA" sz="1900" kern="1200" dirty="0">
                <a:solidFill>
                  <a:srgbClr val="77933C"/>
                </a:solidFill>
                <a:latin typeface="Arial Black" panose="020B0A04020102020204" pitchFamily="34" charset="0"/>
                <a:ea typeface="Arial Black" panose="020B0A04020102020204" pitchFamily="34" charset="0"/>
                <a:cs typeface="Arial Black" panose="020B0A04020102020204" pitchFamily="34" charset="0"/>
              </a:rPr>
              <a:t>АЛГОРИТМ СТВОРЕННЯ КООПЕРАТИВУ</a:t>
            </a:r>
            <a:endParaRPr lang="uk-UA" dirty="0"/>
          </a:p>
        </p:txBody>
      </p:sp>
      <p:pic>
        <p:nvPicPr>
          <p:cNvPr id="45" name="Рисунок 44"/>
          <p:cNvPicPr>
            <a:picLocks noChangeAspect="1"/>
          </p:cNvPicPr>
          <p:nvPr/>
        </p:nvPicPr>
        <p:blipFill>
          <a:blip r:embed="rId8"/>
          <a:stretch>
            <a:fillRect/>
          </a:stretch>
        </p:blipFill>
        <p:spPr>
          <a:xfrm>
            <a:off x="2168418" y="1147470"/>
            <a:ext cx="6053726" cy="5548168"/>
          </a:xfrm>
          <a:prstGeom prst="rect">
            <a:avLst/>
          </a:prstGeom>
        </p:spPr>
      </p:pic>
    </p:spTree>
    <p:extLst>
      <p:ext uri="{BB962C8B-B14F-4D97-AF65-F5344CB8AC3E}">
        <p14:creationId xmlns:p14="http://schemas.microsoft.com/office/powerpoint/2010/main" val="3125919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61FEA75-CBE2-A7E0-11B3-15AB418D1031}"/>
              </a:ext>
            </a:extLst>
          </p:cNvPr>
          <p:cNvPicPr>
            <a:picLocks noChangeAspect="1"/>
          </p:cNvPicPr>
          <p:nvPr/>
        </p:nvPicPr>
        <p:blipFill>
          <a:blip r:embed="rId2"/>
          <a:stretch>
            <a:fillRect/>
          </a:stretch>
        </p:blipFill>
        <p:spPr>
          <a:xfrm>
            <a:off x="-14990" y="0"/>
            <a:ext cx="1603947" cy="6858000"/>
          </a:xfrm>
          <a:prstGeom prst="rect">
            <a:avLst/>
          </a:prstGeom>
        </p:spPr>
      </p:pic>
      <p:sp>
        <p:nvSpPr>
          <p:cNvPr id="5" name="Заголовок 1">
            <a:extLst>
              <a:ext uri="{FF2B5EF4-FFF2-40B4-BE49-F238E27FC236}">
                <a16:creationId xmlns:a16="http://schemas.microsoft.com/office/drawing/2014/main" id="{0E720199-0202-D95D-074C-6CC9ACF21AB7}"/>
              </a:ext>
            </a:extLst>
          </p:cNvPr>
          <p:cNvSpPr txBox="1">
            <a:spLocks/>
          </p:cNvSpPr>
          <p:nvPr/>
        </p:nvSpPr>
        <p:spPr>
          <a:xfrm>
            <a:off x="1686347" y="847634"/>
            <a:ext cx="10200853"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uk-UA" altLang="uk-UA" sz="2400" b="1" dirty="0" smtClean="0">
                <a:solidFill>
                  <a:schemeClr val="accent6">
                    <a:lumMod val="50000"/>
                  </a:schemeClr>
                </a:solidFill>
                <a:latin typeface="Trebuchet MS" panose="020B0603020202020204" pitchFamily="34" charset="0"/>
                <a:ea typeface="+mn-ea"/>
                <a:cs typeface="+mn-cs"/>
              </a:rPr>
              <a:t>СТАЛИЙ РОЗВИТОК, ПРОДОВОЛЬЧА БЕЗПЕКА, ВІЙНА, КООПЕРАЦІЯ</a:t>
            </a:r>
            <a:endParaRPr lang="uk-UA" altLang="uk-UA" sz="2400" b="1" dirty="0">
              <a:solidFill>
                <a:schemeClr val="accent6">
                  <a:lumMod val="50000"/>
                </a:schemeClr>
              </a:solidFill>
              <a:latin typeface="Trebuchet MS" panose="020B0603020202020204" pitchFamily="34" charset="0"/>
              <a:ea typeface="+mn-ea"/>
              <a:cs typeface="+mn-cs"/>
            </a:endParaRPr>
          </a:p>
        </p:txBody>
      </p:sp>
      <p:sp>
        <p:nvSpPr>
          <p:cNvPr id="6" name="Объект 2">
            <a:extLst>
              <a:ext uri="{FF2B5EF4-FFF2-40B4-BE49-F238E27FC236}">
                <a16:creationId xmlns:a16="http://schemas.microsoft.com/office/drawing/2014/main" id="{52D2112E-D7AE-D5F6-0B50-FFFC3352432E}"/>
              </a:ext>
            </a:extLst>
          </p:cNvPr>
          <p:cNvSpPr txBox="1">
            <a:spLocks/>
          </p:cNvSpPr>
          <p:nvPr/>
        </p:nvSpPr>
        <p:spPr>
          <a:xfrm>
            <a:off x="1588957" y="1802432"/>
            <a:ext cx="10069693" cy="2955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uk-UA"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a:t>
            </a:r>
            <a:r>
              <a:rPr kumimoji="0" lang="uk-UA" altLang="uk-UA"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талий розвиток сільських територій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це процес якісних змін, спрямованих на стабільне соціально-економічне зростання сільських територій, підвищення ефективності сільської економіки, рівня зайнятості та якості життя сільського населення на основі реалізації комплексу економічних, соціальних і екологічних заходів державного та місцевого рівня</a:t>
            </a:r>
          </a:p>
        </p:txBody>
      </p:sp>
      <p:pic>
        <p:nvPicPr>
          <p:cNvPr id="7" name="Google Shape;101;p2">
            <a:extLst>
              <a:ext uri="{FF2B5EF4-FFF2-40B4-BE49-F238E27FC236}">
                <a16:creationId xmlns:a16="http://schemas.microsoft.com/office/drawing/2014/main" id="{F530E5C7-EA2C-EEDE-8867-08AD2B3B2EDF}"/>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8" name="Google Shape;102;p2">
            <a:extLst>
              <a:ext uri="{FF2B5EF4-FFF2-40B4-BE49-F238E27FC236}">
                <a16:creationId xmlns:a16="http://schemas.microsoft.com/office/drawing/2014/main" id="{4157BD6C-CE8F-7C8F-57D0-CDC33B56ED46}"/>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9" name="Google Shape;103;p2">
            <a:extLst>
              <a:ext uri="{FF2B5EF4-FFF2-40B4-BE49-F238E27FC236}">
                <a16:creationId xmlns:a16="http://schemas.microsoft.com/office/drawing/2014/main" id="{F1F2897E-823E-D47A-BDFB-F467430F9667}"/>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10" name="Объект 2">
            <a:extLst>
              <a:ext uri="{FF2B5EF4-FFF2-40B4-BE49-F238E27FC236}">
                <a16:creationId xmlns:a16="http://schemas.microsoft.com/office/drawing/2014/main" id="{CE7B5BF3-1E97-A93D-39DA-813426988546}"/>
              </a:ext>
            </a:extLst>
          </p:cNvPr>
          <p:cNvSpPr txBox="1">
            <a:spLocks/>
          </p:cNvSpPr>
          <p:nvPr/>
        </p:nvSpPr>
        <p:spPr>
          <a:xfrm>
            <a:off x="1588958" y="3498962"/>
            <a:ext cx="10069692" cy="1258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altLang="uk-UA"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Продовольча безпека </a:t>
            </a:r>
            <a:r>
              <a:rPr kumimoji="0" lang="uk-UA" altLang="uk-U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це здатність країни забезпечити людям доступ до якісних і корисних продуктів харчування.</a:t>
            </a:r>
          </a:p>
        </p:txBody>
      </p:sp>
      <p:sp>
        <p:nvSpPr>
          <p:cNvPr id="3" name="Прямокутник 2"/>
          <p:cNvSpPr/>
          <p:nvPr/>
        </p:nvSpPr>
        <p:spPr>
          <a:xfrm>
            <a:off x="1686346" y="4641962"/>
            <a:ext cx="10069694" cy="1605568"/>
          </a:xfrm>
          <a:prstGeom prst="rect">
            <a:avLst/>
          </a:prstGeom>
        </p:spPr>
        <p:txBody>
          <a:bodyPr wrap="square">
            <a:spAutoFit/>
          </a:bodyPr>
          <a:lstStyle/>
          <a:p>
            <a:pPr lvl="0" algn="just">
              <a:lnSpc>
                <a:spcPct val="90000"/>
              </a:lnSpc>
              <a:spcBef>
                <a:spcPts val="1000"/>
              </a:spcBef>
              <a:buClrTx/>
              <a:defRPr/>
            </a:pPr>
            <a:r>
              <a:rPr lang="uk-UA" altLang="uk-UA" sz="2000" kern="1200" dirty="0">
                <a:solidFill>
                  <a:sysClr val="windowText" lastClr="000000"/>
                </a:solidFill>
                <a:latin typeface="Calibri" panose="020F0502020204030204"/>
                <a:ea typeface="+mn-ea"/>
              </a:rPr>
              <a:t>Понад 110 мільярдів доларів складають збитки інфраструктури від війни. І тут немало об’єктів сільськогосподарської інфраструктури: ферми, елеватори, переробні підприємства… А ще тисячі гектарів замінованих полів… Для відновлення ж зруйнованих активів потрібні величезні кошти, людські ресурси, яких так обмаль. </a:t>
            </a:r>
            <a:endParaRPr lang="uk-UA" altLang="uk-UA" sz="2000" kern="1200" dirty="0" smtClean="0">
              <a:solidFill>
                <a:sysClr val="windowText" lastClr="000000"/>
              </a:solidFill>
              <a:latin typeface="Calibri" panose="020F0502020204030204"/>
              <a:ea typeface="+mn-ea"/>
            </a:endParaRPr>
          </a:p>
          <a:p>
            <a:pPr lvl="0" algn="just">
              <a:lnSpc>
                <a:spcPct val="90000"/>
              </a:lnSpc>
              <a:spcBef>
                <a:spcPts val="1000"/>
              </a:spcBef>
              <a:buClrTx/>
              <a:defRPr/>
            </a:pPr>
            <a:r>
              <a:rPr lang="uk-UA" altLang="uk-UA" sz="2000" b="1" kern="1200" dirty="0" smtClean="0">
                <a:solidFill>
                  <a:sysClr val="windowText" lastClr="000000"/>
                </a:solidFill>
                <a:latin typeface="Calibri" panose="020F0502020204030204"/>
                <a:ea typeface="+mn-ea"/>
              </a:rPr>
              <a:t>На </a:t>
            </a:r>
            <a:r>
              <a:rPr lang="uk-UA" altLang="uk-UA" sz="2000" b="1" kern="1200" dirty="0">
                <a:solidFill>
                  <a:sysClr val="windowText" lastClr="000000"/>
                </a:solidFill>
                <a:latin typeface="Calibri" panose="020F0502020204030204"/>
                <a:ea typeface="+mn-ea"/>
              </a:rPr>
              <a:t>допомогу може прийти кооперація аграріїв. </a:t>
            </a:r>
          </a:p>
        </p:txBody>
      </p:sp>
    </p:spTree>
    <p:extLst>
      <p:ext uri="{BB962C8B-B14F-4D97-AF65-F5344CB8AC3E}">
        <p14:creationId xmlns:p14="http://schemas.microsoft.com/office/powerpoint/2010/main" val="3975172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FEFD259F-C0FB-49D8-8319-7FB6E4A5F70E}"/>
              </a:ext>
            </a:extLst>
          </p:cNvPr>
          <p:cNvSpPr txBox="1">
            <a:spLocks noChangeArrowheads="1"/>
          </p:cNvSpPr>
          <p:nvPr/>
        </p:nvSpPr>
        <p:spPr>
          <a:xfrm>
            <a:off x="2476061" y="2816932"/>
            <a:ext cx="8713351" cy="1224136"/>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eaLnBrk="1" fontAlgn="auto" hangingPunct="1">
              <a:spcAft>
                <a:spcPts val="0"/>
              </a:spcAft>
              <a:buClr>
                <a:srgbClr val="F14124">
                  <a:lumMod val="75000"/>
                </a:srgbClr>
              </a:buClr>
              <a:buFont typeface="Georgia" panose="02040502050405020303" pitchFamily="18" charset="0"/>
              <a:buNone/>
              <a:defRPr/>
            </a:pPr>
            <a:r>
              <a:rPr lang="uk-UA" altLang="uk-UA" sz="2400" dirty="0" smtClean="0">
                <a:solidFill>
                  <a:srgbClr val="009999"/>
                </a:solidFill>
                <a:latin typeface="Trebuchet MS"/>
              </a:rPr>
              <a:t>Перед тим, як вирішити створювати кооператив треба</a:t>
            </a:r>
            <a:br>
              <a:rPr lang="uk-UA" altLang="uk-UA" sz="2400" dirty="0" smtClean="0">
                <a:solidFill>
                  <a:srgbClr val="009999"/>
                </a:solidFill>
                <a:latin typeface="Trebuchet MS"/>
              </a:rPr>
            </a:br>
            <a:r>
              <a:rPr lang="uk-UA" altLang="uk-UA" sz="2400" dirty="0" smtClean="0">
                <a:solidFill>
                  <a:srgbClr val="009999"/>
                </a:solidFill>
                <a:latin typeface="Trebuchet MS"/>
              </a:rPr>
              <a:t>ВЧИТИСЯ КООПЕРАЦІЇ</a:t>
            </a:r>
            <a:r>
              <a:rPr lang="en-US" altLang="uk-UA" sz="2400" dirty="0" smtClean="0">
                <a:solidFill>
                  <a:srgbClr val="009999"/>
                </a:solidFill>
                <a:latin typeface="Trebuchet MS"/>
              </a:rPr>
              <a:t/>
            </a:r>
            <a:br>
              <a:rPr lang="en-US" altLang="uk-UA" sz="2400" dirty="0" smtClean="0">
                <a:solidFill>
                  <a:srgbClr val="009999"/>
                </a:solidFill>
                <a:latin typeface="Trebuchet MS"/>
              </a:rPr>
            </a:br>
            <a:r>
              <a:rPr lang="ru-RU" altLang="uk-UA" sz="2400" dirty="0" smtClean="0">
                <a:solidFill>
                  <a:srgbClr val="FF0000"/>
                </a:solidFill>
                <a:latin typeface="Trebuchet MS"/>
              </a:rPr>
              <a:t>Люди мало </a:t>
            </a:r>
            <a:r>
              <a:rPr lang="ru-RU" altLang="uk-UA" sz="2400" dirty="0" err="1" smtClean="0">
                <a:solidFill>
                  <a:srgbClr val="FF0000"/>
                </a:solidFill>
                <a:latin typeface="Trebuchet MS"/>
              </a:rPr>
              <a:t>знають</a:t>
            </a:r>
            <a:r>
              <a:rPr lang="ru-RU" altLang="uk-UA" sz="2400" dirty="0" smtClean="0">
                <a:solidFill>
                  <a:srgbClr val="FF0000"/>
                </a:solidFill>
                <a:latin typeface="Trebuchet MS"/>
              </a:rPr>
              <a:t> про </a:t>
            </a:r>
            <a:r>
              <a:rPr lang="ru-RU" altLang="uk-UA" sz="2400" dirty="0" err="1" smtClean="0">
                <a:solidFill>
                  <a:srgbClr val="FF0000"/>
                </a:solidFill>
                <a:latin typeface="Trebuchet MS"/>
              </a:rPr>
              <a:t>кооперацію</a:t>
            </a:r>
            <a:r>
              <a:rPr lang="ru-RU" altLang="uk-UA" sz="2400" dirty="0" smtClean="0">
                <a:solidFill>
                  <a:srgbClr val="FF0000"/>
                </a:solidFill>
                <a:latin typeface="Trebuchet MS"/>
              </a:rPr>
              <a:t> та </a:t>
            </a:r>
            <a:r>
              <a:rPr lang="ru-RU" altLang="uk-UA" sz="2400" dirty="0" err="1" smtClean="0">
                <a:solidFill>
                  <a:srgbClr val="FF0000"/>
                </a:solidFill>
                <a:latin typeface="Trebuchet MS"/>
              </a:rPr>
              <a:t>кооперативи</a:t>
            </a:r>
            <a:endParaRPr lang="uk-UA" altLang="uk-UA" sz="2400" dirty="0">
              <a:solidFill>
                <a:srgbClr val="FF0000"/>
              </a:solidFill>
              <a:latin typeface="Trebuchet MS"/>
            </a:endParaRPr>
          </a:p>
        </p:txBody>
      </p:sp>
      <p:sp>
        <p:nvSpPr>
          <p:cNvPr id="8" name="Прямокутник 7"/>
          <p:cNvSpPr/>
          <p:nvPr/>
        </p:nvSpPr>
        <p:spPr>
          <a:xfrm>
            <a:off x="2309087" y="945888"/>
            <a:ext cx="4801314" cy="646331"/>
          </a:xfrm>
          <a:prstGeom prst="rect">
            <a:avLst/>
          </a:prstGeom>
        </p:spPr>
        <p:txBody>
          <a:bodyPr wrap="none">
            <a:spAutoFit/>
          </a:bodyPr>
          <a:lstStyle/>
          <a:p>
            <a:r>
              <a:rPr lang="uk-UA" sz="3600" dirty="0" smtClean="0">
                <a:solidFill>
                  <a:schemeClr val="accent6">
                    <a:lumMod val="50000"/>
                  </a:schemeClr>
                </a:solidFill>
                <a:latin typeface="Trebuchet MS"/>
              </a:rPr>
              <a:t>ВАЖЛИВИЙ НАГОЛОС</a:t>
            </a:r>
            <a:endParaRPr lang="uk-UA" sz="3600" dirty="0">
              <a:solidFill>
                <a:schemeClr val="accent6">
                  <a:lumMod val="50000"/>
                </a:schemeClr>
              </a:solidFill>
            </a:endParaRPr>
          </a:p>
        </p:txBody>
      </p:sp>
    </p:spTree>
    <p:extLst>
      <p:ext uri="{BB962C8B-B14F-4D97-AF65-F5344CB8AC3E}">
        <p14:creationId xmlns:p14="http://schemas.microsoft.com/office/powerpoint/2010/main" val="1725670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8" name="Прямокутник 7"/>
          <p:cNvSpPr/>
          <p:nvPr/>
        </p:nvSpPr>
        <p:spPr>
          <a:xfrm>
            <a:off x="1992573" y="945888"/>
            <a:ext cx="7403711" cy="523220"/>
          </a:xfrm>
          <a:prstGeom prst="rect">
            <a:avLst/>
          </a:prstGeom>
        </p:spPr>
        <p:txBody>
          <a:bodyPr wrap="square">
            <a:spAutoFit/>
          </a:bodyPr>
          <a:lstStyle/>
          <a:p>
            <a:r>
              <a:rPr lang="uk-UA" sz="2800" dirty="0" smtClean="0">
                <a:solidFill>
                  <a:schemeClr val="accent6">
                    <a:lumMod val="50000"/>
                  </a:schemeClr>
                </a:solidFill>
                <a:latin typeface="Trebuchet MS"/>
              </a:rPr>
              <a:t>КООПЕРАТИВНА ІДЕЯ ТА ЇЇ НОСІЇ</a:t>
            </a:r>
            <a:endParaRPr lang="uk-UA" sz="2800" dirty="0">
              <a:solidFill>
                <a:schemeClr val="accent6">
                  <a:lumMod val="50000"/>
                </a:schemeClr>
              </a:solidFill>
            </a:endParaRPr>
          </a:p>
        </p:txBody>
      </p:sp>
      <p:sp>
        <p:nvSpPr>
          <p:cNvPr id="7" name="Прямокутник 6"/>
          <p:cNvSpPr/>
          <p:nvPr/>
        </p:nvSpPr>
        <p:spPr>
          <a:xfrm>
            <a:off x="1992573" y="1716965"/>
            <a:ext cx="5431809" cy="461665"/>
          </a:xfrm>
          <a:prstGeom prst="rect">
            <a:avLst/>
          </a:prstGeom>
          <a:solidFill>
            <a:srgbClr val="FFFF00"/>
          </a:solidFill>
        </p:spPr>
        <p:txBody>
          <a:bodyPr wrap="square">
            <a:spAutoFit/>
          </a:bodyPr>
          <a:lstStyle/>
          <a:p>
            <a:r>
              <a:rPr lang="uk-UA" altLang="uk-UA" sz="2400" dirty="0">
                <a:solidFill>
                  <a:srgbClr val="009999"/>
                </a:solidFill>
                <a:latin typeface="Trebuchet MS"/>
              </a:rPr>
              <a:t>Р</a:t>
            </a:r>
            <a:r>
              <a:rPr lang="uk-UA" altLang="uk-UA" sz="2400" dirty="0" smtClean="0">
                <a:solidFill>
                  <a:srgbClr val="009999"/>
                </a:solidFill>
                <a:latin typeface="Trebuchet MS"/>
              </a:rPr>
              <a:t>обіть лише те, що потрібно людям.</a:t>
            </a:r>
            <a:endParaRPr lang="uk-UA" dirty="0"/>
          </a:p>
        </p:txBody>
      </p:sp>
      <p:pic>
        <p:nvPicPr>
          <p:cNvPr id="11" name="Рисунок 10"/>
          <p:cNvPicPr>
            <a:picLocks noChangeAspect="1"/>
          </p:cNvPicPr>
          <p:nvPr/>
        </p:nvPicPr>
        <p:blipFill>
          <a:blip r:embed="rId6"/>
          <a:stretch>
            <a:fillRect/>
          </a:stretch>
        </p:blipFill>
        <p:spPr>
          <a:xfrm>
            <a:off x="8129579" y="1207498"/>
            <a:ext cx="3998318" cy="2740735"/>
          </a:xfrm>
          <a:prstGeom prst="rect">
            <a:avLst/>
          </a:prstGeom>
        </p:spPr>
      </p:pic>
      <p:sp>
        <p:nvSpPr>
          <p:cNvPr id="12" name="Прямокутник 1"/>
          <p:cNvSpPr>
            <a:spLocks noChangeArrowheads="1"/>
          </p:cNvSpPr>
          <p:nvPr/>
        </p:nvSpPr>
        <p:spPr bwMode="auto">
          <a:xfrm>
            <a:off x="1753688" y="2505670"/>
            <a:ext cx="62111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fontAlgn="base">
              <a:lnSpc>
                <a:spcPct val="90000"/>
              </a:lnSpc>
              <a:spcAft>
                <a:spcPct val="0"/>
              </a:spcAft>
              <a:buClrTx/>
              <a:buFontTx/>
              <a:buNone/>
            </a:pPr>
            <a:r>
              <a:rPr lang="uk-UA" altLang="uk-UA" sz="2000" b="1" kern="1200" dirty="0" smtClean="0">
                <a:solidFill>
                  <a:schemeClr val="tx1"/>
                </a:solidFill>
                <a:ea typeface="Calibri" panose="020F0502020204030204" pitchFamily="34" charset="0"/>
                <a:cs typeface="Times New Roman" panose="02020603050405020304" pitchFamily="18" charset="0"/>
              </a:rPr>
              <a:t>Щоб зрозуміти для чого Вам потрібний кооператив та яким він має бути, спробуйте відповісти на такі запитання?</a:t>
            </a:r>
          </a:p>
        </p:txBody>
      </p:sp>
      <p:sp>
        <p:nvSpPr>
          <p:cNvPr id="13" name="Прямокутник 12"/>
          <p:cNvSpPr/>
          <p:nvPr/>
        </p:nvSpPr>
        <p:spPr>
          <a:xfrm>
            <a:off x="1404582" y="3597674"/>
            <a:ext cx="9149118" cy="3145476"/>
          </a:xfrm>
          <a:prstGeom prst="rect">
            <a:avLst/>
          </a:prstGeom>
        </p:spPr>
        <p:txBody>
          <a:bodyPr wrap="square">
            <a:spAutoFit/>
          </a:bodyPr>
          <a:lstStyle/>
          <a:p>
            <a:pPr marL="342900" lvl="0" indent="-342900" fontAlgn="base">
              <a:lnSpc>
                <a:spcPct val="90000"/>
              </a:lnSpc>
              <a:spcBef>
                <a:spcPct val="20000"/>
              </a:spcBef>
              <a:spcAft>
                <a:spcPct val="0"/>
              </a:spcAft>
              <a:buClrTx/>
              <a:buFont typeface="Arial" panose="020B0604020202020204" pitchFamily="34" charset="0"/>
              <a:buChar char="•"/>
              <a:defRPr/>
            </a:pPr>
            <a:r>
              <a:rPr lang="uk-UA" altLang="uk-UA" sz="16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Кому</a:t>
            </a:r>
            <a:r>
              <a:rPr lang="uk-UA" altLang="uk-UA" sz="1600" b="1" kern="12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Ви найбільше </a:t>
            </a:r>
            <a:r>
              <a:rPr lang="uk-UA" altLang="uk-UA" sz="16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довіряєте </a:t>
            </a:r>
            <a:r>
              <a:rPr lang="uk-UA" altLang="uk-UA" sz="1600" b="1" kern="12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так, щоб започаткувати спільний бізнес</a:t>
            </a:r>
            <a:r>
              <a:rPr lang="uk-UA" altLang="uk-UA" sz="1600" b="1" kern="12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fontAlgn="base">
              <a:lnSpc>
                <a:spcPct val="90000"/>
              </a:lnSpc>
              <a:spcBef>
                <a:spcPct val="20000"/>
              </a:spcBef>
              <a:spcAft>
                <a:spcPct val="0"/>
              </a:spcAft>
              <a:buClrTx/>
              <a:buFont typeface="Arial" panose="020B0604020202020204" pitchFamily="34" charset="0"/>
              <a:buChar char="•"/>
              <a:defRPr/>
            </a:pP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Які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власні</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 проблеми Ви хочете вирішити через кооперацію?</a:t>
            </a:r>
          </a:p>
          <a:p>
            <a:pPr marL="342900" lvl="0" indent="-342900" fontAlgn="base">
              <a:lnSpc>
                <a:spcPct val="90000"/>
              </a:lnSpc>
              <a:spcBef>
                <a:spcPct val="20000"/>
              </a:spcBef>
              <a:spcAft>
                <a:spcPct val="0"/>
              </a:spcAft>
              <a:buClrTx/>
              <a:buFont typeface="Arial" panose="020B0604020202020204" pitchFamily="34" charset="0"/>
              <a:buChar char="•"/>
              <a:defRPr/>
            </a:pP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Чим, на Вашу думку,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має займатися </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кооператив?</a:t>
            </a:r>
          </a:p>
          <a:p>
            <a:pPr marL="342900" lvl="0" indent="-342900" fontAlgn="base">
              <a:lnSpc>
                <a:spcPct val="90000"/>
              </a:lnSpc>
              <a:spcBef>
                <a:spcPct val="20000"/>
              </a:spcBef>
              <a:spcAft>
                <a:spcPct val="0"/>
              </a:spcAft>
              <a:buClrTx/>
              <a:buFont typeface="Arial" panose="020B0604020202020204" pitchFamily="34" charset="0"/>
              <a:buChar char="•"/>
              <a:defRPr/>
            </a:pP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З ким </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Ви готові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об</a:t>
            </a:r>
            <a:r>
              <a:rPr lang="en-US"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uk-UA" altLang="uk-UA" sz="1600" kern="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єднуватися</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 щоб створити кооператив?</a:t>
            </a:r>
          </a:p>
          <a:p>
            <a:pPr marL="342900" lvl="0" indent="-342900" fontAlgn="base">
              <a:lnSpc>
                <a:spcPct val="90000"/>
              </a:lnSpc>
              <a:spcBef>
                <a:spcPct val="20000"/>
              </a:spcBef>
              <a:spcAft>
                <a:spcPct val="0"/>
              </a:spcAft>
              <a:buClrTx/>
              <a:buFont typeface="Arial" panose="020B0604020202020204" pitchFamily="34" charset="0"/>
              <a:buChar char="•"/>
              <a:defRPr/>
            </a:pPr>
            <a:r>
              <a:rPr lang="ru-RU"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Кого Ви </a:t>
            </a:r>
            <a:r>
              <a:rPr lang="ru-RU" altLang="uk-UA" sz="1600" kern="1200" dirty="0" err="1">
                <a:solidFill>
                  <a:srgbClr val="2F5897"/>
                </a:solidFill>
                <a:latin typeface="Times New Roman" panose="02020603050405020304" pitchFamily="18" charset="0"/>
                <a:ea typeface="Calibri" panose="020F0502020204030204" pitchFamily="34" charset="0"/>
                <a:cs typeface="Times New Roman" panose="02020603050405020304" pitchFamily="18" charset="0"/>
              </a:rPr>
              <a:t>бачите</a:t>
            </a:r>
            <a:r>
              <a:rPr lang="ru-RU"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 членами </a:t>
            </a:r>
            <a:r>
              <a:rPr lang="ru-RU" altLang="uk-UA" sz="1600" kern="1200" dirty="0" err="1">
                <a:solidFill>
                  <a:srgbClr val="2F5897"/>
                </a:solidFill>
                <a:latin typeface="Times New Roman" panose="02020603050405020304" pitchFamily="18" charset="0"/>
                <a:ea typeface="Calibri" panose="020F0502020204030204" pitchFamily="34" charset="0"/>
                <a:cs typeface="Times New Roman" panose="02020603050405020304" pitchFamily="18" charset="0"/>
              </a:rPr>
              <a:t>Вашого</a:t>
            </a:r>
            <a:r>
              <a:rPr lang="ru-RU"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 кооперативу?</a:t>
            </a:r>
          </a:p>
          <a:p>
            <a:pPr marL="342900" lvl="0" indent="-342900" fontAlgn="base">
              <a:lnSpc>
                <a:spcPct val="90000"/>
              </a:lnSpc>
              <a:spcBef>
                <a:spcPct val="20000"/>
              </a:spcBef>
              <a:spcAft>
                <a:spcPct val="0"/>
              </a:spcAft>
              <a:buClrTx/>
              <a:buFont typeface="Arial" panose="020B0604020202020204" pitchFamily="34" charset="0"/>
              <a:buChar char="•"/>
              <a:defRPr/>
            </a:pP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Ви хочете і надалі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«вести» самостійно </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своє господарство чи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передати корови в кооператив </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(як пай, в оренду) і доглядати за ними спільно?</a:t>
            </a:r>
          </a:p>
          <a:p>
            <a:pPr marL="342900" lvl="0" indent="-342900" fontAlgn="base">
              <a:lnSpc>
                <a:spcPct val="90000"/>
              </a:lnSpc>
              <a:spcBef>
                <a:spcPct val="20000"/>
              </a:spcBef>
              <a:spcAft>
                <a:spcPct val="0"/>
              </a:spcAft>
              <a:buClrTx/>
              <a:buFont typeface="Arial" panose="020B0604020202020204" pitchFamily="34" charset="0"/>
              <a:buChar char="•"/>
              <a:defRPr/>
            </a:pP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Ви хочете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брати участь в управлінні </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кооперативом активно чи хай управлінням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займається хтось інший</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fontAlgn="base">
              <a:lnSpc>
                <a:spcPct val="90000"/>
              </a:lnSpc>
              <a:spcBef>
                <a:spcPct val="20000"/>
              </a:spcBef>
              <a:spcAft>
                <a:spcPct val="0"/>
              </a:spcAft>
              <a:buClrTx/>
              <a:buFont typeface="Arial" panose="020B0604020202020204" pitchFamily="34" charset="0"/>
              <a:buChar char="•"/>
              <a:defRPr/>
            </a:pP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Скільки </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Ви готові вкласти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власних ресурсів </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у створення кооператив?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Яких ресурсів</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fontAlgn="base">
              <a:lnSpc>
                <a:spcPct val="90000"/>
              </a:lnSpc>
              <a:spcBef>
                <a:spcPct val="20000"/>
              </a:spcBef>
              <a:spcAft>
                <a:spcPct val="0"/>
              </a:spcAft>
              <a:buClrTx/>
              <a:buFont typeface="Arial" panose="020B0604020202020204" pitchFamily="34" charset="0"/>
              <a:buChar char="•"/>
              <a:defRPr/>
            </a:pP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Ви хочете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брати участь в управлінні </a:t>
            </a:r>
            <a:r>
              <a:rPr lang="uk-UA" altLang="uk-UA" sz="1600" kern="1200" dirty="0" err="1">
                <a:solidFill>
                  <a:srgbClr val="2F5897"/>
                </a:solidFill>
                <a:latin typeface="Times New Roman" panose="02020603050405020304" pitchFamily="18" charset="0"/>
                <a:ea typeface="Calibri" panose="020F0502020204030204" pitchFamily="34" charset="0"/>
                <a:cs typeface="Times New Roman" panose="02020603050405020304" pitchFamily="18" charset="0"/>
              </a:rPr>
              <a:t>коперативом</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 активно чи хай управлінням </a:t>
            </a:r>
            <a:r>
              <a:rPr lang="uk-UA" altLang="uk-UA" sz="16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займається хтось інший</a:t>
            </a:r>
            <a:r>
              <a:rPr lang="uk-UA" altLang="uk-UA" sz="1600" kern="1200" dirty="0">
                <a:solidFill>
                  <a:srgbClr val="2F5897"/>
                </a:solidFill>
                <a:latin typeface="Times New Roman" panose="02020603050405020304" pitchFamily="18" charset="0"/>
                <a:ea typeface="Calibri" panose="020F0502020204030204" pitchFamily="34" charset="0"/>
                <a:cs typeface="Times New Roman" panose="02020603050405020304" pitchFamily="18" charset="0"/>
              </a:rPr>
              <a:t>?</a:t>
            </a:r>
            <a:endParaRPr lang="uk-UA" altLang="uk-UA" sz="1600" kern="1200" dirty="0">
              <a:solidFill>
                <a:srgbClr val="A3652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Стрілка вниз 13"/>
          <p:cNvSpPr/>
          <p:nvPr/>
        </p:nvSpPr>
        <p:spPr>
          <a:xfrm>
            <a:off x="6019801" y="3215192"/>
            <a:ext cx="609600" cy="3824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9617970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10" name="Прямокутник 9"/>
          <p:cNvSpPr/>
          <p:nvPr/>
        </p:nvSpPr>
        <p:spPr>
          <a:xfrm>
            <a:off x="1815536" y="886909"/>
            <a:ext cx="7403711" cy="523220"/>
          </a:xfrm>
          <a:prstGeom prst="rect">
            <a:avLst/>
          </a:prstGeom>
        </p:spPr>
        <p:txBody>
          <a:bodyPr wrap="square">
            <a:spAutoFit/>
          </a:bodyPr>
          <a:lstStyle/>
          <a:p>
            <a:r>
              <a:rPr lang="uk-UA" sz="2800" dirty="0" smtClean="0">
                <a:solidFill>
                  <a:schemeClr val="accent6">
                    <a:lumMod val="50000"/>
                  </a:schemeClr>
                </a:solidFill>
                <a:latin typeface="Trebuchet MS"/>
              </a:rPr>
              <a:t>ІНІЦІАТИВНА ГРУПА</a:t>
            </a:r>
            <a:endParaRPr lang="uk-UA" sz="2800" dirty="0">
              <a:solidFill>
                <a:schemeClr val="accent6">
                  <a:lumMod val="50000"/>
                </a:schemeClr>
              </a:solidFill>
            </a:endParaRPr>
          </a:p>
        </p:txBody>
      </p:sp>
      <p:sp>
        <p:nvSpPr>
          <p:cNvPr id="7" name="Прямоугольник 2">
            <a:extLst>
              <a:ext uri="{FF2B5EF4-FFF2-40B4-BE49-F238E27FC236}">
                <a16:creationId xmlns:a16="http://schemas.microsoft.com/office/drawing/2014/main" id="{C8D51B1C-F06F-4A9C-A8B5-3D95CD76159E}"/>
              </a:ext>
            </a:extLst>
          </p:cNvPr>
          <p:cNvSpPr/>
          <p:nvPr/>
        </p:nvSpPr>
        <p:spPr>
          <a:xfrm>
            <a:off x="1794253" y="1905506"/>
            <a:ext cx="10376464" cy="3416320"/>
          </a:xfrm>
          <a:prstGeom prst="rect">
            <a:avLst/>
          </a:prstGeom>
        </p:spPr>
        <p:txBody>
          <a:bodyPr wrap="square">
            <a:spAutoFit/>
          </a:bodyPr>
          <a:lstStyle/>
          <a:p>
            <a:pPr marL="285750" indent="-285750" fontAlgn="base">
              <a:spcBef>
                <a:spcPct val="0"/>
              </a:spcBef>
              <a:spcAft>
                <a:spcPct val="0"/>
              </a:spcAft>
              <a:buClrTx/>
              <a:buFont typeface="Arial" panose="020B0604020202020204" pitchFamily="34" charset="0"/>
              <a:buChar char="•"/>
              <a:defRPr/>
            </a:pPr>
            <a:r>
              <a:rPr lang="uk-UA" sz="1800" kern="1200" dirty="0">
                <a:solidFill>
                  <a:prstClr val="black"/>
                </a:solidFill>
                <a:latin typeface="Verdana" panose="020B0604030504040204" pitchFamily="34" charset="0"/>
                <a:ea typeface="+mn-ea"/>
                <a:cs typeface="+mn-cs"/>
              </a:rPr>
              <a:t>Виявлення лідерів у селі – формальних і неформальних.</a:t>
            </a:r>
          </a:p>
          <a:p>
            <a:pPr marL="285750" indent="-285750" fontAlgn="base">
              <a:spcBef>
                <a:spcPct val="0"/>
              </a:spcBef>
              <a:spcAft>
                <a:spcPct val="0"/>
              </a:spcAft>
              <a:buClrTx/>
              <a:buFont typeface="Arial" panose="020B0604020202020204" pitchFamily="34" charset="0"/>
              <a:buChar char="•"/>
              <a:defRPr/>
            </a:pPr>
            <a:r>
              <a:rPr lang="uk-UA" sz="1800" kern="1200" dirty="0">
                <a:solidFill>
                  <a:prstClr val="black"/>
                </a:solidFill>
                <a:latin typeface="Verdana" panose="020B0604030504040204" pitchFamily="34" charset="0"/>
                <a:ea typeface="+mn-ea"/>
                <a:cs typeface="+mn-cs"/>
              </a:rPr>
              <a:t>Заохочення лідерів до кооперації.</a:t>
            </a:r>
          </a:p>
          <a:p>
            <a:pPr fontAlgn="base">
              <a:spcBef>
                <a:spcPct val="0"/>
              </a:spcBef>
              <a:spcAft>
                <a:spcPct val="0"/>
              </a:spcAft>
              <a:buClrTx/>
              <a:buFontTx/>
              <a:buNone/>
              <a:defRPr/>
            </a:pPr>
            <a:endParaRPr lang="uk-UA" sz="1800" kern="1200" dirty="0">
              <a:solidFill>
                <a:prstClr val="black"/>
              </a:solidFill>
              <a:latin typeface="Verdana" panose="020B0604030504040204" pitchFamily="34" charset="0"/>
              <a:ea typeface="+mn-ea"/>
              <a:cs typeface="+mn-cs"/>
            </a:endParaRPr>
          </a:p>
          <a:p>
            <a:pPr algn="r" fontAlgn="base">
              <a:spcBef>
                <a:spcPct val="0"/>
              </a:spcBef>
              <a:spcAft>
                <a:spcPct val="0"/>
              </a:spcAft>
              <a:buClrTx/>
              <a:buFontTx/>
              <a:buNone/>
              <a:defRPr/>
            </a:pPr>
            <a:r>
              <a:rPr lang="uk-UA" sz="1800" kern="1200" dirty="0">
                <a:solidFill>
                  <a:srgbClr val="FF0000"/>
                </a:solidFill>
                <a:latin typeface="Verdana" panose="020B0604030504040204" pitchFamily="34" charset="0"/>
                <a:ea typeface="+mn-ea"/>
                <a:cs typeface="+mn-cs"/>
              </a:rPr>
              <a:t>Ініціативною групою є колектив виробників, об’єднаний ідеєю створення кооперативу з метою розв’язання спільної для всіх проблеми або проблем в їх господарській діяльності.</a:t>
            </a:r>
          </a:p>
          <a:p>
            <a:pPr fontAlgn="base">
              <a:spcBef>
                <a:spcPct val="0"/>
              </a:spcBef>
              <a:spcAft>
                <a:spcPct val="0"/>
              </a:spcAft>
              <a:buClrTx/>
              <a:buFontTx/>
              <a:buNone/>
              <a:defRPr/>
            </a:pPr>
            <a:r>
              <a:rPr lang="uk-UA" sz="1800" kern="1200" dirty="0">
                <a:solidFill>
                  <a:srgbClr val="008000"/>
                </a:solidFill>
                <a:latin typeface="Verdana" panose="020B0604030504040204" pitchFamily="34" charset="0"/>
                <a:ea typeface="+mn-ea"/>
                <a:cs typeface="+mn-cs"/>
              </a:rPr>
              <a:t>Пам'ятайте:</a:t>
            </a:r>
          </a:p>
          <a:p>
            <a:pPr marL="285750" indent="-285750" fontAlgn="base">
              <a:spcBef>
                <a:spcPct val="0"/>
              </a:spcBef>
              <a:spcAft>
                <a:spcPct val="0"/>
              </a:spcAft>
              <a:buClrTx/>
              <a:buFont typeface="Arial" panose="020B0604020202020204" pitchFamily="34" charset="0"/>
              <a:buChar char="•"/>
              <a:defRPr/>
            </a:pPr>
            <a:r>
              <a:rPr lang="uk-UA" sz="1800" kern="1200" dirty="0" smtClean="0">
                <a:solidFill>
                  <a:prstClr val="black"/>
                </a:solidFill>
                <a:latin typeface="Verdana" panose="020B0604030504040204" pitchFamily="34" charset="0"/>
                <a:ea typeface="+mn-ea"/>
                <a:cs typeface="+mn-cs"/>
              </a:rPr>
              <a:t>Ініціативна </a:t>
            </a:r>
            <a:r>
              <a:rPr lang="uk-UA" sz="1800" kern="1200" dirty="0">
                <a:solidFill>
                  <a:prstClr val="black"/>
                </a:solidFill>
                <a:latin typeface="Verdana" panose="020B0604030504040204" pitchFamily="34" charset="0"/>
                <a:ea typeface="+mn-ea"/>
                <a:cs typeface="+mn-cs"/>
              </a:rPr>
              <a:t>група має бути здатної підготувати все необхідне для проведення установчих зборів.</a:t>
            </a:r>
          </a:p>
          <a:p>
            <a:pPr marL="285750" indent="-285750" fontAlgn="base">
              <a:spcBef>
                <a:spcPct val="0"/>
              </a:spcBef>
              <a:spcAft>
                <a:spcPct val="0"/>
              </a:spcAft>
              <a:buClrTx/>
              <a:buFont typeface="Arial" panose="020B0604020202020204" pitchFamily="34" charset="0"/>
              <a:buChar char="•"/>
              <a:defRPr/>
            </a:pPr>
            <a:r>
              <a:rPr lang="uk-UA" sz="1800" kern="1200" dirty="0">
                <a:solidFill>
                  <a:prstClr val="black"/>
                </a:solidFill>
                <a:latin typeface="Verdana" panose="020B0604030504040204" pitchFamily="34" charset="0"/>
                <a:ea typeface="+mn-ea"/>
                <a:cs typeface="+mn-cs"/>
              </a:rPr>
              <a:t>Робота ініціативної групи дозволить виявити майбутніх лідерів кооперативу.</a:t>
            </a:r>
          </a:p>
          <a:p>
            <a:pPr marL="285750" indent="-285750" fontAlgn="base">
              <a:spcBef>
                <a:spcPct val="0"/>
              </a:spcBef>
              <a:spcAft>
                <a:spcPct val="0"/>
              </a:spcAft>
              <a:buClrTx/>
              <a:buFont typeface="Arial" panose="020B0604020202020204" pitchFamily="34" charset="0"/>
              <a:buChar char="•"/>
              <a:defRPr/>
            </a:pPr>
            <a:r>
              <a:rPr lang="uk-UA" sz="1800" kern="1200" dirty="0">
                <a:solidFill>
                  <a:prstClr val="black"/>
                </a:solidFill>
                <a:latin typeface="Verdana" panose="020B0604030504040204" pitchFamily="34" charset="0"/>
                <a:ea typeface="+mn-ea"/>
                <a:cs typeface="+mn-cs"/>
              </a:rPr>
              <a:t>Робота ініціативної групи може бути тривалою у часі.</a:t>
            </a:r>
          </a:p>
          <a:p>
            <a:pPr marL="285750" indent="-285750" fontAlgn="base">
              <a:spcBef>
                <a:spcPct val="0"/>
              </a:spcBef>
              <a:spcAft>
                <a:spcPct val="0"/>
              </a:spcAft>
              <a:buClrTx/>
              <a:buFont typeface="Arial" panose="020B0604020202020204" pitchFamily="34" charset="0"/>
              <a:buChar char="•"/>
              <a:defRPr/>
            </a:pPr>
            <a:r>
              <a:rPr lang="uk-UA" sz="1800" kern="1200" dirty="0">
                <a:solidFill>
                  <a:prstClr val="black"/>
                </a:solidFill>
                <a:latin typeface="Verdana" panose="020B0604030504040204" pitchFamily="34" charset="0"/>
                <a:ea typeface="+mn-ea"/>
                <a:cs typeface="+mn-cs"/>
              </a:rPr>
              <a:t>Робота у ініціативній групі ніким не оплачується.</a:t>
            </a:r>
          </a:p>
        </p:txBody>
      </p:sp>
      <p:sp>
        <p:nvSpPr>
          <p:cNvPr id="2" name="Прямокутник 1"/>
          <p:cNvSpPr/>
          <p:nvPr/>
        </p:nvSpPr>
        <p:spPr>
          <a:xfrm>
            <a:off x="1794253" y="5429162"/>
            <a:ext cx="9728764" cy="954107"/>
          </a:xfrm>
          <a:prstGeom prst="rect">
            <a:avLst/>
          </a:prstGeom>
        </p:spPr>
        <p:txBody>
          <a:bodyPr wrap="square">
            <a:spAutoFit/>
          </a:bodyPr>
          <a:lstStyle/>
          <a:p>
            <a:pPr marL="285750" lvl="0" indent="-285750" fontAlgn="base">
              <a:spcBef>
                <a:spcPct val="0"/>
              </a:spcBef>
              <a:spcAft>
                <a:spcPct val="0"/>
              </a:spcAft>
              <a:buClrTx/>
              <a:buFont typeface="Arial" panose="020B0604020202020204" pitchFamily="34" charset="0"/>
              <a:buChar char="•"/>
              <a:defRPr/>
            </a:pPr>
            <a:r>
              <a:rPr lang="uk-UA" sz="1800" kern="1200" dirty="0">
                <a:solidFill>
                  <a:prstClr val="black"/>
                </a:solidFill>
                <a:latin typeface="Verdana" panose="020B0604030504040204" pitchFamily="34" charset="0"/>
                <a:ea typeface="+mn-ea"/>
              </a:rPr>
              <a:t>Формалізація ініціативної групи (меморандум, договір, </a:t>
            </a:r>
            <a:r>
              <a:rPr lang="uk-UA" sz="2800" b="1" kern="1200" dirty="0">
                <a:solidFill>
                  <a:schemeClr val="accent5"/>
                </a:solidFill>
                <a:latin typeface="Verdana" panose="020B0604030504040204" pitchFamily="34" charset="0"/>
                <a:ea typeface="+mn-ea"/>
              </a:rPr>
              <a:t>протокол про наміри</a:t>
            </a:r>
            <a:r>
              <a:rPr lang="uk-UA" sz="1800" kern="1200" dirty="0" smtClean="0">
                <a:solidFill>
                  <a:prstClr val="black"/>
                </a:solidFill>
                <a:latin typeface="Verdana" panose="020B0604030504040204" pitchFamily="34" charset="0"/>
                <a:ea typeface="+mn-ea"/>
              </a:rPr>
              <a:t>…) - </a:t>
            </a:r>
            <a:r>
              <a:rPr lang="uk-UA" sz="1800" kern="1200" dirty="0" err="1" smtClean="0">
                <a:solidFill>
                  <a:prstClr val="black"/>
                </a:solidFill>
                <a:latin typeface="Verdana" panose="020B0604030504040204" pitchFamily="34" charset="0"/>
                <a:ea typeface="+mn-ea"/>
              </a:rPr>
              <a:t>чосу</a:t>
            </a:r>
            <a:r>
              <a:rPr lang="uk-UA" sz="1800" kern="1200" dirty="0" smtClean="0">
                <a:solidFill>
                  <a:prstClr val="black"/>
                </a:solidFill>
                <a:latin typeface="Verdana" panose="020B0604030504040204" pitchFamily="34" charset="0"/>
                <a:ea typeface="+mn-ea"/>
              </a:rPr>
              <a:t> це </a:t>
            </a:r>
            <a:r>
              <a:rPr lang="uk-UA" sz="1800" kern="1200" dirty="0" err="1" smtClean="0">
                <a:solidFill>
                  <a:prstClr val="black"/>
                </a:solidFill>
                <a:latin typeface="Verdana" panose="020B0604030504040204" pitchFamily="34" charset="0"/>
                <a:ea typeface="+mn-ea"/>
              </a:rPr>
              <a:t>працюэ</a:t>
            </a:r>
            <a:r>
              <a:rPr lang="uk-UA" sz="1800" kern="1200" dirty="0" smtClean="0">
                <a:solidFill>
                  <a:prstClr val="black"/>
                </a:solidFill>
                <a:latin typeface="Verdana" panose="020B0604030504040204" pitchFamily="34" charset="0"/>
                <a:ea typeface="+mn-ea"/>
              </a:rPr>
              <a:t>.</a:t>
            </a:r>
            <a:endParaRPr lang="uk-UA" sz="1800" kern="1200" dirty="0">
              <a:solidFill>
                <a:prstClr val="black"/>
              </a:solidFill>
              <a:latin typeface="Verdana" panose="020B0604030504040204" pitchFamily="34" charset="0"/>
              <a:ea typeface="+mn-ea"/>
            </a:endParaRPr>
          </a:p>
        </p:txBody>
      </p:sp>
    </p:spTree>
    <p:extLst>
      <p:ext uri="{BB962C8B-B14F-4D97-AF65-F5344CB8AC3E}">
        <p14:creationId xmlns:p14="http://schemas.microsoft.com/office/powerpoint/2010/main" val="8240269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10" name="Прямокутник 9"/>
          <p:cNvSpPr/>
          <p:nvPr/>
        </p:nvSpPr>
        <p:spPr>
          <a:xfrm>
            <a:off x="1815536" y="886909"/>
            <a:ext cx="7403711" cy="523220"/>
          </a:xfrm>
          <a:prstGeom prst="rect">
            <a:avLst/>
          </a:prstGeom>
        </p:spPr>
        <p:txBody>
          <a:bodyPr wrap="square">
            <a:spAutoFit/>
          </a:bodyPr>
          <a:lstStyle/>
          <a:p>
            <a:r>
              <a:rPr lang="uk-UA" sz="2800" dirty="0" smtClean="0">
                <a:solidFill>
                  <a:schemeClr val="accent6">
                    <a:lumMod val="50000"/>
                  </a:schemeClr>
                </a:solidFill>
                <a:latin typeface="Trebuchet MS"/>
              </a:rPr>
              <a:t>ІНІЦІАТИВНА ГРУПА: ЗАВДАННЯ</a:t>
            </a:r>
            <a:endParaRPr lang="uk-UA" sz="2800" dirty="0">
              <a:solidFill>
                <a:schemeClr val="accent6">
                  <a:lumMod val="50000"/>
                </a:schemeClr>
              </a:solidFill>
            </a:endParaRPr>
          </a:p>
        </p:txBody>
      </p:sp>
      <p:sp>
        <p:nvSpPr>
          <p:cNvPr id="11" name="Прямоугольник 1"/>
          <p:cNvSpPr>
            <a:spLocks noChangeArrowheads="1"/>
          </p:cNvSpPr>
          <p:nvPr/>
        </p:nvSpPr>
        <p:spPr bwMode="auto">
          <a:xfrm>
            <a:off x="1665326" y="2034474"/>
            <a:ext cx="456621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fontAlgn="base">
              <a:spcBef>
                <a:spcPct val="0"/>
              </a:spcBef>
              <a:spcAft>
                <a:spcPct val="0"/>
              </a:spcAft>
              <a:buClrTx/>
              <a:buSzTx/>
              <a:buFont typeface="Arial" panose="020B0604020202020204" pitchFamily="34" charset="0"/>
              <a:buChar char="•"/>
            </a:pPr>
            <a:r>
              <a:rPr lang="ru-RU" altLang="uk-UA" sz="1600" kern="1200" dirty="0">
                <a:solidFill>
                  <a:srgbClr val="000000"/>
                </a:solidFill>
                <a:latin typeface="Verdana" panose="020B0604030504040204" pitchFamily="34" charset="0"/>
                <a:ea typeface="+mn-ea"/>
              </a:rPr>
              <a:t>Р</a:t>
            </a:r>
            <a:r>
              <a:rPr lang="uk-UA" altLang="uk-UA" sz="1600" kern="1200" dirty="0" err="1" smtClean="0">
                <a:solidFill>
                  <a:srgbClr val="000000"/>
                </a:solidFill>
                <a:latin typeface="Verdana" panose="020B0604030504040204" pitchFamily="34" charset="0"/>
                <a:ea typeface="+mn-ea"/>
              </a:rPr>
              <a:t>озробити</a:t>
            </a:r>
            <a:r>
              <a:rPr lang="uk-UA" altLang="uk-UA" sz="1600" kern="1200" dirty="0" smtClean="0">
                <a:solidFill>
                  <a:srgbClr val="000000"/>
                </a:solidFill>
                <a:latin typeface="Verdana" panose="020B0604030504040204" pitchFamily="34" charset="0"/>
                <a:ea typeface="+mn-ea"/>
              </a:rPr>
              <a:t> і прийняти чіткий робочий план по створенню кооперативу;</a:t>
            </a:r>
          </a:p>
          <a:p>
            <a:pPr fontAlgn="base">
              <a:spcBef>
                <a:spcPct val="0"/>
              </a:spcBef>
              <a:spcAft>
                <a:spcPct val="0"/>
              </a:spcAft>
              <a:buClrTx/>
              <a:buSzTx/>
              <a:buFont typeface="Arial" panose="020B0604020202020204" pitchFamily="34" charset="0"/>
              <a:buChar char="•"/>
            </a:pPr>
            <a:endParaRPr lang="uk-UA" altLang="uk-UA" sz="1600" kern="1200" dirty="0" smtClean="0">
              <a:solidFill>
                <a:srgbClr val="000000"/>
              </a:solidFill>
              <a:latin typeface="Verdana" panose="020B0604030504040204" pitchFamily="34" charset="0"/>
              <a:ea typeface="+mn-ea"/>
            </a:endParaRPr>
          </a:p>
          <a:p>
            <a:pPr fontAlgn="base">
              <a:spcBef>
                <a:spcPct val="0"/>
              </a:spcBef>
              <a:spcAft>
                <a:spcPct val="0"/>
              </a:spcAft>
              <a:buClrTx/>
              <a:buSzTx/>
              <a:buFont typeface="Arial" panose="020B0604020202020204" pitchFamily="34" charset="0"/>
              <a:buChar char="•"/>
            </a:pPr>
            <a:r>
              <a:rPr lang="uk-UA" altLang="uk-UA" sz="1600" kern="1200" dirty="0" smtClean="0">
                <a:solidFill>
                  <a:srgbClr val="000000"/>
                </a:solidFill>
                <a:latin typeface="Verdana" panose="020B0604030504040204" pitchFamily="34" charset="0"/>
                <a:ea typeface="+mn-ea"/>
              </a:rPr>
              <a:t>Розподілити завдання між членами ініціативної групи щодо реалізації плану;</a:t>
            </a:r>
          </a:p>
          <a:p>
            <a:pPr fontAlgn="base">
              <a:spcBef>
                <a:spcPct val="0"/>
              </a:spcBef>
              <a:spcAft>
                <a:spcPct val="0"/>
              </a:spcAft>
              <a:buClrTx/>
              <a:buSzTx/>
              <a:buFont typeface="Arial" panose="020B0604020202020204" pitchFamily="34" charset="0"/>
              <a:buChar char="•"/>
            </a:pPr>
            <a:endParaRPr lang="uk-UA" altLang="uk-UA" sz="1600" kern="1200" dirty="0" smtClean="0">
              <a:solidFill>
                <a:srgbClr val="000000"/>
              </a:solidFill>
              <a:latin typeface="Verdana" panose="020B0604030504040204" pitchFamily="34" charset="0"/>
              <a:ea typeface="+mn-ea"/>
            </a:endParaRPr>
          </a:p>
          <a:p>
            <a:pPr fontAlgn="base">
              <a:spcBef>
                <a:spcPct val="0"/>
              </a:spcBef>
              <a:spcAft>
                <a:spcPct val="0"/>
              </a:spcAft>
              <a:buClrTx/>
              <a:buSzTx/>
              <a:buFont typeface="Arial" panose="020B0604020202020204" pitchFamily="34" charset="0"/>
              <a:buChar char="•"/>
            </a:pPr>
            <a:r>
              <a:rPr lang="uk-UA" altLang="uk-UA" sz="1600" kern="1200" dirty="0" smtClean="0">
                <a:solidFill>
                  <a:srgbClr val="000000"/>
                </a:solidFill>
                <a:latin typeface="Verdana" panose="020B0604030504040204" pitchFamily="34" charset="0"/>
                <a:ea typeface="+mn-ea"/>
              </a:rPr>
              <a:t>Розробити проект майбутнього кооперативу:</a:t>
            </a:r>
          </a:p>
          <a:p>
            <a:pPr fontAlgn="base">
              <a:spcBef>
                <a:spcPct val="0"/>
              </a:spcBef>
              <a:spcAft>
                <a:spcPct val="0"/>
              </a:spcAft>
              <a:buClrTx/>
              <a:buSzTx/>
              <a:buFont typeface="Arial" panose="020B0604020202020204" pitchFamily="34" charset="0"/>
              <a:buChar char="•"/>
            </a:pPr>
            <a:endParaRPr lang="uk-UA" altLang="uk-UA" sz="1600" kern="1200" dirty="0" smtClean="0">
              <a:solidFill>
                <a:srgbClr val="000000"/>
              </a:solidFill>
              <a:latin typeface="Verdana" panose="020B0604030504040204" pitchFamily="34" charset="0"/>
              <a:ea typeface="+mn-ea"/>
            </a:endParaRPr>
          </a:p>
          <a:p>
            <a:pPr fontAlgn="base">
              <a:spcBef>
                <a:spcPct val="0"/>
              </a:spcBef>
              <a:spcAft>
                <a:spcPct val="0"/>
              </a:spcAft>
              <a:buClrTx/>
              <a:buSzTx/>
              <a:buFont typeface="Arial" panose="020B0604020202020204" pitchFamily="34" charset="0"/>
              <a:buChar char="•"/>
            </a:pPr>
            <a:r>
              <a:rPr lang="uk-UA" altLang="uk-UA" sz="1600" kern="1200" dirty="0" smtClean="0">
                <a:solidFill>
                  <a:srgbClr val="000000"/>
                </a:solidFill>
                <a:latin typeface="Verdana" panose="020B0604030504040204" pitchFamily="34" charset="0"/>
                <a:ea typeface="+mn-ea"/>
              </a:rPr>
              <a:t>Розробити проекти статуту кооперативу, бізнес-плану, правил внутрішньої господарської діяльності;</a:t>
            </a:r>
          </a:p>
          <a:p>
            <a:pPr fontAlgn="base">
              <a:spcBef>
                <a:spcPct val="0"/>
              </a:spcBef>
              <a:spcAft>
                <a:spcPct val="0"/>
              </a:spcAft>
              <a:buClrTx/>
              <a:buSzTx/>
              <a:buFont typeface="Arial" panose="020B0604020202020204" pitchFamily="34" charset="0"/>
              <a:buChar char="•"/>
            </a:pPr>
            <a:endParaRPr lang="uk-UA" altLang="uk-UA" sz="1600" kern="1200" dirty="0" smtClean="0">
              <a:solidFill>
                <a:srgbClr val="000000"/>
              </a:solidFill>
              <a:latin typeface="Verdana" panose="020B0604030504040204" pitchFamily="34" charset="0"/>
              <a:ea typeface="+mn-ea"/>
            </a:endParaRPr>
          </a:p>
          <a:p>
            <a:pPr fontAlgn="base">
              <a:spcBef>
                <a:spcPct val="0"/>
              </a:spcBef>
              <a:spcAft>
                <a:spcPct val="0"/>
              </a:spcAft>
              <a:buClrTx/>
              <a:buSzTx/>
              <a:buFont typeface="Arial" panose="020B0604020202020204" pitchFamily="34" charset="0"/>
              <a:buChar char="•"/>
            </a:pPr>
            <a:r>
              <a:rPr lang="uk-UA" altLang="uk-UA" sz="1600" kern="1200" dirty="0" smtClean="0">
                <a:solidFill>
                  <a:srgbClr val="000000"/>
                </a:solidFill>
                <a:latin typeface="Verdana" panose="020B0604030504040204" pitchFamily="34" charset="0"/>
                <a:ea typeface="+mn-ea"/>
              </a:rPr>
              <a:t>Підготувати і провести установчі збори майбутнього кооперативу</a:t>
            </a:r>
            <a:r>
              <a:rPr lang="uk-UA" altLang="uk-UA" sz="2400" kern="1200" dirty="0" smtClean="0">
                <a:solidFill>
                  <a:srgbClr val="000000"/>
                </a:solidFill>
                <a:latin typeface="Verdana" panose="020B0604030504040204" pitchFamily="34" charset="0"/>
                <a:ea typeface="+mn-ea"/>
              </a:rPr>
              <a:t>.</a:t>
            </a:r>
          </a:p>
        </p:txBody>
      </p:sp>
      <p:sp>
        <p:nvSpPr>
          <p:cNvPr id="12" name="Прямоугольник 2">
            <a:extLst>
              <a:ext uri="{FF2B5EF4-FFF2-40B4-BE49-F238E27FC236}">
                <a16:creationId xmlns:a16="http://schemas.microsoft.com/office/drawing/2014/main" id="{5B5652DF-F28A-494F-922A-E09D94EE9F15}"/>
              </a:ext>
            </a:extLst>
          </p:cNvPr>
          <p:cNvSpPr/>
          <p:nvPr/>
        </p:nvSpPr>
        <p:spPr>
          <a:xfrm>
            <a:off x="6447713" y="1911364"/>
            <a:ext cx="5543068" cy="4278094"/>
          </a:xfrm>
          <a:prstGeom prst="rect">
            <a:avLst/>
          </a:prstGeom>
        </p:spPr>
        <p:txBody>
          <a:bodyPr wrap="square">
            <a:spAutoFit/>
          </a:bodyPr>
          <a:lstStyle/>
          <a:p>
            <a:pPr marL="285750" indent="-285750" fontAlgn="base">
              <a:spcBef>
                <a:spcPct val="0"/>
              </a:spcBef>
              <a:spcAft>
                <a:spcPct val="0"/>
              </a:spcAft>
              <a:buClrTx/>
              <a:buFont typeface="Arial" panose="020B0604020202020204" pitchFamily="34" charset="0"/>
              <a:buChar char="•"/>
              <a:defRPr/>
            </a:pPr>
            <a:r>
              <a:rPr lang="uk-UA" sz="1600" kern="1200" dirty="0">
                <a:solidFill>
                  <a:prstClr val="black"/>
                </a:solidFill>
                <a:latin typeface="Verdana" panose="020B0604030504040204" pitchFamily="34" charset="0"/>
                <a:ea typeface="+mn-ea"/>
              </a:rPr>
              <a:t>Оцінка потреб членів ініціативної групи та майбутніх членів кооперативу.</a:t>
            </a:r>
          </a:p>
          <a:p>
            <a:pPr marL="285750" indent="-285750" fontAlgn="base">
              <a:spcBef>
                <a:spcPct val="0"/>
              </a:spcBef>
              <a:spcAft>
                <a:spcPct val="0"/>
              </a:spcAft>
              <a:buClrTx/>
              <a:buFont typeface="Arial" panose="020B0604020202020204" pitchFamily="34" charset="0"/>
              <a:buChar char="•"/>
              <a:defRPr/>
            </a:pPr>
            <a:endParaRPr lang="uk-UA" sz="1600" kern="1200" dirty="0">
              <a:solidFill>
                <a:prstClr val="black"/>
              </a:solidFill>
              <a:latin typeface="Verdana" panose="020B0604030504040204" pitchFamily="34" charset="0"/>
              <a:ea typeface="+mn-ea"/>
            </a:endParaRPr>
          </a:p>
          <a:p>
            <a:pPr marL="285750" indent="-285750" fontAlgn="base">
              <a:spcBef>
                <a:spcPct val="0"/>
              </a:spcBef>
              <a:spcAft>
                <a:spcPct val="0"/>
              </a:spcAft>
              <a:buClrTx/>
              <a:buFont typeface="Arial" panose="020B0604020202020204" pitchFamily="34" charset="0"/>
              <a:buChar char="•"/>
              <a:defRPr/>
            </a:pPr>
            <a:r>
              <a:rPr lang="uk-UA" sz="1600" kern="1200" dirty="0">
                <a:solidFill>
                  <a:prstClr val="black"/>
                </a:solidFill>
                <a:latin typeface="Verdana" panose="020B0604030504040204" pitchFamily="34" charset="0"/>
                <a:ea typeface="+mn-ea"/>
              </a:rPr>
              <a:t>Оцінка ринку.</a:t>
            </a:r>
          </a:p>
          <a:p>
            <a:pPr marL="285750" indent="-285750" fontAlgn="base">
              <a:spcBef>
                <a:spcPct val="0"/>
              </a:spcBef>
              <a:spcAft>
                <a:spcPct val="0"/>
              </a:spcAft>
              <a:buClrTx/>
              <a:buFont typeface="Arial" panose="020B0604020202020204" pitchFamily="34" charset="0"/>
              <a:buChar char="•"/>
              <a:defRPr/>
            </a:pPr>
            <a:endParaRPr lang="uk-UA" sz="1600" kern="1200" dirty="0">
              <a:solidFill>
                <a:prstClr val="black"/>
              </a:solidFill>
              <a:latin typeface="Verdana" panose="020B0604030504040204" pitchFamily="34" charset="0"/>
              <a:ea typeface="+mn-ea"/>
            </a:endParaRPr>
          </a:p>
          <a:p>
            <a:pPr marL="285750" indent="-285750" fontAlgn="base">
              <a:spcBef>
                <a:spcPct val="0"/>
              </a:spcBef>
              <a:spcAft>
                <a:spcPct val="0"/>
              </a:spcAft>
              <a:buClrTx/>
              <a:buFont typeface="Arial" panose="020B0604020202020204" pitchFamily="34" charset="0"/>
              <a:buChar char="•"/>
              <a:defRPr/>
            </a:pPr>
            <a:r>
              <a:rPr lang="uk-UA" sz="1600" kern="1200" dirty="0">
                <a:solidFill>
                  <a:prstClr val="black"/>
                </a:solidFill>
                <a:latin typeface="Verdana" panose="020B0604030504040204" pitchFamily="34" charset="0"/>
                <a:ea typeface="+mn-ea"/>
              </a:rPr>
              <a:t>Оцінка ситуації в громаді: рівень довіри, лідери, традиції, звичаї, релігія. Приклад успішної діяльності кооперативів, створених німцями-менонітами в Парагваї.</a:t>
            </a:r>
          </a:p>
          <a:p>
            <a:pPr marL="285750" indent="-285750" fontAlgn="base">
              <a:spcBef>
                <a:spcPct val="0"/>
              </a:spcBef>
              <a:spcAft>
                <a:spcPct val="0"/>
              </a:spcAft>
              <a:buClrTx/>
              <a:buFont typeface="Arial" panose="020B0604020202020204" pitchFamily="34" charset="0"/>
              <a:buChar char="•"/>
              <a:defRPr/>
            </a:pPr>
            <a:endParaRPr lang="uk-UA" sz="1600" kern="1200" dirty="0">
              <a:solidFill>
                <a:prstClr val="black"/>
              </a:solidFill>
              <a:latin typeface="Verdana" panose="020B0604030504040204" pitchFamily="34" charset="0"/>
              <a:ea typeface="+mn-ea"/>
            </a:endParaRPr>
          </a:p>
          <a:p>
            <a:pPr marL="285750" indent="-285750" fontAlgn="base">
              <a:spcBef>
                <a:spcPct val="0"/>
              </a:spcBef>
              <a:spcAft>
                <a:spcPct val="0"/>
              </a:spcAft>
              <a:buClrTx/>
              <a:buFont typeface="Arial" panose="020B0604020202020204" pitchFamily="34" charset="0"/>
              <a:buChar char="•"/>
              <a:defRPr/>
            </a:pPr>
            <a:r>
              <a:rPr lang="uk-UA" sz="1600" kern="1200" dirty="0">
                <a:solidFill>
                  <a:prstClr val="black"/>
                </a:solidFill>
                <a:latin typeface="Verdana" panose="020B0604030504040204" pitchFamily="34" charset="0"/>
                <a:ea typeface="+mn-ea"/>
              </a:rPr>
              <a:t>Оцінка очікувань та їхня </a:t>
            </a:r>
            <a:r>
              <a:rPr lang="uk-UA" sz="1600" kern="1200" dirty="0" err="1">
                <a:solidFill>
                  <a:prstClr val="black"/>
                </a:solidFill>
                <a:latin typeface="Verdana" panose="020B0604030504040204" pitchFamily="34" charset="0"/>
                <a:ea typeface="+mn-ea"/>
              </a:rPr>
              <a:t>співставність</a:t>
            </a:r>
            <a:r>
              <a:rPr lang="uk-UA" sz="1600" kern="1200" dirty="0">
                <a:solidFill>
                  <a:prstClr val="black"/>
                </a:solidFill>
                <a:latin typeface="Verdana" panose="020B0604030504040204" pitchFamily="34" charset="0"/>
                <a:ea typeface="+mn-ea"/>
              </a:rPr>
              <a:t> з можливостями.</a:t>
            </a:r>
          </a:p>
          <a:p>
            <a:pPr marL="285750" indent="-285750" fontAlgn="base">
              <a:spcBef>
                <a:spcPct val="0"/>
              </a:spcBef>
              <a:spcAft>
                <a:spcPct val="0"/>
              </a:spcAft>
              <a:buClrTx/>
              <a:buFont typeface="Arial" panose="020B0604020202020204" pitchFamily="34" charset="0"/>
              <a:buChar char="•"/>
              <a:defRPr/>
            </a:pPr>
            <a:endParaRPr lang="uk-UA" sz="1600" kern="1200" dirty="0">
              <a:solidFill>
                <a:prstClr val="black"/>
              </a:solidFill>
              <a:latin typeface="Verdana" panose="020B0604030504040204" pitchFamily="34" charset="0"/>
              <a:ea typeface="+mn-ea"/>
            </a:endParaRPr>
          </a:p>
          <a:p>
            <a:pPr marL="285750" indent="-285750" fontAlgn="base">
              <a:spcBef>
                <a:spcPct val="0"/>
              </a:spcBef>
              <a:spcAft>
                <a:spcPct val="0"/>
              </a:spcAft>
              <a:buClrTx/>
              <a:buFont typeface="Arial" panose="020B0604020202020204" pitchFamily="34" charset="0"/>
              <a:buChar char="•"/>
              <a:defRPr/>
            </a:pPr>
            <a:r>
              <a:rPr lang="uk-UA" sz="1600" kern="1200" dirty="0">
                <a:solidFill>
                  <a:prstClr val="black"/>
                </a:solidFill>
                <a:latin typeface="Verdana" panose="020B0604030504040204" pitchFamily="34" charset="0"/>
                <a:ea typeface="+mn-ea"/>
              </a:rPr>
              <a:t>Оцінка можливих партнерств, підтримки, в т.ч. з боку держави.</a:t>
            </a:r>
          </a:p>
          <a:p>
            <a:pPr marL="285750" indent="-285750" fontAlgn="base">
              <a:spcBef>
                <a:spcPct val="0"/>
              </a:spcBef>
              <a:spcAft>
                <a:spcPct val="0"/>
              </a:spcAft>
              <a:buClrTx/>
              <a:buFont typeface="Arial" panose="020B0604020202020204" pitchFamily="34" charset="0"/>
              <a:buChar char="•"/>
              <a:defRPr/>
            </a:pPr>
            <a:endParaRPr lang="uk-UA" sz="1600" kern="1200" dirty="0">
              <a:solidFill>
                <a:prstClr val="black"/>
              </a:solidFill>
              <a:latin typeface="Verdana" panose="020B0604030504040204" pitchFamily="34" charset="0"/>
              <a:ea typeface="+mn-ea"/>
            </a:endParaRPr>
          </a:p>
          <a:p>
            <a:pPr marL="285750" indent="-285750" fontAlgn="base">
              <a:spcBef>
                <a:spcPct val="0"/>
              </a:spcBef>
              <a:spcAft>
                <a:spcPct val="0"/>
              </a:spcAft>
              <a:buClrTx/>
              <a:buFont typeface="Arial" panose="020B0604020202020204" pitchFamily="34" charset="0"/>
              <a:buChar char="•"/>
              <a:defRPr/>
            </a:pPr>
            <a:r>
              <a:rPr lang="uk-UA" sz="1600" kern="1200" dirty="0">
                <a:solidFill>
                  <a:prstClr val="black"/>
                </a:solidFill>
                <a:latin typeface="Verdana" panose="020B0604030504040204" pitchFamily="34" charset="0"/>
                <a:ea typeface="+mn-ea"/>
              </a:rPr>
              <a:t>Оцінка ресурсів громади</a:t>
            </a:r>
            <a:r>
              <a:rPr lang="uk-UA" sz="1600" kern="1200" dirty="0" smtClean="0">
                <a:solidFill>
                  <a:prstClr val="black"/>
                </a:solidFill>
                <a:latin typeface="Verdana" panose="020B0604030504040204" pitchFamily="34" charset="0"/>
                <a:ea typeface="+mn-ea"/>
              </a:rPr>
              <a:t>.</a:t>
            </a:r>
            <a:endParaRPr lang="uk-UA" sz="1600" kern="1200" dirty="0">
              <a:solidFill>
                <a:prstClr val="black"/>
              </a:solidFill>
              <a:latin typeface="Verdana" panose="020B0604030504040204" pitchFamily="34" charset="0"/>
              <a:ea typeface="+mn-ea"/>
            </a:endParaRPr>
          </a:p>
        </p:txBody>
      </p:sp>
    </p:spTree>
    <p:extLst>
      <p:ext uri="{BB962C8B-B14F-4D97-AF65-F5344CB8AC3E}">
        <p14:creationId xmlns:p14="http://schemas.microsoft.com/office/powerpoint/2010/main" val="2884029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10" name="Прямокутник 9"/>
          <p:cNvSpPr/>
          <p:nvPr/>
        </p:nvSpPr>
        <p:spPr>
          <a:xfrm>
            <a:off x="1815536" y="886909"/>
            <a:ext cx="7403711" cy="523220"/>
          </a:xfrm>
          <a:prstGeom prst="rect">
            <a:avLst/>
          </a:prstGeom>
        </p:spPr>
        <p:txBody>
          <a:bodyPr wrap="square">
            <a:spAutoFit/>
          </a:bodyPr>
          <a:lstStyle/>
          <a:p>
            <a:r>
              <a:rPr lang="uk-UA" sz="2800" b="1" dirty="0" smtClean="0">
                <a:solidFill>
                  <a:schemeClr val="accent6">
                    <a:lumMod val="50000"/>
                  </a:schemeClr>
                </a:solidFill>
                <a:latin typeface="Trebuchet MS"/>
              </a:rPr>
              <a:t>КОНЦЕПЦІЯ КООПЕРАТИВУ</a:t>
            </a:r>
            <a:endParaRPr lang="uk-UA" sz="2800" b="1" dirty="0">
              <a:solidFill>
                <a:schemeClr val="accent6">
                  <a:lumMod val="50000"/>
                </a:schemeClr>
              </a:solidFill>
            </a:endParaRPr>
          </a:p>
        </p:txBody>
      </p:sp>
      <p:sp>
        <p:nvSpPr>
          <p:cNvPr id="7" name="Rectangle 3">
            <a:extLst>
              <a:ext uri="{FF2B5EF4-FFF2-40B4-BE49-F238E27FC236}">
                <a16:creationId xmlns:a16="http://schemas.microsoft.com/office/drawing/2014/main" id="{6F05C889-2030-45F7-838E-CC14F18391D3}"/>
              </a:ext>
            </a:extLst>
          </p:cNvPr>
          <p:cNvSpPr txBox="1">
            <a:spLocks noChangeArrowheads="1"/>
          </p:cNvSpPr>
          <p:nvPr/>
        </p:nvSpPr>
        <p:spPr bwMode="auto">
          <a:xfrm>
            <a:off x="1644086" y="1817688"/>
            <a:ext cx="10376464"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eaLnBrk="1" fontAlgn="auto" hangingPunct="1">
              <a:lnSpc>
                <a:spcPct val="90000"/>
              </a:lnSpc>
              <a:buClr>
                <a:srgbClr val="F14124">
                  <a:lumMod val="75000"/>
                </a:srgbClr>
              </a:buClr>
              <a:buFont typeface="Georgia" panose="02040502050405020303" pitchFamily="18" charset="0"/>
              <a:buNone/>
              <a:defRPr/>
            </a:pPr>
            <a:r>
              <a:rPr lang="uk-UA" altLang="uk-UA" sz="2500" dirty="0" smtClean="0">
                <a:solidFill>
                  <a:schemeClr val="accent5"/>
                </a:solidFill>
                <a:latin typeface="Trebuchet MS"/>
              </a:rPr>
              <a:t>Концепція створення кооперативу – документ, що допоможе ініціативній групі краще показати ідею кооперативу іншим людям.</a:t>
            </a: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r>
              <a:rPr lang="uk-UA" altLang="uk-UA" sz="2500" dirty="0" smtClean="0">
                <a:solidFill>
                  <a:sysClr val="windowText" lastClr="000000">
                    <a:lumMod val="75000"/>
                    <a:lumOff val="25000"/>
                  </a:sysClr>
                </a:solidFill>
                <a:latin typeface="Trebuchet MS"/>
              </a:rPr>
              <a:t>Концепція діяльності майбутнього кооперативу має бути і професійна і, водночас, </a:t>
            </a:r>
            <a:r>
              <a:rPr lang="uk-UA" altLang="uk-UA" sz="2500" dirty="0" smtClean="0">
                <a:solidFill>
                  <a:srgbClr val="C00000"/>
                </a:solidFill>
                <a:latin typeface="Trebuchet MS"/>
              </a:rPr>
              <a:t>зрозуміла її членам</a:t>
            </a:r>
            <a:r>
              <a:rPr lang="uk-UA" altLang="uk-UA" sz="2500" dirty="0" smtClean="0">
                <a:solidFill>
                  <a:sysClr val="windowText" lastClr="000000">
                    <a:lumMod val="75000"/>
                    <a:lumOff val="25000"/>
                  </a:sysClr>
                </a:solidFill>
                <a:latin typeface="Trebuchet MS"/>
              </a:rPr>
              <a:t>. Тому залучайте до її створення підготовлених фахівців і, водночас, постійно «звіряйте» її з майбутніми членами кооперативу.</a:t>
            </a: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r>
              <a:rPr lang="uk-UA" altLang="uk-UA" sz="2500" dirty="0" smtClean="0">
                <a:solidFill>
                  <a:sysClr val="windowText" lastClr="000000">
                    <a:lumMod val="75000"/>
                    <a:lumOff val="25000"/>
                  </a:sysClr>
                </a:solidFill>
                <a:latin typeface="Trebuchet MS"/>
              </a:rPr>
              <a:t>Концепція має містити визначальний задум кооперативу і давати відповідь на запитання </a:t>
            </a:r>
            <a:r>
              <a:rPr lang="uk-UA" altLang="uk-UA" sz="2500" dirty="0" smtClean="0">
                <a:solidFill>
                  <a:srgbClr val="C00000"/>
                </a:solidFill>
                <a:latin typeface="Trebuchet MS"/>
              </a:rPr>
              <a:t>про вигоду</a:t>
            </a:r>
            <a:r>
              <a:rPr lang="uk-UA" altLang="uk-UA" sz="2500" dirty="0" smtClean="0">
                <a:solidFill>
                  <a:sysClr val="windowText" lastClr="000000">
                    <a:lumMod val="75000"/>
                    <a:lumOff val="25000"/>
                  </a:sysClr>
                </a:solidFill>
                <a:latin typeface="Trebuchet MS"/>
              </a:rPr>
              <a:t>, яку отримають його майбутні члени.</a:t>
            </a: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r>
              <a:rPr lang="uk-UA" altLang="uk-UA" sz="2500" dirty="0" smtClean="0">
                <a:solidFill>
                  <a:sysClr val="windowText" lastClr="000000">
                    <a:lumMod val="75000"/>
                    <a:lumOff val="25000"/>
                  </a:sysClr>
                </a:solidFill>
                <a:latin typeface="Trebuchet MS"/>
              </a:rPr>
              <a:t>Концепція має базуватися на </a:t>
            </a:r>
            <a:r>
              <a:rPr lang="uk-UA" altLang="uk-UA" sz="2500" dirty="0" smtClean="0">
                <a:solidFill>
                  <a:srgbClr val="C00000"/>
                </a:solidFill>
                <a:latin typeface="Trebuchet MS"/>
              </a:rPr>
              <a:t>реальних потребах </a:t>
            </a:r>
            <a:r>
              <a:rPr lang="uk-UA" altLang="uk-UA" sz="2500" dirty="0" smtClean="0">
                <a:solidFill>
                  <a:sysClr val="windowText" lastClr="000000">
                    <a:lumMod val="75000"/>
                    <a:lumOff val="25000"/>
                  </a:sysClr>
                </a:solidFill>
                <a:latin typeface="Trebuchet MS"/>
              </a:rPr>
              <a:t>та участі громади.</a:t>
            </a: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indent="-182880" eaLnBrk="1" fontAlgn="auto" hangingPunct="1">
              <a:lnSpc>
                <a:spcPct val="90000"/>
              </a:lnSpc>
              <a:buClr>
                <a:srgbClr val="F14124">
                  <a:lumMod val="75000"/>
                </a:srgbClr>
              </a:buClr>
              <a:defRPr/>
            </a:pPr>
            <a:endParaRPr lang="ru-RU" altLang="uk-UA" sz="2500" dirty="0" smtClean="0">
              <a:solidFill>
                <a:sysClr val="windowText" lastClr="000000">
                  <a:lumMod val="75000"/>
                  <a:lumOff val="25000"/>
                </a:sysClr>
              </a:solidFill>
              <a:latin typeface="Trebuchet MS"/>
            </a:endParaRPr>
          </a:p>
          <a:p>
            <a:pPr indent="-182880" eaLnBrk="1" fontAlgn="auto" hangingPunct="1">
              <a:lnSpc>
                <a:spcPct val="90000"/>
              </a:lnSpc>
              <a:buClr>
                <a:srgbClr val="F14124">
                  <a:lumMod val="75000"/>
                </a:srgbClr>
              </a:buClr>
              <a:defRPr/>
            </a:pPr>
            <a:endParaRPr lang="ru-RU" altLang="uk-UA" sz="2500" dirty="0" smtClean="0">
              <a:solidFill>
                <a:sysClr val="windowText" lastClr="000000">
                  <a:lumMod val="75000"/>
                  <a:lumOff val="25000"/>
                </a:sysClr>
              </a:solidFill>
              <a:latin typeface="Trebuchet MS"/>
            </a:endParaRPr>
          </a:p>
          <a:p>
            <a:pPr indent="-182880" eaLnBrk="1" fontAlgn="auto" hangingPunct="1">
              <a:lnSpc>
                <a:spcPct val="90000"/>
              </a:lnSpc>
              <a:buClr>
                <a:srgbClr val="F14124">
                  <a:lumMod val="75000"/>
                </a:srgbClr>
              </a:buClr>
              <a:defRPr/>
            </a:pPr>
            <a:endParaRPr lang="ru-RU" altLang="uk-UA" sz="2500" dirty="0">
              <a:solidFill>
                <a:sysClr val="windowText" lastClr="000000">
                  <a:lumMod val="75000"/>
                  <a:lumOff val="25000"/>
                </a:sysClr>
              </a:solidFill>
              <a:latin typeface="Trebuchet MS"/>
            </a:endParaRPr>
          </a:p>
        </p:txBody>
      </p:sp>
    </p:spTree>
    <p:extLst>
      <p:ext uri="{BB962C8B-B14F-4D97-AF65-F5344CB8AC3E}">
        <p14:creationId xmlns:p14="http://schemas.microsoft.com/office/powerpoint/2010/main" val="3645692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10" name="Прямокутник 9"/>
          <p:cNvSpPr/>
          <p:nvPr/>
        </p:nvSpPr>
        <p:spPr>
          <a:xfrm>
            <a:off x="1815536" y="886909"/>
            <a:ext cx="7403711" cy="523220"/>
          </a:xfrm>
          <a:prstGeom prst="rect">
            <a:avLst/>
          </a:prstGeom>
        </p:spPr>
        <p:txBody>
          <a:bodyPr wrap="square">
            <a:spAutoFit/>
          </a:bodyPr>
          <a:lstStyle/>
          <a:p>
            <a:r>
              <a:rPr lang="uk-UA" sz="2800" b="1" dirty="0" smtClean="0">
                <a:solidFill>
                  <a:schemeClr val="accent6">
                    <a:lumMod val="50000"/>
                  </a:schemeClr>
                </a:solidFill>
                <a:latin typeface="Trebuchet MS"/>
              </a:rPr>
              <a:t>КОНЦЕПЦІЯ КООПЕРАТИВУ</a:t>
            </a:r>
            <a:endParaRPr lang="uk-UA" sz="2800" b="1" dirty="0">
              <a:solidFill>
                <a:schemeClr val="accent6">
                  <a:lumMod val="50000"/>
                </a:schemeClr>
              </a:solidFill>
            </a:endParaRPr>
          </a:p>
        </p:txBody>
      </p:sp>
      <p:sp>
        <p:nvSpPr>
          <p:cNvPr id="7" name="Rectangle 3">
            <a:extLst>
              <a:ext uri="{FF2B5EF4-FFF2-40B4-BE49-F238E27FC236}">
                <a16:creationId xmlns:a16="http://schemas.microsoft.com/office/drawing/2014/main" id="{6F05C889-2030-45F7-838E-CC14F18391D3}"/>
              </a:ext>
            </a:extLst>
          </p:cNvPr>
          <p:cNvSpPr txBox="1">
            <a:spLocks noChangeArrowheads="1"/>
          </p:cNvSpPr>
          <p:nvPr/>
        </p:nvSpPr>
        <p:spPr bwMode="auto">
          <a:xfrm>
            <a:off x="1644086" y="1817688"/>
            <a:ext cx="10376464"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eaLnBrk="1" fontAlgn="auto" hangingPunct="1">
              <a:lnSpc>
                <a:spcPct val="90000"/>
              </a:lnSpc>
              <a:buClr>
                <a:srgbClr val="F14124">
                  <a:lumMod val="75000"/>
                </a:srgbClr>
              </a:buClr>
              <a:buFont typeface="Georgia" panose="02040502050405020303" pitchFamily="18" charset="0"/>
              <a:buNone/>
              <a:defRPr/>
            </a:pPr>
            <a:r>
              <a:rPr lang="uk-UA" altLang="uk-UA" sz="2500" dirty="0" smtClean="0">
                <a:solidFill>
                  <a:schemeClr val="accent5"/>
                </a:solidFill>
                <a:latin typeface="Trebuchet MS"/>
              </a:rPr>
              <a:t>Концепція створення кооперативу – документ, що допоможе ініціативній групі краще показати ідею кооперативу іншим людям.</a:t>
            </a: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r>
              <a:rPr lang="uk-UA" altLang="uk-UA" sz="2500" dirty="0" smtClean="0">
                <a:solidFill>
                  <a:sysClr val="windowText" lastClr="000000">
                    <a:lumMod val="75000"/>
                    <a:lumOff val="25000"/>
                  </a:sysClr>
                </a:solidFill>
                <a:latin typeface="Trebuchet MS"/>
              </a:rPr>
              <a:t>Концепція діяльності майбутнього кооперативу має бути і професійна і, водночас, </a:t>
            </a:r>
            <a:r>
              <a:rPr lang="uk-UA" altLang="uk-UA" sz="2500" dirty="0" smtClean="0">
                <a:solidFill>
                  <a:srgbClr val="C00000"/>
                </a:solidFill>
                <a:latin typeface="Trebuchet MS"/>
              </a:rPr>
              <a:t>зрозуміла її членам</a:t>
            </a:r>
            <a:r>
              <a:rPr lang="uk-UA" altLang="uk-UA" sz="2500" dirty="0" smtClean="0">
                <a:solidFill>
                  <a:sysClr val="windowText" lastClr="000000">
                    <a:lumMod val="75000"/>
                    <a:lumOff val="25000"/>
                  </a:sysClr>
                </a:solidFill>
                <a:latin typeface="Trebuchet MS"/>
              </a:rPr>
              <a:t>. Тому залучайте до її створення підготовлених фахівців і, водночас, постійно «звіряйте» її з майбутніми членами кооперативу.</a:t>
            </a: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r>
              <a:rPr lang="uk-UA" altLang="uk-UA" sz="2500" dirty="0" smtClean="0">
                <a:solidFill>
                  <a:sysClr val="windowText" lastClr="000000">
                    <a:lumMod val="75000"/>
                    <a:lumOff val="25000"/>
                  </a:sysClr>
                </a:solidFill>
                <a:latin typeface="Trebuchet MS"/>
              </a:rPr>
              <a:t>Концепція має містити визначальний задум кооперативу і давати відповідь на запитання </a:t>
            </a:r>
            <a:r>
              <a:rPr lang="uk-UA" altLang="uk-UA" sz="2500" dirty="0" smtClean="0">
                <a:solidFill>
                  <a:srgbClr val="C00000"/>
                </a:solidFill>
                <a:latin typeface="Trebuchet MS"/>
              </a:rPr>
              <a:t>про вигоду</a:t>
            </a:r>
            <a:r>
              <a:rPr lang="uk-UA" altLang="uk-UA" sz="2500" dirty="0" smtClean="0">
                <a:solidFill>
                  <a:sysClr val="windowText" lastClr="000000">
                    <a:lumMod val="75000"/>
                    <a:lumOff val="25000"/>
                  </a:sysClr>
                </a:solidFill>
                <a:latin typeface="Trebuchet MS"/>
              </a:rPr>
              <a:t>, яку отримають його майбутні члени.</a:t>
            </a: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r>
              <a:rPr lang="uk-UA" altLang="uk-UA" sz="2500" dirty="0" smtClean="0">
                <a:solidFill>
                  <a:sysClr val="windowText" lastClr="000000">
                    <a:lumMod val="75000"/>
                    <a:lumOff val="25000"/>
                  </a:sysClr>
                </a:solidFill>
                <a:latin typeface="Trebuchet MS"/>
              </a:rPr>
              <a:t>Концепція має базуватися на </a:t>
            </a:r>
            <a:r>
              <a:rPr lang="uk-UA" altLang="uk-UA" sz="2500" dirty="0" smtClean="0">
                <a:solidFill>
                  <a:srgbClr val="C00000"/>
                </a:solidFill>
                <a:latin typeface="Trebuchet MS"/>
              </a:rPr>
              <a:t>реальних потребах </a:t>
            </a:r>
            <a:r>
              <a:rPr lang="uk-UA" altLang="uk-UA" sz="2500" dirty="0" smtClean="0">
                <a:solidFill>
                  <a:sysClr val="windowText" lastClr="000000">
                    <a:lumMod val="75000"/>
                    <a:lumOff val="25000"/>
                  </a:sysClr>
                </a:solidFill>
                <a:latin typeface="Trebuchet MS"/>
              </a:rPr>
              <a:t>та участі громади.</a:t>
            </a: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a:solidFill>
                <a:sysClr val="windowText" lastClr="000000">
                  <a:lumMod val="75000"/>
                  <a:lumOff val="25000"/>
                </a:sysClr>
              </a:solidFill>
              <a:latin typeface="Trebuchet MS"/>
            </a:endParaRPr>
          </a:p>
          <a:p>
            <a:pPr marL="45720" indent="0" eaLnBrk="1" fontAlgn="auto" hangingPunct="1">
              <a:lnSpc>
                <a:spcPct val="90000"/>
              </a:lnSpc>
              <a:buClr>
                <a:srgbClr val="F14124">
                  <a:lumMod val="75000"/>
                </a:srgbClr>
              </a:buClr>
              <a:buFont typeface="Georgia" panose="02040502050405020303" pitchFamily="18" charset="0"/>
              <a:buNone/>
              <a:defRPr/>
            </a:pPr>
            <a:endParaRPr lang="uk-UA" altLang="uk-UA" sz="2500" dirty="0" smtClean="0">
              <a:solidFill>
                <a:sysClr val="windowText" lastClr="000000">
                  <a:lumMod val="75000"/>
                  <a:lumOff val="25000"/>
                </a:sysClr>
              </a:solidFill>
              <a:latin typeface="Trebuchet MS"/>
            </a:endParaRPr>
          </a:p>
          <a:p>
            <a:pPr indent="-182880" eaLnBrk="1" fontAlgn="auto" hangingPunct="1">
              <a:lnSpc>
                <a:spcPct val="90000"/>
              </a:lnSpc>
              <a:buClr>
                <a:srgbClr val="F14124">
                  <a:lumMod val="75000"/>
                </a:srgbClr>
              </a:buClr>
              <a:defRPr/>
            </a:pPr>
            <a:endParaRPr lang="ru-RU" altLang="uk-UA" sz="2500" dirty="0" smtClean="0">
              <a:solidFill>
                <a:sysClr val="windowText" lastClr="000000">
                  <a:lumMod val="75000"/>
                  <a:lumOff val="25000"/>
                </a:sysClr>
              </a:solidFill>
              <a:latin typeface="Trebuchet MS"/>
            </a:endParaRPr>
          </a:p>
          <a:p>
            <a:pPr indent="-182880" eaLnBrk="1" fontAlgn="auto" hangingPunct="1">
              <a:lnSpc>
                <a:spcPct val="90000"/>
              </a:lnSpc>
              <a:buClr>
                <a:srgbClr val="F14124">
                  <a:lumMod val="75000"/>
                </a:srgbClr>
              </a:buClr>
              <a:defRPr/>
            </a:pPr>
            <a:endParaRPr lang="ru-RU" altLang="uk-UA" sz="2500" dirty="0" smtClean="0">
              <a:solidFill>
                <a:sysClr val="windowText" lastClr="000000">
                  <a:lumMod val="75000"/>
                  <a:lumOff val="25000"/>
                </a:sysClr>
              </a:solidFill>
              <a:latin typeface="Trebuchet MS"/>
            </a:endParaRPr>
          </a:p>
          <a:p>
            <a:pPr indent="-182880" eaLnBrk="1" fontAlgn="auto" hangingPunct="1">
              <a:lnSpc>
                <a:spcPct val="90000"/>
              </a:lnSpc>
              <a:buClr>
                <a:srgbClr val="F14124">
                  <a:lumMod val="75000"/>
                </a:srgbClr>
              </a:buClr>
              <a:defRPr/>
            </a:pPr>
            <a:endParaRPr lang="ru-RU" altLang="uk-UA" sz="2500" dirty="0">
              <a:solidFill>
                <a:sysClr val="windowText" lastClr="000000">
                  <a:lumMod val="75000"/>
                  <a:lumOff val="25000"/>
                </a:sysClr>
              </a:solidFill>
              <a:latin typeface="Trebuchet MS"/>
            </a:endParaRPr>
          </a:p>
        </p:txBody>
      </p:sp>
    </p:spTree>
    <p:extLst>
      <p:ext uri="{BB962C8B-B14F-4D97-AF65-F5344CB8AC3E}">
        <p14:creationId xmlns:p14="http://schemas.microsoft.com/office/powerpoint/2010/main" val="2286418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10" name="Прямокутник 9"/>
          <p:cNvSpPr/>
          <p:nvPr/>
        </p:nvSpPr>
        <p:spPr>
          <a:xfrm>
            <a:off x="1815536" y="886909"/>
            <a:ext cx="7403711" cy="523220"/>
          </a:xfrm>
          <a:prstGeom prst="rect">
            <a:avLst/>
          </a:prstGeom>
        </p:spPr>
        <p:txBody>
          <a:bodyPr wrap="square">
            <a:spAutoFit/>
          </a:bodyPr>
          <a:lstStyle/>
          <a:p>
            <a:r>
              <a:rPr lang="uk-UA" sz="2800" b="1" dirty="0" smtClean="0">
                <a:solidFill>
                  <a:schemeClr val="accent6">
                    <a:lumMod val="50000"/>
                  </a:schemeClr>
                </a:solidFill>
                <a:latin typeface="Trebuchet MS"/>
              </a:rPr>
              <a:t>ПЛАН ДІЯЛЬНОСТІ КООПЕРАТИВУ</a:t>
            </a:r>
            <a:endParaRPr lang="uk-UA" sz="2800" b="1" dirty="0">
              <a:solidFill>
                <a:schemeClr val="accent6">
                  <a:lumMod val="50000"/>
                </a:schemeClr>
              </a:solidFill>
            </a:endParaRPr>
          </a:p>
        </p:txBody>
      </p:sp>
      <p:sp>
        <p:nvSpPr>
          <p:cNvPr id="2" name="Прямокутник 1"/>
          <p:cNvSpPr/>
          <p:nvPr/>
        </p:nvSpPr>
        <p:spPr>
          <a:xfrm>
            <a:off x="1815536" y="1871990"/>
            <a:ext cx="9940504" cy="3970318"/>
          </a:xfrm>
          <a:prstGeom prst="rect">
            <a:avLst/>
          </a:prstGeom>
        </p:spPr>
        <p:txBody>
          <a:bodyPr wrap="square">
            <a:spAutoFit/>
          </a:bodyPr>
          <a:lstStyle/>
          <a:p>
            <a:pPr lvl="0"/>
            <a:r>
              <a:rPr lang="uk-UA" sz="2800" dirty="0" smtClean="0">
                <a:solidFill>
                  <a:schemeClr val="tx1">
                    <a:lumMod val="95000"/>
                    <a:lumOff val="5000"/>
                  </a:schemeClr>
                </a:solidFill>
                <a:latin typeface="Trebuchet MS"/>
              </a:rPr>
              <a:t>План діяльності кооперативу – документ, створений в результаті обговорення концепції кооперативу з потенційними його членами:  </a:t>
            </a:r>
          </a:p>
          <a:p>
            <a:pPr marL="457200" lvl="0" indent="-457200">
              <a:buFont typeface="Arial" panose="020B0604020202020204" pitchFamily="34" charset="0"/>
              <a:buChar char="•"/>
            </a:pPr>
            <a:r>
              <a:rPr lang="uk-UA" sz="2800" dirty="0" smtClean="0">
                <a:solidFill>
                  <a:schemeClr val="tx1">
                    <a:lumMod val="95000"/>
                    <a:lumOff val="5000"/>
                  </a:schemeClr>
                </a:solidFill>
                <a:latin typeface="Trebuchet MS"/>
              </a:rPr>
              <a:t>допоможе обрати ключові напрями діяльності сільськогосподарського кооперативу, підготувати статут кооперативу;</a:t>
            </a:r>
          </a:p>
          <a:p>
            <a:pPr marL="457200" lvl="0" indent="-457200">
              <a:buFont typeface="Arial" panose="020B0604020202020204" pitchFamily="34" charset="0"/>
              <a:buChar char="•"/>
            </a:pPr>
            <a:r>
              <a:rPr lang="uk-UA" sz="2800" dirty="0" smtClean="0">
                <a:solidFill>
                  <a:schemeClr val="tx1">
                    <a:lumMod val="95000"/>
                    <a:lumOff val="5000"/>
                  </a:schemeClr>
                </a:solidFill>
                <a:latin typeface="Trebuchet MS"/>
              </a:rPr>
              <a:t>зрозуміти потреби майбутнього кооперативу, підготувати бізнес-план кооперативу, план внутрішньогосподарської діяльності.</a:t>
            </a:r>
          </a:p>
        </p:txBody>
      </p:sp>
    </p:spTree>
    <p:extLst>
      <p:ext uri="{BB962C8B-B14F-4D97-AF65-F5344CB8AC3E}">
        <p14:creationId xmlns:p14="http://schemas.microsoft.com/office/powerpoint/2010/main" val="15723122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491175" cy="6858000"/>
          </a:xfrm>
          <a:prstGeom prst="rect">
            <a:avLst/>
          </a:prstGeom>
        </p:spPr>
      </p:pic>
      <p:sp>
        <p:nvSpPr>
          <p:cNvPr id="2" name="Rectangle 2">
            <a:extLst>
              <a:ext uri="{FF2B5EF4-FFF2-40B4-BE49-F238E27FC236}">
                <a16:creationId xmlns:a16="http://schemas.microsoft.com/office/drawing/2014/main" id="{3EA2D5F4-B772-F142-1E80-0D42CAB854A7}"/>
              </a:ext>
            </a:extLst>
          </p:cNvPr>
          <p:cNvSpPr txBox="1">
            <a:spLocks noChangeArrowheads="1"/>
          </p:cNvSpPr>
          <p:nvPr/>
        </p:nvSpPr>
        <p:spPr>
          <a:xfrm>
            <a:off x="2051217" y="799894"/>
            <a:ext cx="8420206" cy="701279"/>
          </a:xfrm>
          <a:prstGeom prst="rect">
            <a:avLst/>
          </a:prstGeom>
          <a:solidFill>
            <a:sysClr val="window" lastClr="FFFFFF"/>
          </a:solidFill>
          <a:ln w="12700" cap="flat" cmpd="sng" algn="ctr">
            <a:noFill/>
            <a:prstDash val="solid"/>
            <a:miter lim="800000"/>
          </a:ln>
          <a:effectLst/>
        </p:spPr>
        <p:txBody>
          <a:bodyPr lIns="68580" tIns="34290" rIns="68580" bIns="34290"/>
          <a:lst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685800" rtl="0" eaLnBrk="1" fontAlgn="auto" latinLnBrk="0" hangingPunct="1">
              <a:lnSpc>
                <a:spcPct val="100000"/>
              </a:lnSpc>
              <a:spcBef>
                <a:spcPct val="0"/>
              </a:spcBef>
              <a:spcAft>
                <a:spcPts val="0"/>
              </a:spcAft>
              <a:buClr>
                <a:srgbClr val="F14124">
                  <a:lumMod val="75000"/>
                </a:srgbClr>
              </a:buClr>
              <a:buSzPct val="128000"/>
              <a:buFont typeface="Georgia" panose="02040502050405020303" pitchFamily="18" charset="0"/>
              <a:buNone/>
              <a:tabLst/>
              <a:defRPr/>
            </a:pPr>
            <a:r>
              <a:rPr kumimoji="0" lang="uk-UA" altLang="uk-UA" sz="3000" b="1" i="0" u="none" strike="noStrike" kern="1200" cap="none" spc="0" normalizeH="0" baseline="0" noProof="0" dirty="0" smtClean="0">
                <a:ln>
                  <a:noFill/>
                </a:ln>
                <a:solidFill>
                  <a:schemeClr val="accent6">
                    <a:lumMod val="50000"/>
                  </a:schemeClr>
                </a:solidFill>
                <a:effectLst>
                  <a:reflection blurRad="6350" stA="55000" endA="300" endPos="45500" dir="5400000" sy="-100000" algn="bl" rotWithShape="0"/>
                </a:effectLst>
                <a:uLnTx/>
                <a:uFillTx/>
                <a:latin typeface="Calibri" panose="020F0502020204030204"/>
                <a:ea typeface="+mj-ea"/>
                <a:cs typeface="+mj-cs"/>
                <a:sym typeface="Arial"/>
              </a:rPr>
              <a:t>СТАТУТ, ПРАВИЛА, БІЗНЕС-ПЛАН</a:t>
            </a:r>
            <a:endParaRPr kumimoji="0" lang="uk-UA" altLang="uk-UA" sz="3000" b="1" i="0" u="none" strike="noStrike" kern="1200" cap="none" spc="0" normalizeH="0" baseline="0" noProof="0" dirty="0">
              <a:ln>
                <a:noFill/>
              </a:ln>
              <a:solidFill>
                <a:schemeClr val="accent6">
                  <a:lumMod val="50000"/>
                </a:schemeClr>
              </a:solidFill>
              <a:effectLst>
                <a:reflection blurRad="6350" stA="55000" endA="300" endPos="45500" dir="5400000" sy="-100000" algn="bl" rotWithShape="0"/>
              </a:effectLst>
              <a:uLnTx/>
              <a:uFillTx/>
              <a:latin typeface="Calibri" panose="020F0502020204030204"/>
              <a:ea typeface="+mj-ea"/>
              <a:cs typeface="+mj-cs"/>
              <a:sym typeface="Arial"/>
            </a:endParaRPr>
          </a:p>
        </p:txBody>
      </p:sp>
      <p:sp>
        <p:nvSpPr>
          <p:cNvPr id="4" name="Rectangle 3">
            <a:extLst>
              <a:ext uri="{FF2B5EF4-FFF2-40B4-BE49-F238E27FC236}">
                <a16:creationId xmlns:a16="http://schemas.microsoft.com/office/drawing/2014/main" id="{98826B79-5189-94AD-775E-6BEA0B08F763}"/>
              </a:ext>
            </a:extLst>
          </p:cNvPr>
          <p:cNvSpPr txBox="1">
            <a:spLocks noChangeArrowheads="1"/>
          </p:cNvSpPr>
          <p:nvPr/>
        </p:nvSpPr>
        <p:spPr bwMode="auto">
          <a:xfrm>
            <a:off x="1917867" y="1967784"/>
            <a:ext cx="9704823" cy="447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171450" marR="0" lvl="0" indent="-136922"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Char char="*"/>
              <a:tabLst/>
              <a:defRPr/>
            </a:pPr>
            <a:r>
              <a:rPr kumimoji="0" lang="uk-UA" altLang="uk-UA" sz="2000" b="0" i="0" u="none" strike="noStrike" kern="1200" cap="none" spc="0" normalizeH="0" baseline="0" noProof="0" dirty="0">
                <a:ln>
                  <a:noFill/>
                </a:ln>
                <a:solidFill>
                  <a:srgbClr val="404040"/>
                </a:solidFill>
                <a:effectLst/>
                <a:uLnTx/>
                <a:uFillTx/>
                <a:latin typeface="Trebuchet MS"/>
                <a:ea typeface="+mn-ea"/>
                <a:cs typeface="+mn-cs"/>
                <a:sym typeface="Arial"/>
              </a:rPr>
              <a:t>Аналіз статутів: люди не розуміють, про що пишуть.</a:t>
            </a:r>
          </a:p>
          <a:p>
            <a:pPr marL="34528" marR="0" lvl="0" indent="0"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None/>
              <a:tabLst/>
              <a:defRPr/>
            </a:pPr>
            <a:r>
              <a:rPr kumimoji="0" lang="uk-UA" altLang="uk-UA" sz="2000" b="0" i="0" u="none" strike="noStrike" kern="1200" cap="none" spc="0" normalizeH="0" baseline="0" noProof="0" dirty="0">
                <a:ln>
                  <a:noFill/>
                </a:ln>
                <a:solidFill>
                  <a:srgbClr val="404040"/>
                </a:solidFill>
                <a:effectLst/>
                <a:uLnTx/>
                <a:uFillTx/>
                <a:latin typeface="Trebuchet MS"/>
                <a:ea typeface="+mn-ea"/>
                <a:cs typeface="+mn-cs"/>
                <a:sym typeface="Arial"/>
              </a:rPr>
              <a:t>Користуйтеся примірним статутом, але творчо. </a:t>
            </a:r>
          </a:p>
          <a:p>
            <a:pPr marL="34528" marR="0" lvl="0" indent="0"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None/>
              <a:tabLst/>
              <a:defRPr/>
            </a:pPr>
            <a:r>
              <a:rPr kumimoji="0" lang="uk-UA" altLang="uk-UA" sz="2000" b="0" i="0" u="none" strike="noStrike" kern="1200" cap="none" spc="0" normalizeH="0" baseline="0" noProof="0" dirty="0">
                <a:ln>
                  <a:noFill/>
                </a:ln>
                <a:solidFill>
                  <a:srgbClr val="FF0000"/>
                </a:solidFill>
                <a:effectLst/>
                <a:uLnTx/>
                <a:uFillTx/>
                <a:latin typeface="Trebuchet MS"/>
                <a:ea typeface="+mn-ea"/>
                <a:cs typeface="+mn-cs"/>
                <a:sym typeface="Arial"/>
              </a:rPr>
              <a:t>Пам'ятайте про вимоги Закону до статуту.</a:t>
            </a:r>
          </a:p>
          <a:p>
            <a:pPr marL="34528" marR="0" lvl="0" indent="0"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None/>
              <a:tabLst/>
              <a:defRPr/>
            </a:pPr>
            <a:r>
              <a:rPr kumimoji="0" lang="uk-UA" altLang="uk-UA" sz="2000" b="0" i="0" u="none" strike="noStrike" kern="1200" cap="none" spc="0" normalizeH="0" baseline="0" noProof="0" dirty="0">
                <a:ln>
                  <a:noFill/>
                </a:ln>
                <a:solidFill>
                  <a:srgbClr val="FF0000"/>
                </a:solidFill>
                <a:effectLst/>
                <a:uLnTx/>
                <a:uFillTx/>
                <a:latin typeface="Trebuchet MS"/>
                <a:ea typeface="+mn-ea"/>
                <a:cs typeface="+mn-cs"/>
                <a:sym typeface="Arial"/>
              </a:rPr>
              <a:t>Пишіть статут так, щоб не треба було часто вносити зміни.</a:t>
            </a:r>
          </a:p>
          <a:p>
            <a:pPr marL="34528" marR="0" lvl="0" indent="0"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None/>
              <a:tabLst/>
              <a:defRPr/>
            </a:pPr>
            <a:endParaRPr kumimoji="0" lang="uk-UA" altLang="uk-UA" sz="2000" b="0" i="0" u="none" strike="noStrike" kern="1200" cap="none" spc="0" normalizeH="0" baseline="0" noProof="0" dirty="0">
              <a:ln>
                <a:noFill/>
              </a:ln>
              <a:solidFill>
                <a:srgbClr val="FF0000"/>
              </a:solidFill>
              <a:effectLst/>
              <a:uLnTx/>
              <a:uFillTx/>
              <a:latin typeface="Trebuchet MS"/>
              <a:ea typeface="+mn-ea"/>
              <a:cs typeface="+mn-cs"/>
              <a:sym typeface="Arial"/>
            </a:endParaRPr>
          </a:p>
          <a:p>
            <a:pPr marL="171450" marR="0" lvl="0" indent="-136922"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Char char="*"/>
              <a:tabLst/>
              <a:defRPr/>
            </a:pPr>
            <a:r>
              <a:rPr kumimoji="0" lang="uk-UA" altLang="uk-UA" sz="2000" b="0" i="0" u="none" strike="noStrike" kern="1200" cap="none" spc="0" normalizeH="0" baseline="0" noProof="0" dirty="0">
                <a:ln>
                  <a:noFill/>
                </a:ln>
                <a:solidFill>
                  <a:srgbClr val="404040"/>
                </a:solidFill>
                <a:effectLst/>
                <a:uLnTx/>
                <a:uFillTx/>
                <a:latin typeface="Trebuchet MS"/>
                <a:ea typeface="+mn-ea"/>
                <a:cs typeface="+mn-cs"/>
                <a:sym typeface="Arial"/>
              </a:rPr>
              <a:t>Примірні Правила внутрішньогосподарської діяльності сільськогосподарського обслуговуючого кооперативу є, але… кожен кооператив – це особливий випадок. </a:t>
            </a:r>
            <a:r>
              <a:rPr kumimoji="0" lang="uk-UA" altLang="uk-UA" sz="2000" b="0" i="0" u="none" strike="noStrike" kern="1200" cap="none" spc="0" normalizeH="0" baseline="0" noProof="0" dirty="0">
                <a:ln>
                  <a:noFill/>
                </a:ln>
                <a:solidFill>
                  <a:srgbClr val="FF0000"/>
                </a:solidFill>
                <a:effectLst/>
                <a:uLnTx/>
                <a:uFillTx/>
                <a:latin typeface="Trebuchet MS"/>
                <a:ea typeface="+mn-ea"/>
                <a:cs typeface="+mn-cs"/>
                <a:sym typeface="Arial"/>
              </a:rPr>
              <a:t>Пам'ятайте, що люди будуть користуватися правилами щоденно – вони мають бути реальними.</a:t>
            </a:r>
          </a:p>
          <a:p>
            <a:pPr marL="171450" marR="0" lvl="0" indent="-136922"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Char char="*"/>
              <a:tabLst/>
              <a:defRPr/>
            </a:pPr>
            <a:endParaRPr kumimoji="0" lang="uk-UA" altLang="uk-UA" sz="2000" b="0" i="0" u="none" strike="noStrike" kern="1200" cap="none" spc="0" normalizeH="0" baseline="0" noProof="0" dirty="0">
              <a:ln>
                <a:noFill/>
              </a:ln>
              <a:solidFill>
                <a:srgbClr val="FF0000"/>
              </a:solidFill>
              <a:effectLst/>
              <a:uLnTx/>
              <a:uFillTx/>
              <a:latin typeface="Trebuchet MS"/>
              <a:ea typeface="+mn-ea"/>
              <a:cs typeface="+mn-cs"/>
              <a:sym typeface="Arial"/>
            </a:endParaRPr>
          </a:p>
          <a:p>
            <a:pPr marL="171450" marR="0" lvl="0" indent="-136922"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Char char="*"/>
              <a:tabLst/>
              <a:defRPr/>
            </a:pPr>
            <a:r>
              <a:rPr kumimoji="0" lang="uk-UA" altLang="uk-UA" sz="2000" b="0" i="0" u="none" strike="noStrike" kern="1200" cap="none" spc="0" normalizeH="0" baseline="0" noProof="0" dirty="0">
                <a:ln>
                  <a:noFill/>
                </a:ln>
                <a:solidFill>
                  <a:srgbClr val="404040"/>
                </a:solidFill>
                <a:effectLst/>
                <a:uLnTx/>
                <a:uFillTx/>
                <a:latin typeface="Trebuchet MS"/>
                <a:ea typeface="+mn-ea"/>
                <a:cs typeface="+mn-cs"/>
                <a:sym typeface="Arial"/>
              </a:rPr>
              <a:t>Не буває двох однакових бізнес-планів.</a:t>
            </a:r>
          </a:p>
          <a:p>
            <a:pPr marL="171450" marR="0" lvl="0" indent="-136922"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Char char="*"/>
              <a:tabLst/>
              <a:defRPr/>
            </a:pPr>
            <a:r>
              <a:rPr kumimoji="0" lang="uk-UA" altLang="uk-UA" sz="2000" b="0" i="0" u="none" strike="noStrike" kern="1200" cap="none" spc="0" normalizeH="0" baseline="0" noProof="0" dirty="0">
                <a:ln>
                  <a:noFill/>
                </a:ln>
                <a:solidFill>
                  <a:srgbClr val="FF0000"/>
                </a:solidFill>
                <a:effectLst/>
                <a:uLnTx/>
                <a:uFillTx/>
                <a:latin typeface="Trebuchet MS"/>
                <a:ea typeface="+mn-ea"/>
                <a:cs typeface="+mn-cs"/>
                <a:sym typeface="Arial"/>
              </a:rPr>
              <a:t>Залучайте фахівців відповідно до виду діяльності кооперативу</a:t>
            </a:r>
            <a:r>
              <a:rPr kumimoji="0" lang="uk-UA" altLang="uk-UA" sz="2000" b="0" i="0" u="none" strike="noStrike" kern="1200" cap="none" spc="0" normalizeH="0" baseline="0" noProof="0" dirty="0">
                <a:ln>
                  <a:noFill/>
                </a:ln>
                <a:solidFill>
                  <a:srgbClr val="404040"/>
                </a:solidFill>
                <a:effectLst/>
                <a:uLnTx/>
                <a:uFillTx/>
                <a:latin typeface="Trebuchet MS"/>
                <a:ea typeface="+mn-ea"/>
                <a:cs typeface="+mn-cs"/>
                <a:sym typeface="Arial"/>
              </a:rPr>
              <a:t>.</a:t>
            </a:r>
          </a:p>
          <a:p>
            <a:pPr marL="34528" marR="0" lvl="0" indent="0" algn="l" defTabSz="685800" rtl="0" eaLnBrk="1" fontAlgn="base" latinLnBrk="0" hangingPunct="1">
              <a:lnSpc>
                <a:spcPct val="90000"/>
              </a:lnSpc>
              <a:spcBef>
                <a:spcPct val="20000"/>
              </a:spcBef>
              <a:spcAft>
                <a:spcPts val="225"/>
              </a:spcAft>
              <a:buClr>
                <a:srgbClr val="C3260C"/>
              </a:buClr>
              <a:buSzPct val="130000"/>
              <a:buFont typeface="Georgia" panose="02040502050405020303" pitchFamily="18" charset="0"/>
              <a:buNone/>
              <a:tabLst/>
              <a:defRPr/>
            </a:pPr>
            <a:endParaRPr kumimoji="0" lang="uk-UA" altLang="uk-UA" sz="1800" b="0" i="0" u="none" strike="noStrike" kern="1200" cap="none" spc="0" normalizeH="0" baseline="0" noProof="0" dirty="0">
              <a:ln>
                <a:noFill/>
              </a:ln>
              <a:solidFill>
                <a:srgbClr val="404040"/>
              </a:solidFill>
              <a:effectLst/>
              <a:uLnTx/>
              <a:uFillTx/>
              <a:latin typeface="Trebuchet MS"/>
              <a:ea typeface="+mn-ea"/>
              <a:cs typeface="+mn-cs"/>
              <a:sym typeface="Arial"/>
            </a:endParaRPr>
          </a:p>
        </p:txBody>
      </p:sp>
    </p:spTree>
    <p:extLst>
      <p:ext uri="{BB962C8B-B14F-4D97-AF65-F5344CB8AC3E}">
        <p14:creationId xmlns:p14="http://schemas.microsoft.com/office/powerpoint/2010/main" val="26549973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7" name="Прямокутник 6"/>
          <p:cNvSpPr/>
          <p:nvPr/>
        </p:nvSpPr>
        <p:spPr>
          <a:xfrm>
            <a:off x="1988939" y="1027212"/>
            <a:ext cx="4150495" cy="584775"/>
          </a:xfrm>
          <a:prstGeom prst="rect">
            <a:avLst/>
          </a:prstGeom>
        </p:spPr>
        <p:txBody>
          <a:bodyPr wrap="none">
            <a:spAutoFit/>
          </a:bodyPr>
          <a:lstStyle/>
          <a:p>
            <a:r>
              <a:rPr lang="uk-UA" sz="3200" b="1" dirty="0" smtClean="0">
                <a:solidFill>
                  <a:schemeClr val="accent6">
                    <a:lumMod val="50000"/>
                  </a:schemeClr>
                </a:solidFill>
              </a:rPr>
              <a:t>УСТАНОВЧІ ЗБОРИ</a:t>
            </a:r>
            <a:endParaRPr lang="uk-UA" sz="3200" b="1" dirty="0">
              <a:solidFill>
                <a:schemeClr val="accent6">
                  <a:lumMod val="50000"/>
                </a:schemeClr>
              </a:solidFill>
            </a:endParaRPr>
          </a:p>
        </p:txBody>
      </p:sp>
      <p:sp>
        <p:nvSpPr>
          <p:cNvPr id="8" name="Rectangle 3">
            <a:extLst>
              <a:ext uri="{FF2B5EF4-FFF2-40B4-BE49-F238E27FC236}">
                <a16:creationId xmlns:a16="http://schemas.microsoft.com/office/drawing/2014/main" id="{A147603E-5A25-48F1-835D-6176B247DA3D}"/>
              </a:ext>
            </a:extLst>
          </p:cNvPr>
          <p:cNvSpPr txBox="1">
            <a:spLocks noChangeArrowheads="1"/>
          </p:cNvSpPr>
          <p:nvPr/>
        </p:nvSpPr>
        <p:spPr bwMode="auto">
          <a:xfrm>
            <a:off x="1841857" y="2224141"/>
            <a:ext cx="9914183" cy="288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eaLnBrk="1" hangingPunct="1">
              <a:lnSpc>
                <a:spcPct val="90000"/>
              </a:lnSpc>
              <a:buFont typeface="Wingdings" panose="05000000000000000000" pitchFamily="2" charset="2"/>
              <a:buChar char="§"/>
              <a:defRPr/>
            </a:pPr>
            <a:r>
              <a:rPr lang="uk-UA" altLang="uk-UA" sz="3200" dirty="0" smtClean="0">
                <a:latin typeface="Trebuchet MS"/>
              </a:rPr>
              <a:t>Уникайте виносити неузгодженості на Установчі збори. Краща відкладіть збори.</a:t>
            </a:r>
          </a:p>
          <a:p>
            <a:pPr eaLnBrk="1" hangingPunct="1">
              <a:lnSpc>
                <a:spcPct val="90000"/>
              </a:lnSpc>
              <a:buFont typeface="Wingdings" panose="05000000000000000000" pitchFamily="2" charset="2"/>
              <a:buChar char="§"/>
              <a:defRPr/>
            </a:pPr>
            <a:r>
              <a:rPr lang="uk-UA" altLang="uk-UA" sz="3200" dirty="0" smtClean="0">
                <a:latin typeface="Trebuchet MS"/>
              </a:rPr>
              <a:t>Запросіть на збори правника – зекономите час і гроші на реєстрацію СОК.</a:t>
            </a:r>
          </a:p>
          <a:p>
            <a:pPr eaLnBrk="1" hangingPunct="1">
              <a:lnSpc>
                <a:spcPct val="90000"/>
              </a:lnSpc>
              <a:buFont typeface="Wingdings" panose="05000000000000000000" pitchFamily="2" charset="2"/>
              <a:buChar char="§"/>
              <a:defRPr/>
            </a:pPr>
            <a:r>
              <a:rPr lang="uk-UA" altLang="uk-UA" sz="3200" dirty="0" smtClean="0">
                <a:latin typeface="Trebuchet MS"/>
              </a:rPr>
              <a:t>Уважно готуйте протокол зборів.</a:t>
            </a:r>
            <a:endParaRPr lang="ru-RU" altLang="uk-UA" sz="3200" dirty="0" smtClean="0">
              <a:latin typeface="Trebuchet MS"/>
            </a:endParaRPr>
          </a:p>
          <a:p>
            <a:pPr eaLnBrk="1" hangingPunct="1">
              <a:lnSpc>
                <a:spcPct val="90000"/>
              </a:lnSpc>
              <a:defRPr/>
            </a:pPr>
            <a:endParaRPr lang="ru-RU" altLang="uk-UA" sz="2500" dirty="0" smtClean="0">
              <a:latin typeface="Trebuchet MS"/>
            </a:endParaRPr>
          </a:p>
          <a:p>
            <a:pPr eaLnBrk="1" hangingPunct="1">
              <a:lnSpc>
                <a:spcPct val="90000"/>
              </a:lnSpc>
              <a:defRPr/>
            </a:pPr>
            <a:endParaRPr lang="ru-RU" altLang="uk-UA" sz="2500" dirty="0" smtClean="0">
              <a:latin typeface="Trebuchet MS"/>
            </a:endParaRPr>
          </a:p>
          <a:p>
            <a:pPr eaLnBrk="1" hangingPunct="1">
              <a:lnSpc>
                <a:spcPct val="90000"/>
              </a:lnSpc>
              <a:defRPr/>
            </a:pPr>
            <a:endParaRPr lang="ru-RU" altLang="uk-UA" sz="2500" dirty="0">
              <a:latin typeface="Trebuchet MS"/>
            </a:endParaRPr>
          </a:p>
        </p:txBody>
      </p:sp>
    </p:spTree>
    <p:extLst>
      <p:ext uri="{BB962C8B-B14F-4D97-AF65-F5344CB8AC3E}">
        <p14:creationId xmlns:p14="http://schemas.microsoft.com/office/powerpoint/2010/main" val="20659335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кутник 5"/>
          <p:cNvSpPr/>
          <p:nvPr/>
        </p:nvSpPr>
        <p:spPr>
          <a:xfrm>
            <a:off x="1988939" y="1027212"/>
            <a:ext cx="8598829" cy="584775"/>
          </a:xfrm>
          <a:prstGeom prst="rect">
            <a:avLst/>
          </a:prstGeom>
        </p:spPr>
        <p:txBody>
          <a:bodyPr wrap="none">
            <a:spAutoFit/>
          </a:bodyPr>
          <a:lstStyle/>
          <a:p>
            <a:r>
              <a:rPr lang="uk-UA" sz="3200" b="1" dirty="0" smtClean="0">
                <a:solidFill>
                  <a:schemeClr val="accent6">
                    <a:lumMod val="50000"/>
                  </a:schemeClr>
                </a:solidFill>
              </a:rPr>
              <a:t>ДЕРЖАВНА РЕЄСТРАЦІЯ КООПЕРАТИВУ</a:t>
            </a:r>
            <a:endParaRPr lang="uk-UA" sz="3200" b="1" dirty="0">
              <a:solidFill>
                <a:schemeClr val="accent6">
                  <a:lumMod val="50000"/>
                </a:schemeClr>
              </a:solidFill>
            </a:endParaRPr>
          </a:p>
        </p:txBody>
      </p:sp>
      <p:sp>
        <p:nvSpPr>
          <p:cNvPr id="7" name="Rectangle 3"/>
          <p:cNvSpPr txBox="1">
            <a:spLocks/>
          </p:cNvSpPr>
          <p:nvPr/>
        </p:nvSpPr>
        <p:spPr bwMode="auto">
          <a:xfrm>
            <a:off x="1659540" y="1837983"/>
            <a:ext cx="1032291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eaLnBrk="1" hangingPunct="1">
              <a:lnSpc>
                <a:spcPct val="90000"/>
              </a:lnSpc>
              <a:buFont typeface="Wingdings" panose="05000000000000000000" pitchFamily="2" charset="2"/>
              <a:buChar char="§"/>
              <a:defRPr/>
            </a:pPr>
            <a:r>
              <a:rPr lang="uk-UA" altLang="uk-UA" sz="2500" dirty="0" smtClean="0">
                <a:latin typeface="Trebuchet MS"/>
              </a:rPr>
              <a:t>Добре підготовлені документи Установчих зборів – запорука успішної реєстрації кооперативу як юридичної особи.</a:t>
            </a:r>
          </a:p>
          <a:p>
            <a:pPr eaLnBrk="1" hangingPunct="1">
              <a:lnSpc>
                <a:spcPct val="90000"/>
              </a:lnSpc>
              <a:buFont typeface="Wingdings" panose="05000000000000000000" pitchFamily="2" charset="2"/>
              <a:buChar char="§"/>
              <a:defRPr/>
            </a:pPr>
            <a:endParaRPr lang="uk-UA" altLang="uk-UA" sz="2500" dirty="0" smtClean="0">
              <a:latin typeface="Trebuchet MS"/>
            </a:endParaRPr>
          </a:p>
          <a:p>
            <a:pPr eaLnBrk="1" hangingPunct="1">
              <a:lnSpc>
                <a:spcPct val="90000"/>
              </a:lnSpc>
              <a:buFont typeface="Wingdings" panose="05000000000000000000" pitchFamily="2" charset="2"/>
              <a:buChar char="§"/>
              <a:defRPr/>
            </a:pPr>
            <a:r>
              <a:rPr lang="uk-UA" altLang="uk-UA" sz="2500" dirty="0" smtClean="0">
                <a:solidFill>
                  <a:srgbClr val="0099FF"/>
                </a:solidFill>
                <a:latin typeface="Trebuchet MS"/>
              </a:rPr>
              <a:t>Закон України «Про державну реєстрацію юридичних осіб та фізичних осіб – підприємців».</a:t>
            </a:r>
          </a:p>
          <a:p>
            <a:pPr indent="450215" algn="just">
              <a:spcAft>
                <a:spcPts val="0"/>
              </a:spcAft>
            </a:pPr>
            <a:r>
              <a:rPr lang="uk-UA" sz="160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Перед </a:t>
            </a:r>
            <a:r>
              <a:rPr lang="uk-UA"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тим, як реєструвати кооператив, необхідно </a:t>
            </a:r>
            <a:r>
              <a:rPr lang="uk-UA" sz="16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обрати вид економічної діяльності</a:t>
            </a:r>
            <a:r>
              <a:rPr lang="uk-UA"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за Класифікатором видів економічної діяльності (</a:t>
            </a:r>
            <a:r>
              <a:rPr lang="uk-UA" sz="16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6"/>
              </a:rPr>
              <a:t>http://kved.ukrstat.gov.ua/</a:t>
            </a:r>
            <a:r>
              <a:rPr lang="uk-UA"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Треба обрати один основний вид діяльності та додаткові.</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uk-UA"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Також, треба </a:t>
            </a:r>
            <a:r>
              <a:rPr lang="uk-UA" sz="16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визначитися із системою оподаткування кооперативу</a:t>
            </a:r>
            <a:r>
              <a:rPr lang="uk-UA" sz="16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uk-UA"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Підставою для цього буде План діяльності кооперативу (чи бізнес-план).</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90000"/>
              </a:lnSpc>
              <a:buFont typeface="Wingdings" panose="05000000000000000000" pitchFamily="2" charset="2"/>
              <a:buChar char="§"/>
              <a:defRPr/>
            </a:pPr>
            <a:endParaRPr lang="uk-UA" altLang="uk-UA" sz="2500" dirty="0" smtClean="0">
              <a:solidFill>
                <a:srgbClr val="0099FF"/>
              </a:solidFill>
              <a:latin typeface="Trebuchet MS"/>
            </a:endParaRPr>
          </a:p>
          <a:p>
            <a:pPr eaLnBrk="1" hangingPunct="1">
              <a:lnSpc>
                <a:spcPct val="90000"/>
              </a:lnSpc>
              <a:buFont typeface="Wingdings" panose="05000000000000000000" pitchFamily="2" charset="2"/>
              <a:buChar char="§"/>
              <a:defRPr/>
            </a:pPr>
            <a:r>
              <a:rPr lang="uk-UA" altLang="uk-UA" sz="2500" dirty="0" smtClean="0">
                <a:latin typeface="Trebuchet MS"/>
              </a:rPr>
              <a:t>Чи знають реєстратори особливості сільськогосподарських кооперативів?</a:t>
            </a:r>
            <a:endParaRPr lang="ru-RU" altLang="uk-UA" sz="2500" dirty="0" smtClean="0">
              <a:latin typeface="Trebuchet MS"/>
            </a:endParaRPr>
          </a:p>
          <a:p>
            <a:pPr eaLnBrk="1" hangingPunct="1">
              <a:lnSpc>
                <a:spcPct val="90000"/>
              </a:lnSpc>
              <a:defRPr/>
            </a:pPr>
            <a:endParaRPr lang="ru-RU" altLang="uk-UA" sz="2500" dirty="0" smtClean="0">
              <a:latin typeface="Trebuchet MS"/>
            </a:endParaRPr>
          </a:p>
          <a:p>
            <a:pPr eaLnBrk="1" hangingPunct="1">
              <a:lnSpc>
                <a:spcPct val="90000"/>
              </a:lnSpc>
              <a:defRPr/>
            </a:pPr>
            <a:endParaRPr lang="ru-RU" altLang="uk-UA" sz="2500" dirty="0" smtClean="0">
              <a:latin typeface="Trebuchet MS"/>
            </a:endParaRPr>
          </a:p>
        </p:txBody>
      </p:sp>
    </p:spTree>
    <p:extLst>
      <p:ext uri="{BB962C8B-B14F-4D97-AF65-F5344CB8AC3E}">
        <p14:creationId xmlns:p14="http://schemas.microsoft.com/office/powerpoint/2010/main" val="1735792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5E8369-EA56-7BCB-77EA-2E66783DD3E0}"/>
              </a:ext>
            </a:extLst>
          </p:cNvPr>
          <p:cNvPicPr>
            <a:picLocks noChangeAspect="1"/>
          </p:cNvPicPr>
          <p:nvPr/>
        </p:nvPicPr>
        <p:blipFill>
          <a:blip r:embed="rId2"/>
          <a:stretch>
            <a:fillRect/>
          </a:stretch>
        </p:blipFill>
        <p:spPr>
          <a:xfrm>
            <a:off x="-14990" y="0"/>
            <a:ext cx="1603947" cy="6858000"/>
          </a:xfrm>
          <a:prstGeom prst="rect">
            <a:avLst/>
          </a:prstGeom>
        </p:spPr>
      </p:pic>
      <p:graphicFrame>
        <p:nvGraphicFramePr>
          <p:cNvPr id="3" name="Group 131">
            <a:extLst>
              <a:ext uri="{FF2B5EF4-FFF2-40B4-BE49-F238E27FC236}">
                <a16:creationId xmlns:a16="http://schemas.microsoft.com/office/drawing/2014/main" id="{4D15B83A-C8AD-73D8-17B4-29018B098236}"/>
              </a:ext>
            </a:extLst>
          </p:cNvPr>
          <p:cNvGraphicFramePr>
            <a:graphicFrameLocks/>
          </p:cNvGraphicFramePr>
          <p:nvPr>
            <p:extLst>
              <p:ext uri="{D42A27DB-BD31-4B8C-83A1-F6EECF244321}">
                <p14:modId xmlns:p14="http://schemas.microsoft.com/office/powerpoint/2010/main" val="2486732655"/>
              </p:ext>
            </p:extLst>
          </p:nvPr>
        </p:nvGraphicFramePr>
        <p:xfrm>
          <a:off x="2012465" y="2165223"/>
          <a:ext cx="9615656" cy="4105279"/>
        </p:xfrm>
        <a:graphic>
          <a:graphicData uri="http://schemas.openxmlformats.org/drawingml/2006/table">
            <a:tbl>
              <a:tblPr/>
              <a:tblGrid>
                <a:gridCol w="2748412">
                  <a:extLst>
                    <a:ext uri="{9D8B030D-6E8A-4147-A177-3AD203B41FA5}">
                      <a16:colId xmlns:a16="http://schemas.microsoft.com/office/drawing/2014/main" val="20000"/>
                    </a:ext>
                  </a:extLst>
                </a:gridCol>
                <a:gridCol w="1830382">
                  <a:extLst>
                    <a:ext uri="{9D8B030D-6E8A-4147-A177-3AD203B41FA5}">
                      <a16:colId xmlns:a16="http://schemas.microsoft.com/office/drawing/2014/main" val="20001"/>
                    </a:ext>
                  </a:extLst>
                </a:gridCol>
                <a:gridCol w="2933911">
                  <a:extLst>
                    <a:ext uri="{9D8B030D-6E8A-4147-A177-3AD203B41FA5}">
                      <a16:colId xmlns:a16="http://schemas.microsoft.com/office/drawing/2014/main" val="20002"/>
                    </a:ext>
                  </a:extLst>
                </a:gridCol>
                <a:gridCol w="2102951">
                  <a:extLst>
                    <a:ext uri="{9D8B030D-6E8A-4147-A177-3AD203B41FA5}">
                      <a16:colId xmlns:a16="http://schemas.microsoft.com/office/drawing/2014/main" val="20003"/>
                    </a:ext>
                  </a:extLst>
                </a:gridCol>
              </a:tblGrid>
              <a:tr h="1239753">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1" i="0" u="none" strike="noStrike" cap="none" normalizeH="0" baseline="0" dirty="0">
                          <a:ln>
                            <a:noFill/>
                          </a:ln>
                          <a:solidFill>
                            <a:srgbClr val="000000"/>
                          </a:solidFill>
                          <a:effectLst/>
                          <a:latin typeface="Arial" pitchFamily="34" charset="0"/>
                          <a:cs typeface="Times New Roman" pitchFamily="18" charset="0"/>
                        </a:rPr>
                        <a:t>Види господарських формувань</a:t>
                      </a:r>
                      <a:r>
                        <a:rPr kumimoji="0" lang="ru-RU" altLang="uk-UA" sz="2400" b="1" i="0" u="none" strike="noStrike" cap="none" normalizeH="0" baseline="0" dirty="0">
                          <a:ln>
                            <a:noFill/>
                          </a:ln>
                          <a:solidFill>
                            <a:schemeClr val="tx1"/>
                          </a:solidFill>
                          <a:effectLst/>
                          <a:latin typeface="Times New Roman" pitchFamily="18" charset="0"/>
                        </a:rPr>
                        <a:t> </a:t>
                      </a:r>
                    </a:p>
                  </a:txBody>
                  <a:tcPr marT="45699" marB="45699" horzOverflow="overflow">
                    <a:lnL w="28575"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28575"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uk-UA" altLang="uk-UA" sz="2400" b="1" i="0" u="none" strike="noStrike" cap="none" normalizeH="0" baseline="0" dirty="0">
                        <a:ln>
                          <a:noFill/>
                        </a:ln>
                        <a:solidFill>
                          <a:srgbClr val="00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1" i="0" u="none" strike="noStrike" cap="none" normalizeH="0" baseline="0" dirty="0">
                          <a:ln>
                            <a:noFill/>
                          </a:ln>
                          <a:solidFill>
                            <a:srgbClr val="000000"/>
                          </a:solidFill>
                          <a:effectLst/>
                          <a:latin typeface="Times New Roman" pitchFamily="18" charset="0"/>
                        </a:rPr>
                        <a:t>Кількість</a:t>
                      </a:r>
                      <a:endParaRPr kumimoji="0" lang="ru-RU" altLang="uk-UA" sz="2400" b="1" i="0" u="none" strike="noStrike" cap="none" normalizeH="0" baseline="0" dirty="0">
                        <a:ln>
                          <a:noFill/>
                        </a:ln>
                        <a:solidFill>
                          <a:srgbClr val="000000"/>
                        </a:solidFill>
                        <a:effectLst/>
                        <a:latin typeface="Times New Roman" pitchFamily="18" charset="0"/>
                      </a:endParaRPr>
                    </a:p>
                  </a:txBody>
                  <a:tcPr marT="45699" marB="45699" horzOverflow="overflow">
                    <a:lnL w="12700"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28575"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gridSpan="2">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uk-UA" altLang="uk-UA" sz="2400" b="1" i="0" u="none" strike="noStrike" cap="none" normalizeH="0" baseline="0" dirty="0">
                        <a:ln>
                          <a:noFill/>
                        </a:ln>
                        <a:solidFill>
                          <a:srgbClr val="00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1" i="0" u="none" strike="noStrike" cap="none" normalizeH="0" baseline="0" dirty="0">
                          <a:ln>
                            <a:noFill/>
                          </a:ln>
                          <a:solidFill>
                            <a:srgbClr val="000000"/>
                          </a:solidFill>
                          <a:effectLst/>
                          <a:latin typeface="Times New Roman" pitchFamily="18" charset="0"/>
                          <a:ea typeface="Arial Unicode MS" pitchFamily="34" charset="-128"/>
                          <a:cs typeface="Arial Unicode MS" pitchFamily="34" charset="-128"/>
                        </a:rPr>
                        <a:t>Механізми інтеграції</a:t>
                      </a:r>
                      <a:endParaRPr kumimoji="0" lang="ru-RU" altLang="uk-UA" sz="2400" b="1" i="0" u="none" strike="noStrike" cap="none" normalizeH="0" baseline="0" dirty="0">
                        <a:ln>
                          <a:noFill/>
                        </a:ln>
                        <a:solidFill>
                          <a:srgbClr val="000000"/>
                        </a:solidFill>
                        <a:effectLst/>
                        <a:latin typeface="Times New Roman" pitchFamily="18" charset="0"/>
                        <a:ea typeface="Arial Unicode MS" pitchFamily="34" charset="-128"/>
                        <a:cs typeface="Arial Unicode MS" pitchFamily="34" charset="-128"/>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altLang="uk-UA" sz="2400" b="1" i="0" u="none" strike="noStrike" cap="none" normalizeH="0" baseline="0" dirty="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12700" cap="flat" cmpd="sng" algn="ctr">
                      <a:solidFill>
                        <a:sysClr val="windowText" lastClr="000000"/>
                      </a:solidFill>
                      <a:prstDash val="solid"/>
                      <a:miter lim="800000"/>
                      <a:headEnd type="none" w="med" len="med"/>
                      <a:tailEnd type="none" w="med" len="med"/>
                    </a:lnL>
                    <a:lnR w="28575" cap="flat" cmpd="sng" algn="ctr">
                      <a:solidFill>
                        <a:sysClr val="windowText" lastClr="000000"/>
                      </a:solidFill>
                      <a:prstDash val="solid"/>
                      <a:miter lim="800000"/>
                      <a:headEnd type="none" w="med" len="med"/>
                      <a:tailEnd type="none" w="med" len="med"/>
                    </a:lnR>
                    <a:lnT w="28575"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hMerge="1">
                  <a:txBody>
                    <a:bodyPr/>
                    <a:lstStyle/>
                    <a:p>
                      <a:endParaRPr lang="uk-UA"/>
                    </a:p>
                  </a:txBody>
                  <a:tcPr/>
                </a:tc>
                <a:extLst>
                  <a:ext uri="{0D108BD9-81ED-4DB2-BD59-A6C34878D82A}">
                    <a16:rowId xmlns:a16="http://schemas.microsoft.com/office/drawing/2014/main" val="10000"/>
                  </a:ext>
                </a:extLst>
              </a:tr>
              <a:tr h="424547">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rPr>
                        <a:t>ОСГ, тис. од.</a:t>
                      </a:r>
                      <a:endParaRPr kumimoji="0" lang="ru-RU"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28575"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rPr>
                        <a:t>4750,0</a:t>
                      </a:r>
                      <a:endParaRPr kumimoji="0" lang="ru-RU"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12700"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rowSpan="2">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uk-UA" altLang="uk-UA" sz="1000" b="1" i="1" u="none" strike="noStrike" cap="none" normalizeH="0" baseline="0" dirty="0">
                        <a:ln>
                          <a:noFill/>
                        </a:ln>
                        <a:solidFill>
                          <a:srgbClr val="00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1" i="1" u="none" strike="noStrike" cap="none" normalizeH="0" baseline="0" dirty="0">
                          <a:ln>
                            <a:noFill/>
                          </a:ln>
                          <a:solidFill>
                            <a:srgbClr val="000000"/>
                          </a:solidFill>
                          <a:effectLst/>
                          <a:latin typeface="Times New Roman" pitchFamily="18" charset="0"/>
                          <a:ea typeface="Arial Unicode MS" pitchFamily="34" charset="-128"/>
                          <a:cs typeface="Arial Unicode MS" pitchFamily="34" charset="-128"/>
                        </a:rPr>
                        <a:t>Кооперація</a:t>
                      </a:r>
                      <a:endParaRPr kumimoji="0" lang="ru-RU" altLang="uk-UA" sz="2400" b="1" i="1" u="none" strike="noStrike" cap="none" normalizeH="0" baseline="0" dirty="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12700"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rowSpan="4">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uk-UA" altLang="uk-UA" sz="2400" b="1" i="1" u="none" strike="noStrike" cap="none" normalizeH="0" baseline="0" dirty="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uk-UA" altLang="uk-UA" sz="2400" b="1" i="1" u="none" strike="noStrike" cap="none" normalizeH="0" baseline="0" dirty="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000" b="1" i="1" u="none" strike="noStrike" cap="none" normalizeH="0" baseline="0" dirty="0" err="1">
                          <a:ln>
                            <a:noFill/>
                          </a:ln>
                          <a:solidFill>
                            <a:srgbClr val="000000"/>
                          </a:solidFill>
                          <a:effectLst/>
                          <a:latin typeface="Times New Roman" pitchFamily="18" charset="0"/>
                          <a:cs typeface="Times New Roman" pitchFamily="18" charset="0"/>
                        </a:rPr>
                        <a:t>Кластеризація</a:t>
                      </a:r>
                      <a:r>
                        <a:rPr kumimoji="0" lang="ru-RU" altLang="uk-UA" sz="2000" b="1" i="0" u="none" strike="noStrike" cap="none" normalizeH="0" baseline="0" dirty="0">
                          <a:ln>
                            <a:noFill/>
                          </a:ln>
                          <a:solidFill>
                            <a:schemeClr val="tx1"/>
                          </a:solidFill>
                          <a:effectLst/>
                          <a:latin typeface="Times New Roman" pitchFamily="18" charset="0"/>
                        </a:rPr>
                        <a:t> </a:t>
                      </a:r>
                    </a:p>
                  </a:txBody>
                  <a:tcPr marT="45699" marB="45699" horzOverflow="overflow">
                    <a:lnL w="12700" cap="flat" cmpd="sng" algn="ctr">
                      <a:solidFill>
                        <a:sysClr val="windowText" lastClr="000000"/>
                      </a:solidFill>
                      <a:prstDash val="solid"/>
                      <a:miter lim="800000"/>
                      <a:headEnd type="none" w="med" len="med"/>
                      <a:tailEnd type="none" w="med" len="med"/>
                    </a:lnL>
                    <a:lnR w="28575"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28575" cap="flat" cmpd="sng" algn="ctr">
                      <a:solidFill>
                        <a:sysClr val="windowText" lastClr="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4547">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rPr>
                        <a:t>ФГ, тис. од.</a:t>
                      </a:r>
                      <a:endParaRPr kumimoji="0" lang="ru-RU"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28575"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rPr>
                        <a:t>43,0</a:t>
                      </a:r>
                      <a:endParaRPr kumimoji="0" lang="ru-RU"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12700"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vMerge="1">
                  <a:txBody>
                    <a:bodyPr/>
                    <a:lstStyle/>
                    <a:p>
                      <a:endParaRPr lang="uk-UA"/>
                    </a:p>
                  </a:txBody>
                  <a:tcPr/>
                </a:tc>
                <a:tc vMerge="1">
                  <a:txBody>
                    <a:bodyPr/>
                    <a:lstStyle/>
                    <a:p>
                      <a:endParaRPr lang="uk-UA"/>
                    </a:p>
                  </a:txBody>
                  <a:tcPr/>
                </a:tc>
                <a:extLst>
                  <a:ext uri="{0D108BD9-81ED-4DB2-BD59-A6C34878D82A}">
                    <a16:rowId xmlns:a16="http://schemas.microsoft.com/office/drawing/2014/main" val="10002"/>
                  </a:ext>
                </a:extLst>
              </a:tr>
              <a:tr h="1096723">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rPr>
                        <a:t>С/г підприємства тис. од.</a:t>
                      </a:r>
                      <a:endParaRPr kumimoji="0" lang="ru-RU"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28575"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rPr>
                        <a:t>16,0</a:t>
                      </a:r>
                      <a:endParaRPr kumimoji="0" lang="ru-RU" altLang="uk-UA" sz="2400" b="0" i="0" u="none" strike="noStrike" cap="none" normalizeH="0" baseline="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12700"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12700" cap="flat" cmpd="sng" algn="ctr">
                      <a:solidFill>
                        <a:sysClr val="windowText" lastClr="000000"/>
                      </a:solidFill>
                      <a:prstDash val="solid"/>
                      <a:miter lim="800000"/>
                      <a:headEnd type="none" w="med" len="med"/>
                      <a:tailEnd type="none" w="med" len="med"/>
                    </a:lnB>
                    <a:lnTlToBr>
                      <a:noFill/>
                    </a:lnTlToBr>
                    <a:lnBlToTr>
                      <a:noFill/>
                    </a:lnBlToTr>
                    <a:noFill/>
                  </a:tcPr>
                </a:tc>
                <a:tc rowSpan="2">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uk-UA" altLang="uk-UA" sz="2400" b="1" i="1" u="none" strike="noStrike" cap="none" normalizeH="0" baseline="0" dirty="0">
                        <a:ln>
                          <a:noFill/>
                        </a:ln>
                        <a:solidFill>
                          <a:srgbClr val="00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1" i="1" u="none" strike="noStrike" cap="none" normalizeH="0" baseline="0" dirty="0">
                          <a:ln>
                            <a:noFill/>
                          </a:ln>
                          <a:solidFill>
                            <a:srgbClr val="000000"/>
                          </a:solidFill>
                          <a:effectLst/>
                          <a:latin typeface="Times New Roman" pitchFamily="18" charset="0"/>
                          <a:cs typeface="Times New Roman" pitchFamily="18" charset="0"/>
                        </a:rPr>
                        <a:t>Корпоратизація</a:t>
                      </a:r>
                      <a:r>
                        <a:rPr kumimoji="0" lang="ru-RU" altLang="uk-UA" sz="2400" b="1" i="0" u="none" strike="noStrike" cap="none" normalizeH="0" baseline="0" dirty="0">
                          <a:ln>
                            <a:noFill/>
                          </a:ln>
                          <a:solidFill>
                            <a:schemeClr val="tx1"/>
                          </a:solidFill>
                          <a:effectLst/>
                          <a:latin typeface="Times New Roman" pitchFamily="18" charset="0"/>
                        </a:rPr>
                        <a:t> </a:t>
                      </a:r>
                    </a:p>
                  </a:txBody>
                  <a:tcPr marT="45699" marB="45699" horzOverflow="overflow">
                    <a:lnL w="12700"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28575" cap="flat" cmpd="sng" algn="ctr">
                      <a:solidFill>
                        <a:sysClr val="windowText" lastClr="000000"/>
                      </a:solidFill>
                      <a:prstDash val="solid"/>
                      <a:miter lim="800000"/>
                      <a:headEnd type="none" w="med" len="med"/>
                      <a:tailEnd type="none" w="med" len="med"/>
                    </a:lnB>
                    <a:lnTlToBr>
                      <a:noFill/>
                    </a:lnTlToBr>
                    <a:lnBlToTr>
                      <a:noFill/>
                    </a:lnBlToTr>
                    <a:noFill/>
                  </a:tcPr>
                </a:tc>
                <a:tc vMerge="1">
                  <a:txBody>
                    <a:bodyPr/>
                    <a:lstStyle/>
                    <a:p>
                      <a:endParaRPr lang="uk-UA"/>
                    </a:p>
                  </a:txBody>
                  <a:tcPr/>
                </a:tc>
                <a:extLst>
                  <a:ext uri="{0D108BD9-81ED-4DB2-BD59-A6C34878D82A}">
                    <a16:rowId xmlns:a16="http://schemas.microsoft.com/office/drawing/2014/main" val="10003"/>
                  </a:ext>
                </a:extLst>
              </a:tr>
              <a:tr h="759258">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0" i="0" u="none" strike="noStrike" cap="none" normalizeH="0" baseline="0" dirty="0" err="1">
                          <a:ln>
                            <a:noFill/>
                          </a:ln>
                          <a:solidFill>
                            <a:srgbClr val="000000"/>
                          </a:solidFill>
                          <a:effectLst/>
                          <a:latin typeface="Times New Roman" pitchFamily="18" charset="0"/>
                          <a:ea typeface="Arial Unicode MS" pitchFamily="34" charset="-128"/>
                          <a:cs typeface="Arial Unicode MS" pitchFamily="34" charset="-128"/>
                        </a:rPr>
                        <a:t>Агрохолдинги</a:t>
                      </a:r>
                      <a:r>
                        <a:rPr kumimoji="0" lang="uk-UA" altLang="uk-UA" sz="2400" b="0" i="0" u="none" strike="noStrike" cap="none" normalizeH="0" baseline="0" dirty="0">
                          <a:ln>
                            <a:noFill/>
                          </a:ln>
                          <a:solidFill>
                            <a:srgbClr val="000000"/>
                          </a:solidFill>
                          <a:effectLst/>
                          <a:latin typeface="Times New Roman" pitchFamily="18" charset="0"/>
                          <a:ea typeface="Arial Unicode MS" pitchFamily="34" charset="-128"/>
                          <a:cs typeface="Arial Unicode MS" pitchFamily="34" charset="-128"/>
                        </a:rPr>
                        <a:t>, од.</a:t>
                      </a:r>
                      <a:endParaRPr kumimoji="0" lang="ru-RU" altLang="uk-UA" sz="2400" b="0" i="0" u="none" strike="noStrike" cap="none" normalizeH="0" baseline="0" dirty="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28575"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28575" cap="flat" cmpd="sng" algn="ctr">
                      <a:solidFill>
                        <a:sysClr val="windowText" lastClr="000000"/>
                      </a:solidFill>
                      <a:prstDash val="solid"/>
                      <a:miter lim="800000"/>
                      <a:headEnd type="none" w="med" len="med"/>
                      <a:tailEnd type="none" w="med" len="med"/>
                    </a:lnB>
                    <a:lnTlToBr>
                      <a:noFill/>
                    </a:lnTlToBr>
                    <a:lnBlToTr>
                      <a:noFill/>
                    </a:lnBlToTr>
                    <a:noFill/>
                  </a:tcPr>
                </a:tc>
                <a:tc>
                  <a:txBody>
                    <a:bodyPr/>
                    <a:lstStyle>
                      <a:lvl1pPr marR="0" algn="l" rtl="0">
                        <a:lnSpc>
                          <a:spcPct val="100000"/>
                        </a:lnSpc>
                        <a:spcBef>
                          <a:spcPct val="20000"/>
                        </a:spcBef>
                        <a:spcAft>
                          <a:spcPts val="0"/>
                        </a:spcAft>
                        <a:buClr>
                          <a:schemeClr val="folHlink"/>
                        </a:buClr>
                        <a:buSzPct val="90000"/>
                        <a:buFont typeface="Wingdings" pitchFamily="2" charset="2"/>
                        <a:defRPr sz="2400" b="0" i="0" u="none" strike="noStrike" cap="none">
                          <a:solidFill>
                            <a:schemeClr val="tx1"/>
                          </a:solidFill>
                          <a:latin typeface="Arial" pitchFamily="34" charset="0"/>
                          <a:sym typeface="Arial"/>
                        </a:defRPr>
                      </a:lvl1pPr>
                      <a:lvl2pPr marR="0" algn="l" rtl="0">
                        <a:lnSpc>
                          <a:spcPct val="100000"/>
                        </a:lnSpc>
                        <a:spcBef>
                          <a:spcPct val="20000"/>
                        </a:spcBef>
                        <a:spcAft>
                          <a:spcPts val="0"/>
                        </a:spcAft>
                        <a:buClr>
                          <a:schemeClr val="accent1"/>
                        </a:buClr>
                        <a:buSzPct val="75000"/>
                        <a:buFont typeface="Wingdings" pitchFamily="2" charset="2"/>
                        <a:defRPr sz="2200" b="0" i="0" u="none" strike="noStrike" cap="none">
                          <a:solidFill>
                            <a:schemeClr val="tx1"/>
                          </a:solidFill>
                          <a:latin typeface="Arial" pitchFamily="34" charset="0"/>
                          <a:sym typeface="Arial"/>
                        </a:defRPr>
                      </a:lvl2pPr>
                      <a:lvl3pPr marR="0" algn="l" rtl="0">
                        <a:lnSpc>
                          <a:spcPct val="100000"/>
                        </a:lnSpc>
                        <a:spcBef>
                          <a:spcPct val="20000"/>
                        </a:spcBef>
                        <a:spcAft>
                          <a:spcPts val="0"/>
                        </a:spcAft>
                        <a:buClr>
                          <a:schemeClr val="folHlink"/>
                        </a:buClr>
                        <a:buSzPct val="55000"/>
                        <a:buFont typeface="Wingdings" pitchFamily="2" charset="2"/>
                        <a:defRPr sz="2100" b="0" i="0" u="none" strike="noStrike" cap="none">
                          <a:solidFill>
                            <a:schemeClr val="tx1"/>
                          </a:solidFill>
                          <a:latin typeface="Arial" pitchFamily="34" charset="0"/>
                          <a:sym typeface="Arial"/>
                        </a:defRPr>
                      </a:lvl3pPr>
                      <a:lvl4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4pPr>
                      <a:lvl5pPr marR="0" algn="l" rtl="0">
                        <a:lnSpc>
                          <a:spcPct val="100000"/>
                        </a:lnSpc>
                        <a:spcBef>
                          <a:spcPct val="20000"/>
                        </a:spcBef>
                        <a:spcAft>
                          <a:spcPts val="0"/>
                        </a:spcAft>
                        <a:buClr>
                          <a:schemeClr val="accent1"/>
                        </a:buClr>
                        <a:buFont typeface="Wingdings" pitchFamily="2" charset="2"/>
                        <a:defRPr sz="1400" b="0" i="0" u="none" strike="noStrike" cap="none">
                          <a:solidFill>
                            <a:schemeClr val="tx1"/>
                          </a:solidFill>
                          <a:latin typeface="Arial" pitchFamily="34" charset="0"/>
                          <a:sym typeface="Arial"/>
                        </a:defRPr>
                      </a:lvl5pPr>
                      <a:lvl6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6pPr>
                      <a:lvl7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7pPr>
                      <a:lvl8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8pPr>
                      <a:lvl9pPr marR="0" algn="l" rtl="0" fontAlgn="base">
                        <a:lnSpc>
                          <a:spcPct val="100000"/>
                        </a:lnSpc>
                        <a:spcBef>
                          <a:spcPct val="20000"/>
                        </a:spcBef>
                        <a:spcAft>
                          <a:spcPct val="0"/>
                        </a:spcAft>
                        <a:buClr>
                          <a:schemeClr val="accent1"/>
                        </a:buClr>
                        <a:buFont typeface="Wingdings" pitchFamily="2" charset="2"/>
                        <a:defRPr sz="1400" b="0" i="0" u="none" strike="noStrike" cap="none">
                          <a:solidFill>
                            <a:schemeClr val="tx1"/>
                          </a:solidFill>
                          <a:latin typeface="Arial" pitchFamily="34" charset="0"/>
                          <a:sym typeface="Arial"/>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uk-UA" altLang="uk-UA" sz="2400" b="0" i="0" u="none" strike="noStrike" cap="none" normalizeH="0" baseline="0" dirty="0">
                          <a:ln>
                            <a:noFill/>
                          </a:ln>
                          <a:solidFill>
                            <a:srgbClr val="000000"/>
                          </a:solidFill>
                          <a:effectLst/>
                          <a:latin typeface="Times New Roman" pitchFamily="18" charset="0"/>
                          <a:ea typeface="Arial Unicode MS" pitchFamily="34" charset="-128"/>
                          <a:cs typeface="Arial Unicode MS" pitchFamily="34" charset="-128"/>
                        </a:rPr>
                        <a:t>60,0</a:t>
                      </a:r>
                      <a:endParaRPr kumimoji="0" lang="ru-RU" altLang="uk-UA" sz="2400" b="0" i="0" u="none" strike="noStrike" cap="none" normalizeH="0" baseline="0" dirty="0">
                        <a:ln>
                          <a:noFill/>
                        </a:ln>
                        <a:solidFill>
                          <a:srgbClr val="000000"/>
                        </a:solidFill>
                        <a:effectLst/>
                        <a:latin typeface="Times New Roman" pitchFamily="18" charset="0"/>
                        <a:ea typeface="Arial Unicode MS" pitchFamily="34" charset="-128"/>
                        <a:cs typeface="Arial Unicode MS" pitchFamily="34" charset="-128"/>
                      </a:endParaRPr>
                    </a:p>
                  </a:txBody>
                  <a:tcPr marT="45699" marB="45699" horzOverflow="overflow">
                    <a:lnL w="12700" cap="flat" cmpd="sng" algn="ctr">
                      <a:solidFill>
                        <a:sysClr val="windowText" lastClr="000000"/>
                      </a:solidFill>
                      <a:prstDash val="solid"/>
                      <a:miter lim="800000"/>
                      <a:headEnd type="none" w="med" len="med"/>
                      <a:tailEnd type="none" w="med" len="med"/>
                    </a:lnL>
                    <a:lnR w="12700" cap="flat" cmpd="sng" algn="ctr">
                      <a:solidFill>
                        <a:sysClr val="windowText" lastClr="000000"/>
                      </a:solidFill>
                      <a:prstDash val="solid"/>
                      <a:miter lim="800000"/>
                      <a:headEnd type="none" w="med" len="med"/>
                      <a:tailEnd type="none" w="med" len="med"/>
                    </a:lnR>
                    <a:lnT w="12700" cap="flat" cmpd="sng" algn="ctr">
                      <a:solidFill>
                        <a:sysClr val="windowText" lastClr="000000"/>
                      </a:solidFill>
                      <a:prstDash val="solid"/>
                      <a:miter lim="800000"/>
                      <a:headEnd type="none" w="med" len="med"/>
                      <a:tailEnd type="none" w="med" len="med"/>
                    </a:lnT>
                    <a:lnB w="28575" cap="flat" cmpd="sng" algn="ctr">
                      <a:solidFill>
                        <a:sysClr val="windowText" lastClr="000000"/>
                      </a:solidFill>
                      <a:prstDash val="solid"/>
                      <a:miter lim="800000"/>
                      <a:headEnd type="none" w="med" len="med"/>
                      <a:tailEnd type="none" w="med" len="med"/>
                    </a:lnB>
                    <a:lnTlToBr>
                      <a:noFill/>
                    </a:lnTlToBr>
                    <a:lnBlToTr>
                      <a:noFill/>
                    </a:lnBlToTr>
                    <a:noFill/>
                  </a:tcPr>
                </a:tc>
                <a:tc vMerge="1">
                  <a:txBody>
                    <a:bodyPr/>
                    <a:lstStyle/>
                    <a:p>
                      <a:endParaRPr lang="uk-UA"/>
                    </a:p>
                  </a:txBody>
                  <a:tcPr/>
                </a:tc>
                <a:tc vMerge="1">
                  <a:txBody>
                    <a:bodyPr/>
                    <a:lstStyle/>
                    <a:p>
                      <a:endParaRPr lang="uk-UA"/>
                    </a:p>
                  </a:txBody>
                  <a:tcPr/>
                </a:tc>
                <a:extLst>
                  <a:ext uri="{0D108BD9-81ED-4DB2-BD59-A6C34878D82A}">
                    <a16:rowId xmlns:a16="http://schemas.microsoft.com/office/drawing/2014/main" val="10004"/>
                  </a:ext>
                </a:extLst>
              </a:tr>
            </a:tbl>
          </a:graphicData>
        </a:graphic>
      </p:graphicFrame>
      <p:sp>
        <p:nvSpPr>
          <p:cNvPr id="4" name="Rectangle 93">
            <a:extLst>
              <a:ext uri="{FF2B5EF4-FFF2-40B4-BE49-F238E27FC236}">
                <a16:creationId xmlns:a16="http://schemas.microsoft.com/office/drawing/2014/main" id="{14DE9F62-F292-5A7F-CA0B-B4F912C5A32E}"/>
              </a:ext>
            </a:extLst>
          </p:cNvPr>
          <p:cNvSpPr txBox="1">
            <a:spLocks noChangeArrowheads="1"/>
          </p:cNvSpPr>
          <p:nvPr/>
        </p:nvSpPr>
        <p:spPr>
          <a:xfrm>
            <a:off x="1753385" y="1124335"/>
            <a:ext cx="10294069" cy="535531"/>
          </a:xfrm>
          <a:prstGeom prst="rect">
            <a:avLst/>
          </a:prstGeom>
          <a:no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uk-UA" altLang="uk-UA" sz="2800" b="1" i="0" u="none" strike="noStrike" kern="1200" cap="none" spc="0" normalizeH="0" baseline="0" noProof="0" dirty="0" smtClean="0">
                <a:ln>
                  <a:noFill/>
                </a:ln>
                <a:solidFill>
                  <a:schemeClr val="accent6">
                    <a:lumMod val="50000"/>
                  </a:schemeClr>
                </a:solidFill>
                <a:effectLst/>
                <a:uLnTx/>
                <a:uFillTx/>
                <a:latin typeface="Arial" panose="020B0604020202020204" pitchFamily="34" charset="0"/>
                <a:ea typeface="+mj-ea"/>
                <a:cs typeface="+mj-cs"/>
              </a:rPr>
              <a:t>ОСНОВНІ НАПРЯМИ ІНТЕГРАЦІЇ СІЛЬГОСПВИРОБНИКІВ</a:t>
            </a:r>
            <a:r>
              <a:rPr kumimoji="0" lang="ru-RU" altLang="uk-UA" sz="3200" b="0" i="0" u="none" strike="noStrike" kern="1200" cap="none" spc="0" normalizeH="0" baseline="0" noProof="0" dirty="0" smtClean="0">
                <a:ln>
                  <a:noFill/>
                </a:ln>
                <a:solidFill>
                  <a:schemeClr val="accent6">
                    <a:lumMod val="50000"/>
                  </a:schemeClr>
                </a:solidFill>
                <a:effectLst/>
                <a:uLnTx/>
                <a:uFillTx/>
                <a:latin typeface="Calibri Light" panose="020F0302020204030204"/>
                <a:ea typeface="+mj-ea"/>
                <a:cs typeface="+mj-cs"/>
              </a:rPr>
              <a:t> </a:t>
            </a:r>
            <a:endParaRPr kumimoji="0" lang="ru-RU" altLang="uk-UA" sz="3200" b="0"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endParaRPr>
          </a:p>
        </p:txBody>
      </p:sp>
      <p:pic>
        <p:nvPicPr>
          <p:cNvPr id="5" name="Google Shape;101;p2">
            <a:extLst>
              <a:ext uri="{FF2B5EF4-FFF2-40B4-BE49-F238E27FC236}">
                <a16:creationId xmlns:a16="http://schemas.microsoft.com/office/drawing/2014/main" id="{11061E22-D7F0-B03F-7053-E1EB8A3274B0}"/>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6" name="Google Shape;102;p2">
            <a:extLst>
              <a:ext uri="{FF2B5EF4-FFF2-40B4-BE49-F238E27FC236}">
                <a16:creationId xmlns:a16="http://schemas.microsoft.com/office/drawing/2014/main" id="{9278EF67-41EA-F17E-AA48-0C418771E2E2}"/>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7" name="Google Shape;103;p2">
            <a:extLst>
              <a:ext uri="{FF2B5EF4-FFF2-40B4-BE49-F238E27FC236}">
                <a16:creationId xmlns:a16="http://schemas.microsoft.com/office/drawing/2014/main" id="{D04E6B1F-EC73-2D0B-259E-7D2EC7290E9B}"/>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Tree>
    <p:extLst>
      <p:ext uri="{BB962C8B-B14F-4D97-AF65-F5344CB8AC3E}">
        <p14:creationId xmlns:p14="http://schemas.microsoft.com/office/powerpoint/2010/main" val="34356831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8" name="Прямокутник 7"/>
          <p:cNvSpPr/>
          <p:nvPr/>
        </p:nvSpPr>
        <p:spPr>
          <a:xfrm>
            <a:off x="1890774" y="1160562"/>
            <a:ext cx="9233618" cy="461665"/>
          </a:xfrm>
          <a:prstGeom prst="rect">
            <a:avLst/>
          </a:prstGeom>
        </p:spPr>
        <p:txBody>
          <a:bodyPr wrap="none">
            <a:spAutoFit/>
          </a:bodyPr>
          <a:lstStyle/>
          <a:p>
            <a:r>
              <a:rPr lang="ru-RU" sz="2400" b="1" dirty="0" smtClean="0">
                <a:solidFill>
                  <a:schemeClr val="accent6">
                    <a:lumMod val="50000"/>
                  </a:schemeClr>
                </a:solidFill>
              </a:rPr>
              <a:t>ПОМИЛКИ, ЯКИХ СЛІД УНИКАТИ НА ПІДГОТОВЧОМУ ЕТАПІ</a:t>
            </a:r>
            <a:endParaRPr lang="uk-UA" sz="2400" b="1" dirty="0">
              <a:solidFill>
                <a:schemeClr val="accent6">
                  <a:lumMod val="50000"/>
                </a:schemeClr>
              </a:solidFill>
            </a:endParaRPr>
          </a:p>
        </p:txBody>
      </p:sp>
      <p:sp>
        <p:nvSpPr>
          <p:cNvPr id="9" name="Rectangle 3"/>
          <p:cNvSpPr txBox="1">
            <a:spLocks/>
          </p:cNvSpPr>
          <p:nvPr/>
        </p:nvSpPr>
        <p:spPr bwMode="auto">
          <a:xfrm>
            <a:off x="1819398" y="1938726"/>
            <a:ext cx="10163052" cy="47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eaLnBrk="1" hangingPunct="1">
              <a:lnSpc>
                <a:spcPct val="90000"/>
              </a:lnSpc>
              <a:buFont typeface="Wingdings" panose="05000000000000000000" pitchFamily="2" charset="2"/>
              <a:buChar char="§"/>
              <a:defRPr/>
            </a:pPr>
            <a:r>
              <a:rPr lang="uk-UA" altLang="uk-UA" sz="2000" dirty="0" smtClean="0">
                <a:latin typeface="Trebuchet MS"/>
              </a:rPr>
              <a:t>утворення ініціативної групи, де її члени мають занадто різні інтереси і занадто різний фінансове становище;</a:t>
            </a:r>
          </a:p>
          <a:p>
            <a:pPr eaLnBrk="1" hangingPunct="1">
              <a:lnSpc>
                <a:spcPct val="90000"/>
              </a:lnSpc>
              <a:buFont typeface="Wingdings" panose="05000000000000000000" pitchFamily="2" charset="2"/>
              <a:buChar char="§"/>
              <a:defRPr/>
            </a:pPr>
            <a:r>
              <a:rPr lang="uk-UA" altLang="uk-UA" sz="2000" dirty="0" smtClean="0">
                <a:latin typeface="Trebuchet MS"/>
              </a:rPr>
              <a:t>прийняття до ініціативної групи не виробників сільськогосподарської продукції;</a:t>
            </a:r>
          </a:p>
          <a:p>
            <a:pPr eaLnBrk="1" hangingPunct="1">
              <a:lnSpc>
                <a:spcPct val="90000"/>
              </a:lnSpc>
              <a:buFont typeface="Wingdings" panose="05000000000000000000" pitchFamily="2" charset="2"/>
              <a:buChar char="§"/>
              <a:defRPr/>
            </a:pPr>
            <a:r>
              <a:rPr lang="uk-UA" altLang="uk-UA" sz="2000" dirty="0" smtClean="0">
                <a:latin typeface="Trebuchet MS"/>
              </a:rPr>
              <a:t>намагатися вирішити через створення кооперативу ті проблеми, які стосуються не групи в цілому, а лише окремих господарств;</a:t>
            </a:r>
          </a:p>
          <a:p>
            <a:pPr eaLnBrk="1" hangingPunct="1">
              <a:lnSpc>
                <a:spcPct val="90000"/>
              </a:lnSpc>
              <a:buFont typeface="Wingdings" panose="05000000000000000000" pitchFamily="2" charset="2"/>
              <a:buChar char="§"/>
              <a:defRPr/>
            </a:pPr>
            <a:r>
              <a:rPr lang="uk-UA" altLang="uk-UA" sz="2000" dirty="0" smtClean="0">
                <a:latin typeface="Trebuchet MS"/>
              </a:rPr>
              <a:t>намагатися включити в діяльність кооперативу відразу виробництво і переробку продукції;</a:t>
            </a:r>
          </a:p>
          <a:p>
            <a:pPr eaLnBrk="1" hangingPunct="1">
              <a:lnSpc>
                <a:spcPct val="90000"/>
              </a:lnSpc>
              <a:buFont typeface="Wingdings" panose="05000000000000000000" pitchFamily="2" charset="2"/>
              <a:buChar char="§"/>
              <a:defRPr/>
            </a:pPr>
            <a:r>
              <a:rPr lang="uk-UA" altLang="uk-UA" sz="2000" dirty="0" smtClean="0">
                <a:latin typeface="Trebuchet MS"/>
              </a:rPr>
              <a:t>прагнути, щоб кооператив займався всім відразу;</a:t>
            </a:r>
          </a:p>
          <a:p>
            <a:pPr eaLnBrk="1" hangingPunct="1">
              <a:lnSpc>
                <a:spcPct val="90000"/>
              </a:lnSpc>
              <a:buFont typeface="Wingdings" panose="05000000000000000000" pitchFamily="2" charset="2"/>
              <a:buChar char="§"/>
              <a:defRPr/>
            </a:pPr>
            <a:r>
              <a:rPr lang="uk-UA" altLang="uk-UA" sz="2000" dirty="0" smtClean="0">
                <a:latin typeface="Trebuchet MS"/>
              </a:rPr>
              <a:t>ставити дуже обмежені цілі;</a:t>
            </a:r>
          </a:p>
          <a:p>
            <a:pPr eaLnBrk="1" hangingPunct="1">
              <a:lnSpc>
                <a:spcPct val="90000"/>
              </a:lnSpc>
              <a:buFont typeface="Wingdings" panose="05000000000000000000" pitchFamily="2" charset="2"/>
              <a:buChar char="§"/>
              <a:defRPr/>
            </a:pPr>
            <a:r>
              <a:rPr lang="uk-UA" altLang="uk-UA" sz="2000" dirty="0" smtClean="0">
                <a:latin typeface="Trebuchet MS"/>
              </a:rPr>
              <a:t>встановлювати вельми низький розмір внесків (що дозволить зібрати необхідні ресурси і свідчить про досить низькому рівні мотивації членів ініціативної групи);</a:t>
            </a:r>
          </a:p>
          <a:p>
            <a:pPr eaLnBrk="1" hangingPunct="1">
              <a:lnSpc>
                <a:spcPct val="90000"/>
              </a:lnSpc>
              <a:buFont typeface="Wingdings" panose="05000000000000000000" pitchFamily="2" charset="2"/>
              <a:buChar char="§"/>
              <a:defRPr/>
            </a:pPr>
            <a:r>
              <a:rPr lang="uk-UA" altLang="uk-UA" sz="2000" dirty="0" smtClean="0">
                <a:latin typeface="Trebuchet MS"/>
              </a:rPr>
              <a:t>встановлювати нереально високий розмір внесків, які не будуть сплачені;</a:t>
            </a:r>
          </a:p>
          <a:p>
            <a:pPr eaLnBrk="1" hangingPunct="1">
              <a:lnSpc>
                <a:spcPct val="90000"/>
              </a:lnSpc>
              <a:buFont typeface="Wingdings" panose="05000000000000000000" pitchFamily="2" charset="2"/>
              <a:buChar char="§"/>
              <a:defRPr/>
            </a:pPr>
            <a:r>
              <a:rPr lang="uk-UA" altLang="uk-UA" sz="2000" dirty="0" smtClean="0">
                <a:latin typeface="Trebuchet MS"/>
              </a:rPr>
              <a:t>вносити майно, непотрібне для діяльності кооперативу…</a:t>
            </a:r>
          </a:p>
          <a:p>
            <a:pPr eaLnBrk="1" hangingPunct="1">
              <a:lnSpc>
                <a:spcPct val="90000"/>
              </a:lnSpc>
              <a:defRPr/>
            </a:pPr>
            <a:endParaRPr lang="ru-RU" altLang="uk-UA" sz="2500" dirty="0" smtClean="0">
              <a:latin typeface="Trebuchet MS"/>
            </a:endParaRPr>
          </a:p>
          <a:p>
            <a:pPr eaLnBrk="1" hangingPunct="1">
              <a:lnSpc>
                <a:spcPct val="90000"/>
              </a:lnSpc>
              <a:defRPr/>
            </a:pPr>
            <a:endParaRPr lang="ru-RU" altLang="uk-UA" sz="2500" dirty="0" smtClean="0">
              <a:latin typeface="Trebuchet MS"/>
            </a:endParaRPr>
          </a:p>
          <a:p>
            <a:pPr eaLnBrk="1" hangingPunct="1">
              <a:lnSpc>
                <a:spcPct val="90000"/>
              </a:lnSpc>
              <a:defRPr/>
            </a:pPr>
            <a:endParaRPr lang="ru-RU" altLang="uk-UA" sz="2500" dirty="0" smtClean="0">
              <a:latin typeface="Trebuchet MS"/>
            </a:endParaRPr>
          </a:p>
          <a:p>
            <a:pPr eaLnBrk="1" hangingPunct="1">
              <a:lnSpc>
                <a:spcPct val="90000"/>
              </a:lnSpc>
              <a:defRPr/>
            </a:pPr>
            <a:endParaRPr lang="ru-RU" altLang="uk-UA" sz="2500" dirty="0" smtClean="0">
              <a:latin typeface="Trebuchet MS"/>
            </a:endParaRPr>
          </a:p>
        </p:txBody>
      </p:sp>
    </p:spTree>
    <p:extLst>
      <p:ext uri="{BB962C8B-B14F-4D97-AF65-F5344CB8AC3E}">
        <p14:creationId xmlns:p14="http://schemas.microsoft.com/office/powerpoint/2010/main" val="7954218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CC63B342-F8DC-55FC-3D8D-4616F1448E67}"/>
              </a:ext>
            </a:extLst>
          </p:cNvPr>
          <p:cNvSpPr txBox="1">
            <a:spLocks noChangeArrowheads="1"/>
          </p:cNvSpPr>
          <p:nvPr/>
        </p:nvSpPr>
        <p:spPr>
          <a:xfrm>
            <a:off x="1801926" y="2336393"/>
            <a:ext cx="9954114" cy="1569660"/>
          </a:xfrm>
          <a:prstGeom prst="rect">
            <a:avLst/>
          </a:prstGeom>
          <a:noFill/>
        </p:spPr>
        <p:txBody>
          <a:bodyPr wrap="square" anchor="b">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altLang="uk-UA" sz="4800" b="1" dirty="0" smtClean="0">
                <a:solidFill>
                  <a:schemeClr val="accent6">
                    <a:lumMod val="50000"/>
                  </a:schemeClr>
                </a:solidFill>
                <a:latin typeface="Calibri" panose="020F0502020204030204" pitchFamily="34" charset="0"/>
                <a:cs typeface="Calibri" panose="020F0502020204030204" pitchFamily="34" charset="0"/>
              </a:rPr>
              <a:t>СІЛЬСЬКОГОСПОДАРСЬКА КООПЕРАЦІЯ В УКРАЇНІ</a:t>
            </a:r>
            <a:endParaRPr lang="ru-RU" altLang="uk-UA" sz="4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18880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pic>
        <p:nvPicPr>
          <p:cNvPr id="6" name="Рисунок 5"/>
          <p:cNvPicPr>
            <a:picLocks noChangeAspect="1"/>
          </p:cNvPicPr>
          <p:nvPr/>
        </p:nvPicPr>
        <p:blipFill>
          <a:blip r:embed="rId7"/>
          <a:stretch>
            <a:fillRect/>
          </a:stretch>
        </p:blipFill>
        <p:spPr>
          <a:xfrm>
            <a:off x="1588957" y="955348"/>
            <a:ext cx="10336343" cy="5809122"/>
          </a:xfrm>
          <a:prstGeom prst="rect">
            <a:avLst/>
          </a:prstGeom>
        </p:spPr>
      </p:pic>
      <p:sp>
        <p:nvSpPr>
          <p:cNvPr id="7" name="Прямокутник 6"/>
          <p:cNvSpPr/>
          <p:nvPr/>
        </p:nvSpPr>
        <p:spPr>
          <a:xfrm>
            <a:off x="886485" y="278949"/>
            <a:ext cx="6096000" cy="461665"/>
          </a:xfrm>
          <a:prstGeom prst="rect">
            <a:avLst/>
          </a:prstGeom>
        </p:spPr>
        <p:txBody>
          <a:bodyPr>
            <a:spAutoFit/>
          </a:bodyPr>
          <a:lstStyle/>
          <a:p>
            <a:pPr lvl="0" algn="ctr"/>
            <a:r>
              <a:rPr lang="uk-UA" altLang="uk-UA" sz="2400" b="1" dirty="0">
                <a:solidFill>
                  <a:srgbClr val="70AD47">
                    <a:lumMod val="50000"/>
                  </a:srgbClr>
                </a:solidFill>
                <a:latin typeface="Calibri" panose="020F0502020204030204" pitchFamily="34" charset="0"/>
                <a:cs typeface="Calibri" panose="020F0502020204030204" pitchFamily="34" charset="0"/>
              </a:rPr>
              <a:t>КООПЕРАЦІЯ В УКРАЇНІ</a:t>
            </a:r>
            <a:endParaRPr lang="ru-RU" altLang="uk-UA" sz="2400" b="1" dirty="0">
              <a:solidFill>
                <a:srgbClr val="70AD47">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88667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Rectangle 2">
            <a:extLst>
              <a:ext uri="{FF2B5EF4-FFF2-40B4-BE49-F238E27FC236}">
                <a16:creationId xmlns:a16="http://schemas.microsoft.com/office/drawing/2014/main" id="{F572B34B-1FD8-6F6D-6AB1-12A2ADC35CBF}"/>
              </a:ext>
            </a:extLst>
          </p:cNvPr>
          <p:cNvSpPr txBox="1">
            <a:spLocks/>
          </p:cNvSpPr>
          <p:nvPr/>
        </p:nvSpPr>
        <p:spPr>
          <a:xfrm>
            <a:off x="1775313" y="893049"/>
            <a:ext cx="7729076" cy="7064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3200" b="1" i="0" u="none" strike="noStrike" kern="1200" cap="none" spc="0" normalizeH="0" baseline="0" noProof="0" dirty="0" smtClean="0">
                <a:ln>
                  <a:noFill/>
                </a:ln>
                <a:solidFill>
                  <a:schemeClr val="accent6">
                    <a:lumMod val="50000"/>
                  </a:schemeClr>
                </a:solidFill>
                <a:effectLst/>
                <a:uLnTx/>
                <a:uFillTx/>
                <a:latin typeface="Calibri" panose="020F0502020204030204"/>
                <a:ea typeface="+mj-ea"/>
                <a:cs typeface="+mj-cs"/>
                <a:sym typeface="Arial"/>
              </a:rPr>
              <a:t>УСПІШНИЙ ПРИКЛАД МАСЛОСОЮЗУ</a:t>
            </a:r>
            <a:endParaRPr kumimoji="0" lang="ru-RU" altLang="uk-UA" sz="3200" b="1" i="0" u="none" strike="noStrike" kern="1200" cap="none" spc="0" normalizeH="0" baseline="0" noProof="0" dirty="0">
              <a:ln>
                <a:noFill/>
              </a:ln>
              <a:solidFill>
                <a:schemeClr val="accent6">
                  <a:lumMod val="50000"/>
                </a:schemeClr>
              </a:solidFill>
              <a:effectLst/>
              <a:uLnTx/>
              <a:uFillTx/>
              <a:latin typeface="Calibri" panose="020F0502020204030204"/>
              <a:ea typeface="+mj-ea"/>
              <a:cs typeface="+mj-cs"/>
              <a:sym typeface="Arial"/>
            </a:endParaRPr>
          </a:p>
        </p:txBody>
      </p:sp>
      <p:sp>
        <p:nvSpPr>
          <p:cNvPr id="4" name="Rectangle 3">
            <a:extLst>
              <a:ext uri="{FF2B5EF4-FFF2-40B4-BE49-F238E27FC236}">
                <a16:creationId xmlns:a16="http://schemas.microsoft.com/office/drawing/2014/main" id="{53F252C9-BD37-23C0-0CAA-693AC108DE33}"/>
              </a:ext>
            </a:extLst>
          </p:cNvPr>
          <p:cNvSpPr txBox="1">
            <a:spLocks/>
          </p:cNvSpPr>
          <p:nvPr/>
        </p:nvSpPr>
        <p:spPr>
          <a:xfrm>
            <a:off x="1588957" y="1599486"/>
            <a:ext cx="3299607" cy="43307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1904 рік, с. Завадів засновано молочний кооператив</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24 березня 1924 року загальні збори кооперативу, на яких обрали керівництво – добре підготовлених фахівців</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18 червня 1925 року прийняли новий Статут і кооператив отримав назву “</a:t>
            </a:r>
            <a:r>
              <a:rPr kumimoji="0" lang="uk-UA" altLang="uk-UA"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sym typeface="Arial"/>
              </a:rPr>
              <a:t>Маслосоюз</a:t>
            </a: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1927 рік –придбали перший автомобіль</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1929 рік – перша сироварня в Стрию</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1932 рік – Перша </a:t>
            </a:r>
            <a:r>
              <a:rPr kumimoji="0" lang="uk-UA" altLang="uk-UA"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sym typeface="Arial"/>
              </a:rPr>
              <a:t>молорчарня</a:t>
            </a: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для </a:t>
            </a:r>
            <a:r>
              <a:rPr kumimoji="0" lang="uk-UA" altLang="uk-UA"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sym typeface="Arial"/>
              </a:rPr>
              <a:t>пастиризації</a:t>
            </a: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молока в Стрию</a:t>
            </a:r>
          </a:p>
          <a:p>
            <a:pPr marL="365760" marR="0" lvl="0" indent="-256032" algn="l" defTabSz="914400" rtl="0" eaLnBrk="1" fontAlgn="auto" latinLnBrk="0" hangingPunct="1">
              <a:lnSpc>
                <a:spcPct val="90000"/>
              </a:lnSpc>
              <a:spcBef>
                <a:spcPts val="1000"/>
              </a:spcBef>
              <a:spcAft>
                <a:spcPts val="0"/>
              </a:spcAft>
              <a:buClr>
                <a:srgbClr val="A5A5A5"/>
              </a:buClr>
              <a:buSzTx/>
              <a:buFont typeface="Georgia"/>
              <a:buChar char="•"/>
              <a:tabLst/>
              <a:defRPr/>
            </a:pPr>
            <a:r>
              <a:rPr kumimoji="0" lang="uk-UA" altLang="uk-UA"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1938 рік – парові молочарні</a:t>
            </a:r>
          </a:p>
        </p:txBody>
      </p:sp>
      <p:pic>
        <p:nvPicPr>
          <p:cNvPr id="8" name="Picture 3" descr="C:\Users\User\Desktop\image[1].jpg">
            <a:extLst>
              <a:ext uri="{FF2B5EF4-FFF2-40B4-BE49-F238E27FC236}">
                <a16:creationId xmlns:a16="http://schemas.microsoft.com/office/drawing/2014/main" id="{8DCA5805-C172-875F-8978-8B5F00EAB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5074920" y="2669222"/>
            <a:ext cx="2543175" cy="3944938"/>
          </a:xfrm>
          <a:prstGeom prst="rect">
            <a:avLst/>
          </a:prstGeom>
          <a:noFill/>
        </p:spPr>
      </p:pic>
      <p:pic>
        <p:nvPicPr>
          <p:cNvPr id="9" name="Picture 2">
            <a:extLst>
              <a:ext uri="{FF2B5EF4-FFF2-40B4-BE49-F238E27FC236}">
                <a16:creationId xmlns:a16="http://schemas.microsoft.com/office/drawing/2014/main" id="{07C90411-1512-1DD7-BA4A-312CB9A89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8661" y="1648472"/>
            <a:ext cx="2579434" cy="117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a:extLst>
              <a:ext uri="{FF2B5EF4-FFF2-40B4-BE49-F238E27FC236}">
                <a16:creationId xmlns:a16="http://schemas.microsoft.com/office/drawing/2014/main" id="{441E55F9-4647-43DE-DA6E-49FC855E5383}"/>
              </a:ext>
            </a:extLst>
          </p:cNvPr>
          <p:cNvSpPr txBox="1">
            <a:spLocks/>
          </p:cNvSpPr>
          <p:nvPr/>
        </p:nvSpPr>
        <p:spPr>
          <a:xfrm>
            <a:off x="7954062" y="1800698"/>
            <a:ext cx="3635107" cy="5848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2000" b="1" i="0" u="none" strike="noStrike" kern="1200" cap="none" spc="0" normalizeH="0" baseline="0" noProof="0" dirty="0">
                <a:ln>
                  <a:noFill/>
                </a:ln>
                <a:solidFill>
                  <a:sysClr val="windowText" lastClr="000000"/>
                </a:solidFill>
                <a:effectLst/>
                <a:uLnTx/>
                <a:uFillTx/>
                <a:latin typeface="Calibri" panose="020F0502020204030204"/>
                <a:sym typeface="Arial"/>
              </a:rPr>
              <a:t>Здобутки </a:t>
            </a:r>
            <a:r>
              <a:rPr kumimoji="0" lang="uk-UA" sz="2000" b="1" i="0" u="none" strike="noStrike" kern="1200" cap="none" spc="0" normalizeH="0" baseline="0" noProof="0" dirty="0" err="1" smtClean="0">
                <a:ln>
                  <a:noFill/>
                </a:ln>
                <a:solidFill>
                  <a:sysClr val="windowText" lastClr="000000"/>
                </a:solidFill>
                <a:effectLst/>
                <a:uLnTx/>
                <a:uFillTx/>
                <a:latin typeface="Calibri" panose="020F0502020204030204"/>
                <a:sym typeface="Arial"/>
              </a:rPr>
              <a:t>Маслосоюзу</a:t>
            </a:r>
            <a:r>
              <a:rPr lang="uk-UA" sz="2000" b="1" dirty="0">
                <a:solidFill>
                  <a:sysClr val="windowText" lastClr="000000"/>
                </a:solidFill>
                <a:latin typeface="Calibri" panose="020F0502020204030204"/>
              </a:rPr>
              <a:t> </a:t>
            </a:r>
            <a:r>
              <a:rPr lang="uk-UA" sz="2000" b="1" dirty="0" smtClean="0">
                <a:solidFill>
                  <a:sysClr val="windowText" lastClr="000000"/>
                </a:solidFill>
                <a:latin typeface="Calibri" panose="020F0502020204030204"/>
              </a:rPr>
              <a:t>(</a:t>
            </a:r>
            <a:r>
              <a:rPr kumimoji="0" lang="uk-UA" sz="2000" b="1" i="0" u="none" strike="noStrike" kern="1200" cap="none" spc="0" normalizeH="0" baseline="0" noProof="0" dirty="0" smtClean="0">
                <a:ln>
                  <a:noFill/>
                </a:ln>
                <a:solidFill>
                  <a:sysClr val="windowText" lastClr="000000"/>
                </a:solidFill>
                <a:effectLst/>
                <a:uLnTx/>
                <a:uFillTx/>
                <a:latin typeface="Calibri" panose="020F0502020204030204"/>
                <a:sym typeface="Arial"/>
              </a:rPr>
              <a:t>1938)</a:t>
            </a:r>
            <a:endParaRPr kumimoji="0" lang="ru-RU" sz="2000" b="1" i="0" u="none" strike="noStrike" kern="1200" cap="none" spc="0" normalizeH="0" baseline="0" noProof="0" dirty="0">
              <a:ln>
                <a:noFill/>
              </a:ln>
              <a:solidFill>
                <a:sysClr val="windowText" lastClr="000000"/>
              </a:solidFill>
              <a:effectLst/>
              <a:uLnTx/>
              <a:uFillTx/>
              <a:latin typeface="Calibri" panose="020F0502020204030204"/>
              <a:sym typeface="Arial"/>
            </a:endParaRPr>
          </a:p>
        </p:txBody>
      </p:sp>
      <p:sp>
        <p:nvSpPr>
          <p:cNvPr id="5" name="Прямокутник 4"/>
          <p:cNvSpPr/>
          <p:nvPr/>
        </p:nvSpPr>
        <p:spPr>
          <a:xfrm>
            <a:off x="7954062" y="2428399"/>
            <a:ext cx="3968847" cy="4185761"/>
          </a:xfrm>
          <a:prstGeom prst="rect">
            <a:avLst/>
          </a:prstGeom>
        </p:spPr>
        <p:txBody>
          <a:bodyPr wrap="square">
            <a:spAutoFit/>
          </a:bodyPr>
          <a:lstStyle/>
          <a:p>
            <a:pPr marL="228600" lvl="0" indent="-228600">
              <a:lnSpc>
                <a:spcPct val="90000"/>
              </a:lnSpc>
              <a:spcBef>
                <a:spcPts val="1000"/>
              </a:spcBef>
              <a:buClrTx/>
              <a:buFont typeface="Arial" panose="020B0604020202020204" pitchFamily="34" charset="0"/>
              <a:buChar char="•"/>
              <a:defRPr/>
            </a:pPr>
            <a:r>
              <a:rPr lang="uk-UA" altLang="uk-UA" sz="2000" kern="1200" dirty="0">
                <a:solidFill>
                  <a:sysClr val="windowText" lastClr="000000"/>
                </a:solidFill>
                <a:latin typeface="Calibri" panose="020F0502020204030204"/>
                <a:ea typeface="+mn-ea"/>
              </a:rPr>
              <a:t>136 районних молочарень</a:t>
            </a:r>
          </a:p>
          <a:p>
            <a:pPr marL="228600" lvl="0" indent="-228600">
              <a:lnSpc>
                <a:spcPct val="90000"/>
              </a:lnSpc>
              <a:spcBef>
                <a:spcPts val="1000"/>
              </a:spcBef>
              <a:buClrTx/>
              <a:buFont typeface="Arial" panose="020B0604020202020204" pitchFamily="34" charset="0"/>
              <a:buChar char="•"/>
              <a:defRPr/>
            </a:pPr>
            <a:r>
              <a:rPr lang="uk-UA" altLang="uk-UA" sz="2000" kern="1200" dirty="0">
                <a:solidFill>
                  <a:sysClr val="windowText" lastClr="000000"/>
                </a:solidFill>
                <a:latin typeface="Calibri" panose="020F0502020204030204"/>
                <a:ea typeface="+mn-ea"/>
              </a:rPr>
              <a:t>1600 збірень молока та сметани</a:t>
            </a:r>
          </a:p>
          <a:p>
            <a:pPr marL="228600" lvl="0" indent="-228600">
              <a:lnSpc>
                <a:spcPct val="90000"/>
              </a:lnSpc>
              <a:spcBef>
                <a:spcPts val="1000"/>
              </a:spcBef>
              <a:buClrTx/>
              <a:buFont typeface="Arial" panose="020B0604020202020204" pitchFamily="34" charset="0"/>
              <a:buChar char="•"/>
              <a:defRPr/>
            </a:pPr>
            <a:r>
              <a:rPr lang="uk-UA" altLang="uk-UA" sz="2000" kern="1200" dirty="0">
                <a:solidFill>
                  <a:sysClr val="windowText" lastClr="000000"/>
                </a:solidFill>
                <a:latin typeface="Calibri" panose="020F0502020204030204"/>
                <a:ea typeface="+mn-ea"/>
              </a:rPr>
              <a:t>205 000 селянських господарств</a:t>
            </a:r>
          </a:p>
          <a:p>
            <a:pPr marL="228600" lvl="0" indent="-228600">
              <a:lnSpc>
                <a:spcPct val="90000"/>
              </a:lnSpc>
              <a:spcBef>
                <a:spcPts val="1000"/>
              </a:spcBef>
              <a:buClrTx/>
              <a:buFont typeface="Arial" panose="020B0604020202020204" pitchFamily="34" charset="0"/>
              <a:buChar char="•"/>
              <a:defRPr/>
            </a:pPr>
            <a:r>
              <a:rPr lang="uk-UA" altLang="uk-UA" sz="2000" kern="1200" dirty="0">
                <a:solidFill>
                  <a:sysClr val="windowText" lastClr="000000"/>
                </a:solidFill>
                <a:latin typeface="Calibri" panose="020F0502020204030204"/>
                <a:ea typeface="+mn-ea"/>
              </a:rPr>
              <a:t>3 000 кваліфікованих спеціалістів</a:t>
            </a:r>
          </a:p>
          <a:p>
            <a:pPr marL="228600" lvl="0" indent="-228600">
              <a:lnSpc>
                <a:spcPct val="90000"/>
              </a:lnSpc>
              <a:spcBef>
                <a:spcPts val="1000"/>
              </a:spcBef>
              <a:buClrTx/>
              <a:buFont typeface="Arial" panose="020B0604020202020204" pitchFamily="34" charset="0"/>
              <a:buChar char="•"/>
              <a:defRPr/>
            </a:pPr>
            <a:r>
              <a:rPr lang="uk-UA" altLang="uk-UA" sz="2000" kern="1200" dirty="0">
                <a:solidFill>
                  <a:sysClr val="windowText" lastClr="000000"/>
                </a:solidFill>
                <a:latin typeface="Calibri" panose="020F0502020204030204"/>
                <a:ea typeface="+mn-ea"/>
              </a:rPr>
              <a:t>Переробляли понад 90 млн літрів молока</a:t>
            </a:r>
            <a:endParaRPr lang="ru-RU" altLang="uk-UA" sz="2000" kern="1200" dirty="0">
              <a:solidFill>
                <a:sysClr val="windowText" lastClr="000000"/>
              </a:solidFill>
              <a:latin typeface="Calibri" panose="020F0502020204030204"/>
              <a:ea typeface="+mn-ea"/>
            </a:endParaRPr>
          </a:p>
          <a:p>
            <a:pPr marL="228600" lvl="0" indent="-228600">
              <a:lnSpc>
                <a:spcPct val="90000"/>
              </a:lnSpc>
              <a:spcBef>
                <a:spcPts val="1000"/>
              </a:spcBef>
              <a:buClrTx/>
              <a:buFont typeface="Arial" panose="020B0604020202020204" pitchFamily="34" charset="0"/>
              <a:buChar char="•"/>
              <a:defRPr/>
            </a:pPr>
            <a:r>
              <a:rPr lang="uk-UA" altLang="uk-UA" sz="2000" kern="1200" dirty="0">
                <a:solidFill>
                  <a:sysClr val="windowText" lastClr="000000"/>
                </a:solidFill>
                <a:latin typeface="Calibri" panose="020F0502020204030204"/>
                <a:ea typeface="+mn-ea"/>
              </a:rPr>
              <a:t>Мали 19 автомобілів, щоб розвозити продукцію та сировину</a:t>
            </a:r>
          </a:p>
          <a:p>
            <a:pPr marL="228600" lvl="0" indent="-228600">
              <a:lnSpc>
                <a:spcPct val="90000"/>
              </a:lnSpc>
              <a:spcBef>
                <a:spcPts val="1000"/>
              </a:spcBef>
              <a:buClrTx/>
              <a:buFont typeface="Arial" panose="020B0604020202020204" pitchFamily="34" charset="0"/>
              <a:buChar char="•"/>
              <a:defRPr/>
            </a:pPr>
            <a:r>
              <a:rPr lang="uk-UA" altLang="uk-UA" sz="2000" kern="1200" dirty="0">
                <a:solidFill>
                  <a:sysClr val="windowText" lastClr="000000"/>
                </a:solidFill>
                <a:latin typeface="Calibri" panose="020F0502020204030204"/>
                <a:ea typeface="+mn-ea"/>
              </a:rPr>
              <a:t>За 12 років майно кооперативу збільшилось в 18 разів</a:t>
            </a:r>
            <a:endParaRPr lang="ru-RU" altLang="uk-UA" sz="2000" kern="1200" dirty="0">
              <a:solidFill>
                <a:sysClr val="windowText" lastClr="000000"/>
              </a:solidFill>
              <a:latin typeface="Calibri" panose="020F0502020204030204"/>
              <a:ea typeface="+mn-ea"/>
            </a:endParaRPr>
          </a:p>
        </p:txBody>
      </p:sp>
    </p:spTree>
    <p:extLst>
      <p:ext uri="{BB962C8B-B14F-4D97-AF65-F5344CB8AC3E}">
        <p14:creationId xmlns:p14="http://schemas.microsoft.com/office/powerpoint/2010/main" val="27033244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Прямокутник 1">
            <a:extLst>
              <a:ext uri="{FF2B5EF4-FFF2-40B4-BE49-F238E27FC236}">
                <a16:creationId xmlns:a16="http://schemas.microsoft.com/office/drawing/2014/main" id="{95ACDFF6-1BF9-4526-9E45-5617BB5A5DD5}"/>
              </a:ext>
            </a:extLst>
          </p:cNvPr>
          <p:cNvSpPr/>
          <p:nvPr/>
        </p:nvSpPr>
        <p:spPr>
          <a:xfrm>
            <a:off x="1813560" y="886909"/>
            <a:ext cx="10073640" cy="523220"/>
          </a:xfrm>
          <a:prstGeom prst="rect">
            <a:avLst/>
          </a:prstGeom>
        </p:spPr>
        <p:txBody>
          <a:bodyPr wrap="square">
            <a:spAutoFit/>
          </a:bodyPr>
          <a:lstStyle/>
          <a:p>
            <a:pPr>
              <a:buClrTx/>
              <a:buFontTx/>
              <a:buNone/>
            </a:pPr>
            <a:r>
              <a:rPr lang="uk-UA" sz="2800" b="1" kern="1200" dirty="0" smtClean="0">
                <a:solidFill>
                  <a:schemeClr val="accent6">
                    <a:lumMod val="50000"/>
                  </a:schemeClr>
                </a:solidFill>
                <a:latin typeface="Calibri Light" panose="020F0302020204030204"/>
                <a:ea typeface="+mn-ea"/>
                <a:cs typeface="Arial" panose="020B0604020202020204" pitchFamily="34" charset="0"/>
              </a:rPr>
              <a:t>СКІЛЬКИ СІЛЬСЬКОГОСПОДАРСЬКИХ КООПЕРАТИВІВ В УКРАЇНІ</a:t>
            </a:r>
            <a:endParaRPr lang="uk-UA" sz="2800" kern="1200" dirty="0">
              <a:solidFill>
                <a:schemeClr val="accent6">
                  <a:lumMod val="50000"/>
                </a:schemeClr>
              </a:solidFill>
              <a:latin typeface="Calibri Light" panose="020F0302020204030204"/>
              <a:ea typeface="+mn-ea"/>
            </a:endParaRPr>
          </a:p>
        </p:txBody>
      </p:sp>
      <p:sp>
        <p:nvSpPr>
          <p:cNvPr id="7" name="Прямоугольник 7">
            <a:extLst>
              <a:ext uri="{FF2B5EF4-FFF2-40B4-BE49-F238E27FC236}">
                <a16:creationId xmlns:a16="http://schemas.microsoft.com/office/drawing/2014/main" id="{D1353366-EA41-4322-8F7D-91B272FCF07C}"/>
              </a:ext>
            </a:extLst>
          </p:cNvPr>
          <p:cNvSpPr/>
          <p:nvPr/>
        </p:nvSpPr>
        <p:spPr>
          <a:xfrm>
            <a:off x="4026509" y="6517651"/>
            <a:ext cx="7403125" cy="246221"/>
          </a:xfrm>
          <a:prstGeom prst="rect">
            <a:avLst/>
          </a:prstGeom>
        </p:spPr>
        <p:txBody>
          <a:bodyPr wrap="square">
            <a:spAutoFit/>
          </a:bodyPr>
          <a:lstStyle/>
          <a:p>
            <a:pPr>
              <a:buClrTx/>
              <a:buFontTx/>
              <a:buNone/>
            </a:pPr>
            <a:r>
              <a:rPr lang="uk-UA" sz="1000" kern="1200" dirty="0">
                <a:solidFill>
                  <a:prstClr val="black"/>
                </a:solidFill>
                <a:latin typeface="Calibri" panose="020F0502020204030204"/>
                <a:ea typeface="+mn-ea"/>
              </a:rPr>
              <a:t>Станом на 1 </a:t>
            </a:r>
            <a:r>
              <a:rPr lang="uk-UA" sz="1000" kern="1200" dirty="0" smtClean="0">
                <a:solidFill>
                  <a:prstClr val="black"/>
                </a:solidFill>
                <a:latin typeface="Calibri" panose="020F0502020204030204"/>
                <a:ea typeface="+mn-ea"/>
              </a:rPr>
              <a:t>СІЧНЯ 2022 </a:t>
            </a:r>
            <a:r>
              <a:rPr lang="uk-UA" sz="1000" kern="1200" dirty="0">
                <a:solidFill>
                  <a:prstClr val="black"/>
                </a:solidFill>
                <a:latin typeface="Calibri" panose="020F0502020204030204"/>
                <a:ea typeface="+mn-ea"/>
              </a:rPr>
              <a:t>року. Джерело</a:t>
            </a:r>
            <a:r>
              <a:rPr lang="uk-UA" sz="1000" kern="1200" dirty="0" smtClean="0">
                <a:solidFill>
                  <a:prstClr val="black"/>
                </a:solidFill>
                <a:latin typeface="Calibri" panose="020F0502020204030204"/>
                <a:ea typeface="+mn-ea"/>
              </a:rPr>
              <a:t>: </a:t>
            </a:r>
            <a:r>
              <a:rPr lang="en-GB" sz="1000" kern="1200" dirty="0">
                <a:solidFill>
                  <a:prstClr val="black"/>
                </a:solidFill>
                <a:latin typeface="Calibri" panose="020F0502020204030204"/>
                <a:ea typeface="+mn-ea"/>
                <a:hlinkClick r:id="rId6"/>
              </a:rPr>
              <a:t>https://</a:t>
            </a:r>
            <a:r>
              <a:rPr lang="en-GB" sz="1000" kern="1200" dirty="0" smtClean="0">
                <a:solidFill>
                  <a:prstClr val="black"/>
                </a:solidFill>
                <a:latin typeface="Calibri" panose="020F0502020204030204"/>
                <a:ea typeface="+mn-ea"/>
                <a:hlinkClick r:id="rId6"/>
              </a:rPr>
              <a:t>ukrstat.gov.ua/edrpoy/ukr/EDRPU_2022/ks_opfg/arh_ks_opfg_22.htm</a:t>
            </a:r>
            <a:r>
              <a:rPr lang="uk-UA" sz="1000" kern="1200" dirty="0" smtClean="0">
                <a:solidFill>
                  <a:prstClr val="black"/>
                </a:solidFill>
                <a:latin typeface="Calibri" panose="020F0502020204030204"/>
                <a:ea typeface="+mn-ea"/>
              </a:rPr>
              <a:t>  </a:t>
            </a:r>
            <a:endParaRPr lang="uk-UA" sz="1000" kern="1200" dirty="0">
              <a:solidFill>
                <a:prstClr val="black"/>
              </a:solidFill>
              <a:latin typeface="Calibri" panose="020F0502020204030204"/>
              <a:ea typeface="+mn-ea"/>
            </a:endParaRPr>
          </a:p>
        </p:txBody>
      </p:sp>
      <p:pic>
        <p:nvPicPr>
          <p:cNvPr id="8" name="Рисунок 7"/>
          <p:cNvPicPr>
            <a:picLocks noChangeAspect="1"/>
          </p:cNvPicPr>
          <p:nvPr/>
        </p:nvPicPr>
        <p:blipFill>
          <a:blip r:embed="rId7"/>
          <a:stretch>
            <a:fillRect/>
          </a:stretch>
        </p:blipFill>
        <p:spPr>
          <a:xfrm>
            <a:off x="1777878" y="1346320"/>
            <a:ext cx="9978162" cy="5171331"/>
          </a:xfrm>
          <a:prstGeom prst="rect">
            <a:avLst/>
          </a:prstGeom>
        </p:spPr>
      </p:pic>
    </p:spTree>
    <p:extLst>
      <p:ext uri="{BB962C8B-B14F-4D97-AF65-F5344CB8AC3E}">
        <p14:creationId xmlns:p14="http://schemas.microsoft.com/office/powerpoint/2010/main" val="1515474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7" name="Прямокутник 7">
            <a:extLst>
              <a:ext uri="{FF2B5EF4-FFF2-40B4-BE49-F238E27FC236}">
                <a16:creationId xmlns:a16="http://schemas.microsoft.com/office/drawing/2014/main" id="{D64F0539-5019-4389-B0DA-817055D3E60F}"/>
              </a:ext>
            </a:extLst>
          </p:cNvPr>
          <p:cNvSpPr/>
          <p:nvPr/>
        </p:nvSpPr>
        <p:spPr>
          <a:xfrm>
            <a:off x="1867835" y="820087"/>
            <a:ext cx="7108036" cy="461665"/>
          </a:xfrm>
          <a:prstGeom prst="rect">
            <a:avLst/>
          </a:prstGeom>
        </p:spPr>
        <p:txBody>
          <a:bodyPr wrap="none">
            <a:spAutoFit/>
          </a:bodyPr>
          <a:lstStyle/>
          <a:p>
            <a:pPr algn="r">
              <a:buClrTx/>
              <a:buFontTx/>
              <a:buNone/>
              <a:defRPr/>
            </a:pPr>
            <a:r>
              <a:rPr lang="uk-UA" sz="2400" b="1" kern="1200" dirty="0">
                <a:solidFill>
                  <a:srgbClr val="70AD47">
                    <a:lumMod val="75000"/>
                  </a:srgbClr>
                </a:solidFill>
                <a:latin typeface="Calibri Light" panose="020F0302020204030204"/>
                <a:ea typeface="+mn-ea"/>
                <a:cs typeface="Arial" panose="020B0604020202020204" pitchFamily="34" charset="0"/>
              </a:rPr>
              <a:t>ПРИКЛАДИ УСПІШНИХ КООПЕРАТИВНИХ ОРГАНІЗАЦІЙ</a:t>
            </a:r>
            <a:endParaRPr lang="uk-UA" sz="2400" kern="1200" dirty="0">
              <a:solidFill>
                <a:srgbClr val="70AD47">
                  <a:lumMod val="75000"/>
                </a:srgbClr>
              </a:solidFill>
              <a:latin typeface="Calibri Light" panose="020F0302020204030204"/>
              <a:ea typeface="+mn-ea"/>
              <a:cs typeface="Arial" panose="020B0604020202020204" pitchFamily="34" charset="0"/>
            </a:endParaRPr>
          </a:p>
        </p:txBody>
      </p:sp>
      <p:pic>
        <p:nvPicPr>
          <p:cNvPr id="8" name="Picture 2" descr="http://www.coop-academy.com.ua/wp-content/uploads/2017/07/logo_Zernovyj.jpg">
            <a:extLst>
              <a:ext uri="{FF2B5EF4-FFF2-40B4-BE49-F238E27FC236}">
                <a16:creationId xmlns:a16="http://schemas.microsoft.com/office/drawing/2014/main" id="{F867B166-AB19-4DC7-8CB8-70509A19BDC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80047" y="1309140"/>
            <a:ext cx="1081939" cy="971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coop-academy.com.ua/wp-content/themes/coop_1/images/logo.png">
            <a:extLst>
              <a:ext uri="{FF2B5EF4-FFF2-40B4-BE49-F238E27FC236}">
                <a16:creationId xmlns:a16="http://schemas.microsoft.com/office/drawing/2014/main" id="{F2D42AEF-45FF-4DCD-871D-4892182D8B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5783" y="3322649"/>
            <a:ext cx="970083" cy="450803"/>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BBAD981E-91D6-456D-A23D-881176D3A5D1}"/>
              </a:ext>
            </a:extLst>
          </p:cNvPr>
          <p:cNvPicPr>
            <a:picLocks noChangeAspect="1"/>
          </p:cNvPicPr>
          <p:nvPr/>
        </p:nvPicPr>
        <p:blipFill>
          <a:blip r:embed="rId8"/>
          <a:stretch>
            <a:fillRect/>
          </a:stretch>
        </p:blipFill>
        <p:spPr>
          <a:xfrm>
            <a:off x="1715617" y="2271167"/>
            <a:ext cx="1023886" cy="1023886"/>
          </a:xfrm>
          <a:prstGeom prst="rect">
            <a:avLst/>
          </a:prstGeom>
        </p:spPr>
      </p:pic>
      <p:sp>
        <p:nvSpPr>
          <p:cNvPr id="12" name="Прямокутник 11">
            <a:extLst>
              <a:ext uri="{FF2B5EF4-FFF2-40B4-BE49-F238E27FC236}">
                <a16:creationId xmlns:a16="http://schemas.microsoft.com/office/drawing/2014/main" id="{132FD47F-30D2-40BC-9599-B03F9CF709C3}"/>
              </a:ext>
            </a:extLst>
          </p:cNvPr>
          <p:cNvSpPr/>
          <p:nvPr/>
        </p:nvSpPr>
        <p:spPr>
          <a:xfrm>
            <a:off x="243343" y="2827824"/>
            <a:ext cx="1177116" cy="338554"/>
          </a:xfrm>
          <a:prstGeom prst="rect">
            <a:avLst/>
          </a:prstGeom>
        </p:spPr>
        <p:txBody>
          <a:bodyPr wrap="square">
            <a:spAutoFit/>
          </a:bodyPr>
          <a:lstStyle/>
          <a:p>
            <a:pPr algn="ctr" fontAlgn="base">
              <a:buClrTx/>
              <a:buFontTx/>
              <a:buNone/>
              <a:defRPr/>
            </a:pPr>
            <a:r>
              <a:rPr lang="ru-RU" sz="800" kern="1200" dirty="0">
                <a:solidFill>
                  <a:srgbClr val="4F81BD"/>
                </a:solidFill>
                <a:latin typeface="Open Sans"/>
                <a:ea typeface="+mn-ea"/>
                <a:cs typeface="+mn-cs"/>
              </a:rPr>
              <a:t>КООПЕРАТИВНА НАВЧАЛЬНА ФЕРМА</a:t>
            </a:r>
          </a:p>
        </p:txBody>
      </p:sp>
      <p:pic>
        <p:nvPicPr>
          <p:cNvPr id="14" name="Рисунок 13">
            <a:extLst>
              <a:ext uri="{FF2B5EF4-FFF2-40B4-BE49-F238E27FC236}">
                <a16:creationId xmlns:a16="http://schemas.microsoft.com/office/drawing/2014/main" id="{1A5D528C-64CE-4C7D-B9DD-D6579B2DD6E6}"/>
              </a:ext>
            </a:extLst>
          </p:cNvPr>
          <p:cNvPicPr>
            <a:picLocks noChangeAspect="1"/>
          </p:cNvPicPr>
          <p:nvPr/>
        </p:nvPicPr>
        <p:blipFill>
          <a:blip r:embed="rId9"/>
          <a:stretch>
            <a:fillRect/>
          </a:stretch>
        </p:blipFill>
        <p:spPr>
          <a:xfrm>
            <a:off x="2962594" y="1342824"/>
            <a:ext cx="1198667" cy="798916"/>
          </a:xfrm>
          <a:prstGeom prst="rect">
            <a:avLst/>
          </a:prstGeom>
        </p:spPr>
      </p:pic>
      <p:pic>
        <p:nvPicPr>
          <p:cNvPr id="15" name="Рисунок 14">
            <a:extLst>
              <a:ext uri="{FF2B5EF4-FFF2-40B4-BE49-F238E27FC236}">
                <a16:creationId xmlns:a16="http://schemas.microsoft.com/office/drawing/2014/main" id="{11496954-F355-4E10-8CEF-FD5CB0041F8C}"/>
              </a:ext>
            </a:extLst>
          </p:cNvPr>
          <p:cNvPicPr>
            <a:picLocks noChangeAspect="1"/>
          </p:cNvPicPr>
          <p:nvPr/>
        </p:nvPicPr>
        <p:blipFill>
          <a:blip r:embed="rId10"/>
          <a:stretch>
            <a:fillRect/>
          </a:stretch>
        </p:blipFill>
        <p:spPr>
          <a:xfrm>
            <a:off x="2946659" y="2404670"/>
            <a:ext cx="1123512" cy="846307"/>
          </a:xfrm>
          <a:prstGeom prst="rect">
            <a:avLst/>
          </a:prstGeom>
        </p:spPr>
      </p:pic>
      <p:sp>
        <p:nvSpPr>
          <p:cNvPr id="16" name="Прямокутник 14">
            <a:extLst>
              <a:ext uri="{FF2B5EF4-FFF2-40B4-BE49-F238E27FC236}">
                <a16:creationId xmlns:a16="http://schemas.microsoft.com/office/drawing/2014/main" id="{430DBD45-2C1B-4DCA-9650-5FF7BD62CA39}"/>
              </a:ext>
            </a:extLst>
          </p:cNvPr>
          <p:cNvSpPr/>
          <p:nvPr/>
        </p:nvSpPr>
        <p:spPr>
          <a:xfrm>
            <a:off x="1634417" y="4088443"/>
            <a:ext cx="1710138" cy="1077218"/>
          </a:xfrm>
          <a:prstGeom prst="rect">
            <a:avLst/>
          </a:prstGeom>
        </p:spPr>
        <p:txBody>
          <a:bodyPr wrap="square">
            <a:spAutoFit/>
          </a:bodyPr>
          <a:lstStyle/>
          <a:p>
            <a:pPr algn="ctr">
              <a:buClrTx/>
              <a:buFontTx/>
              <a:buNone/>
              <a:defRPr/>
            </a:pPr>
            <a:r>
              <a:rPr lang="uk-UA" sz="1600" b="1" dirty="0">
                <a:solidFill>
                  <a:srgbClr val="0070C0"/>
                </a:solidFill>
                <a:latin typeface="Calibri" panose="020F0502020204030204"/>
                <a:ea typeface="+mn-ea"/>
                <a:cs typeface="+mn-cs"/>
              </a:rPr>
              <a:t>КО «Файні </a:t>
            </a:r>
            <a:r>
              <a:rPr lang="uk-UA" sz="1600" b="1" dirty="0" err="1">
                <a:solidFill>
                  <a:srgbClr val="0070C0"/>
                </a:solidFill>
                <a:latin typeface="Calibri" panose="020F0502020204030204"/>
                <a:ea typeface="+mn-ea"/>
                <a:cs typeface="+mn-cs"/>
              </a:rPr>
              <a:t>газди</a:t>
            </a:r>
            <a:r>
              <a:rPr lang="uk-UA" sz="1600" b="1" dirty="0">
                <a:solidFill>
                  <a:srgbClr val="0070C0"/>
                </a:solidFill>
                <a:latin typeface="Calibri" panose="020F0502020204030204"/>
                <a:ea typeface="+mn-ea"/>
                <a:cs typeface="+mn-cs"/>
              </a:rPr>
              <a:t>»</a:t>
            </a:r>
          </a:p>
          <a:p>
            <a:pPr algn="ctr">
              <a:buClrTx/>
              <a:buFontTx/>
              <a:buNone/>
              <a:defRPr/>
            </a:pPr>
            <a:r>
              <a:rPr lang="uk-UA" sz="1600" dirty="0" err="1">
                <a:solidFill>
                  <a:srgbClr val="0070C0"/>
                </a:solidFill>
                <a:latin typeface="Calibri" panose="020F0502020204030204"/>
                <a:ea typeface="+mn-ea"/>
                <a:cs typeface="+mn-cs"/>
              </a:rPr>
              <a:t>Тернопілська</a:t>
            </a:r>
            <a:r>
              <a:rPr lang="uk-UA" sz="1600" dirty="0">
                <a:solidFill>
                  <a:srgbClr val="0070C0"/>
                </a:solidFill>
                <a:latin typeface="Calibri" panose="020F0502020204030204"/>
                <a:ea typeface="+mn-ea"/>
                <a:cs typeface="+mn-cs"/>
              </a:rPr>
              <a:t> область</a:t>
            </a:r>
          </a:p>
        </p:txBody>
      </p:sp>
      <p:pic>
        <p:nvPicPr>
          <p:cNvPr id="17" name="Picture 2" descr="Ð¡Ð²ÑÑÐ»Ð¸Ð½Ð° Ð²ÑÐ´ Ð¤Ð°Ð¹Ð½Ð° Ð¿Ð¾Ð»ÑÐ½Ð°.">
            <a:extLst>
              <a:ext uri="{FF2B5EF4-FFF2-40B4-BE49-F238E27FC236}">
                <a16:creationId xmlns:a16="http://schemas.microsoft.com/office/drawing/2014/main" id="{49E3A9D2-4DD7-4987-B07B-EE15AB9E377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813143" y="5165661"/>
            <a:ext cx="1263443" cy="1263443"/>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a:extLst>
              <a:ext uri="{FF2B5EF4-FFF2-40B4-BE49-F238E27FC236}">
                <a16:creationId xmlns:a16="http://schemas.microsoft.com/office/drawing/2014/main" id="{46042E06-3E7A-4E32-AADB-B5C55116839F}"/>
              </a:ext>
            </a:extLst>
          </p:cNvPr>
          <p:cNvPicPr>
            <a:picLocks noChangeAspect="1"/>
          </p:cNvPicPr>
          <p:nvPr/>
        </p:nvPicPr>
        <p:blipFill>
          <a:blip r:embed="rId12"/>
          <a:stretch>
            <a:fillRect/>
          </a:stretch>
        </p:blipFill>
        <p:spPr>
          <a:xfrm>
            <a:off x="4274342" y="1342824"/>
            <a:ext cx="1725749" cy="1744108"/>
          </a:xfrm>
          <a:prstGeom prst="rect">
            <a:avLst/>
          </a:prstGeom>
        </p:spPr>
      </p:pic>
      <p:sp>
        <p:nvSpPr>
          <p:cNvPr id="20" name="Прямокутник 3">
            <a:extLst>
              <a:ext uri="{FF2B5EF4-FFF2-40B4-BE49-F238E27FC236}">
                <a16:creationId xmlns:a16="http://schemas.microsoft.com/office/drawing/2014/main" id="{E090B507-AC42-4DD7-A4FC-22E1633213C9}"/>
              </a:ext>
            </a:extLst>
          </p:cNvPr>
          <p:cNvSpPr/>
          <p:nvPr/>
        </p:nvSpPr>
        <p:spPr>
          <a:xfrm>
            <a:off x="4440179" y="3278867"/>
            <a:ext cx="1664208" cy="384721"/>
          </a:xfrm>
          <a:prstGeom prst="rect">
            <a:avLst/>
          </a:prstGeom>
        </p:spPr>
        <p:txBody>
          <a:bodyPr wrap="square">
            <a:spAutoFit/>
          </a:bodyPr>
          <a:lstStyle/>
          <a:p>
            <a:pPr algn="ctr">
              <a:buClrTx/>
              <a:buFontTx/>
              <a:buNone/>
              <a:defRPr/>
            </a:pPr>
            <a:r>
              <a:rPr lang="uk-UA" sz="900" b="1" dirty="0">
                <a:solidFill>
                  <a:srgbClr val="4F81BD"/>
                </a:solidFill>
                <a:latin typeface="Calibri" panose="020F0502020204030204"/>
                <a:ea typeface="+mn-ea"/>
                <a:cs typeface="+mn-cs"/>
              </a:rPr>
              <a:t>Кооперативне Об'єднання</a:t>
            </a:r>
          </a:p>
          <a:p>
            <a:pPr algn="ctr">
              <a:buClrTx/>
              <a:buFontTx/>
              <a:buNone/>
              <a:defRPr/>
            </a:pPr>
            <a:r>
              <a:rPr lang="uk-UA" sz="900" b="1" dirty="0">
                <a:solidFill>
                  <a:srgbClr val="4F81BD"/>
                </a:solidFill>
                <a:latin typeface="Calibri" panose="020F0502020204030204"/>
                <a:ea typeface="+mn-ea"/>
                <a:cs typeface="+mn-cs"/>
              </a:rPr>
              <a:t>"Рівноправність</a:t>
            </a:r>
            <a:r>
              <a:rPr lang="uk-UA" sz="1000" b="1" dirty="0">
                <a:solidFill>
                  <a:srgbClr val="4F81BD"/>
                </a:solidFill>
                <a:latin typeface="Calibri" panose="020F0502020204030204"/>
                <a:ea typeface="+mn-ea"/>
                <a:cs typeface="+mn-cs"/>
              </a:rPr>
              <a:t>"</a:t>
            </a:r>
          </a:p>
        </p:txBody>
      </p:sp>
      <p:sp>
        <p:nvSpPr>
          <p:cNvPr id="21" name="Прямокутник 18">
            <a:extLst>
              <a:ext uri="{FF2B5EF4-FFF2-40B4-BE49-F238E27FC236}">
                <a16:creationId xmlns:a16="http://schemas.microsoft.com/office/drawing/2014/main" id="{E979611A-8D62-4A3F-B8D5-F7935F795E1E}"/>
              </a:ext>
            </a:extLst>
          </p:cNvPr>
          <p:cNvSpPr/>
          <p:nvPr/>
        </p:nvSpPr>
        <p:spPr>
          <a:xfrm>
            <a:off x="6250589" y="3209097"/>
            <a:ext cx="2464259" cy="369332"/>
          </a:xfrm>
          <a:prstGeom prst="rect">
            <a:avLst/>
          </a:prstGeom>
        </p:spPr>
        <p:txBody>
          <a:bodyPr wrap="square">
            <a:spAutoFit/>
          </a:bodyPr>
          <a:lstStyle/>
          <a:p>
            <a:pPr algn="ctr">
              <a:buClrTx/>
              <a:buFontTx/>
              <a:buNone/>
              <a:defRPr/>
            </a:pPr>
            <a:r>
              <a:rPr lang="uk-UA" sz="1800" b="1" dirty="0">
                <a:solidFill>
                  <a:srgbClr val="4F81BD"/>
                </a:solidFill>
                <a:latin typeface="Calibri" panose="020F0502020204030204"/>
                <a:ea typeface="+mn-ea"/>
                <a:cs typeface="+mn-cs"/>
              </a:rPr>
              <a:t>СОК «ПОКРОВА»</a:t>
            </a:r>
          </a:p>
        </p:txBody>
      </p:sp>
      <p:sp>
        <p:nvSpPr>
          <p:cNvPr id="23" name="Прямокутник 8">
            <a:extLst>
              <a:ext uri="{FF2B5EF4-FFF2-40B4-BE49-F238E27FC236}">
                <a16:creationId xmlns:a16="http://schemas.microsoft.com/office/drawing/2014/main" id="{94B3B5DC-EC0A-4C5E-973C-EED7A6515869}"/>
              </a:ext>
            </a:extLst>
          </p:cNvPr>
          <p:cNvSpPr/>
          <p:nvPr/>
        </p:nvSpPr>
        <p:spPr>
          <a:xfrm>
            <a:off x="3664619" y="6357487"/>
            <a:ext cx="2121731" cy="461665"/>
          </a:xfrm>
          <a:prstGeom prst="rect">
            <a:avLst/>
          </a:prstGeom>
        </p:spPr>
        <p:txBody>
          <a:bodyPr wrap="square">
            <a:spAutoFit/>
          </a:bodyPr>
          <a:lstStyle/>
          <a:p>
            <a:pPr algn="ctr">
              <a:buClrTx/>
              <a:buFontTx/>
              <a:buNone/>
              <a:defRPr/>
            </a:pPr>
            <a:r>
              <a:rPr lang="ru-RU" sz="1200" b="1" kern="1200" dirty="0">
                <a:solidFill>
                  <a:srgbClr val="0070C0"/>
                </a:solidFill>
                <a:latin typeface="Lato"/>
                <a:ea typeface="+mn-ea"/>
                <a:cs typeface="+mn-cs"/>
              </a:rPr>
              <a:t>СОК “ЕКОМ” с </a:t>
            </a:r>
            <a:r>
              <a:rPr lang="ru-RU" sz="1200" b="1" kern="1200" dirty="0" err="1">
                <a:solidFill>
                  <a:srgbClr val="0070C0"/>
                </a:solidFill>
                <a:latin typeface="Lato"/>
                <a:ea typeface="+mn-ea"/>
                <a:cs typeface="+mn-cs"/>
              </a:rPr>
              <a:t>Чесники</a:t>
            </a:r>
            <a:r>
              <a:rPr lang="ru-RU" sz="1200" b="1" kern="1200" dirty="0">
                <a:solidFill>
                  <a:srgbClr val="0070C0"/>
                </a:solidFill>
                <a:latin typeface="Lato"/>
                <a:ea typeface="+mn-ea"/>
                <a:cs typeface="+mn-cs"/>
              </a:rPr>
              <a:t> </a:t>
            </a:r>
          </a:p>
          <a:p>
            <a:pPr algn="ctr">
              <a:buClrTx/>
              <a:buFontTx/>
              <a:buNone/>
              <a:defRPr/>
            </a:pPr>
            <a:r>
              <a:rPr lang="ru-RU" sz="1200" b="1" kern="1200" dirty="0" err="1" smtClean="0">
                <a:solidFill>
                  <a:srgbClr val="0070C0"/>
                </a:solidFill>
                <a:latin typeface="Lato"/>
                <a:ea typeface="+mn-ea"/>
                <a:cs typeface="+mn-cs"/>
              </a:rPr>
              <a:t>Ывано-Франківська</a:t>
            </a:r>
            <a:r>
              <a:rPr lang="ru-RU" sz="1200" b="1" kern="1200" dirty="0" smtClean="0">
                <a:solidFill>
                  <a:srgbClr val="0070C0"/>
                </a:solidFill>
                <a:latin typeface="Lato"/>
                <a:ea typeface="+mn-ea"/>
                <a:cs typeface="+mn-cs"/>
              </a:rPr>
              <a:t> </a:t>
            </a:r>
            <a:r>
              <a:rPr lang="ru-RU" sz="1200" b="1" kern="1200" dirty="0">
                <a:solidFill>
                  <a:srgbClr val="0070C0"/>
                </a:solidFill>
                <a:latin typeface="Lato"/>
                <a:ea typeface="+mn-ea"/>
                <a:cs typeface="+mn-cs"/>
              </a:rPr>
              <a:t>обл.</a:t>
            </a:r>
          </a:p>
        </p:txBody>
      </p:sp>
      <p:pic>
        <p:nvPicPr>
          <p:cNvPr id="24" name="Рисунок 23">
            <a:extLst>
              <a:ext uri="{FF2B5EF4-FFF2-40B4-BE49-F238E27FC236}">
                <a16:creationId xmlns:a16="http://schemas.microsoft.com/office/drawing/2014/main" id="{6257CE4D-E818-4C51-BF2B-A0FCB9A7A411}"/>
              </a:ext>
            </a:extLst>
          </p:cNvPr>
          <p:cNvPicPr>
            <a:picLocks noChangeAspect="1"/>
          </p:cNvPicPr>
          <p:nvPr/>
        </p:nvPicPr>
        <p:blipFill>
          <a:blip r:embed="rId13"/>
          <a:stretch>
            <a:fillRect/>
          </a:stretch>
        </p:blipFill>
        <p:spPr>
          <a:xfrm>
            <a:off x="3540825" y="4316930"/>
            <a:ext cx="2371645" cy="1872350"/>
          </a:xfrm>
          <a:prstGeom prst="rect">
            <a:avLst/>
          </a:prstGeom>
        </p:spPr>
      </p:pic>
      <p:sp>
        <p:nvSpPr>
          <p:cNvPr id="25" name="Прямокутник 16">
            <a:extLst>
              <a:ext uri="{FF2B5EF4-FFF2-40B4-BE49-F238E27FC236}">
                <a16:creationId xmlns:a16="http://schemas.microsoft.com/office/drawing/2014/main" id="{92A72ADB-6990-456E-94EA-50741E289010}"/>
              </a:ext>
            </a:extLst>
          </p:cNvPr>
          <p:cNvSpPr/>
          <p:nvPr/>
        </p:nvSpPr>
        <p:spPr>
          <a:xfrm>
            <a:off x="10175993" y="2270447"/>
            <a:ext cx="1532791" cy="400110"/>
          </a:xfrm>
          <a:prstGeom prst="rect">
            <a:avLst/>
          </a:prstGeom>
        </p:spPr>
        <p:txBody>
          <a:bodyPr wrap="none">
            <a:spAutoFit/>
          </a:bodyPr>
          <a:lstStyle/>
          <a:p>
            <a:pPr algn="ctr">
              <a:buClrTx/>
              <a:buFontTx/>
              <a:buNone/>
              <a:defRPr/>
            </a:pPr>
            <a:r>
              <a:rPr lang="uk-UA" sz="1000" kern="1200" dirty="0">
                <a:solidFill>
                  <a:srgbClr val="0070C0"/>
                </a:solidFill>
                <a:latin typeface="arial" panose="020B0604020202020204" pitchFamily="34" charset="0"/>
                <a:ea typeface="+mn-ea"/>
                <a:cs typeface="+mn-cs"/>
              </a:rPr>
              <a:t>СОК </a:t>
            </a:r>
          </a:p>
          <a:p>
            <a:pPr algn="ctr">
              <a:buClrTx/>
              <a:buFontTx/>
              <a:buNone/>
              <a:defRPr/>
            </a:pPr>
            <a:r>
              <a:rPr lang="uk-UA" sz="1000" kern="1200" dirty="0">
                <a:solidFill>
                  <a:srgbClr val="0070C0"/>
                </a:solidFill>
                <a:latin typeface="arial" panose="020B0604020202020204" pitchFamily="34" charset="0"/>
                <a:ea typeface="+mn-ea"/>
                <a:cs typeface="+mn-cs"/>
              </a:rPr>
              <a:t>«Волинська картопля»</a:t>
            </a:r>
          </a:p>
        </p:txBody>
      </p:sp>
      <p:pic>
        <p:nvPicPr>
          <p:cNvPr id="26" name="Рисунок 25">
            <a:extLst>
              <a:ext uri="{FF2B5EF4-FFF2-40B4-BE49-F238E27FC236}">
                <a16:creationId xmlns:a16="http://schemas.microsoft.com/office/drawing/2014/main" id="{14E8747E-773C-4266-A074-BC57E554D274}"/>
              </a:ext>
            </a:extLst>
          </p:cNvPr>
          <p:cNvPicPr>
            <a:picLocks noChangeAspect="1"/>
          </p:cNvPicPr>
          <p:nvPr/>
        </p:nvPicPr>
        <p:blipFill>
          <a:blip r:embed="rId14"/>
          <a:stretch>
            <a:fillRect/>
          </a:stretch>
        </p:blipFill>
        <p:spPr>
          <a:xfrm>
            <a:off x="6305010" y="4331436"/>
            <a:ext cx="2462269" cy="1843338"/>
          </a:xfrm>
          <a:prstGeom prst="rect">
            <a:avLst/>
          </a:prstGeom>
        </p:spPr>
      </p:pic>
      <p:sp>
        <p:nvSpPr>
          <p:cNvPr id="27" name="Прямокутник 21">
            <a:extLst>
              <a:ext uri="{FF2B5EF4-FFF2-40B4-BE49-F238E27FC236}">
                <a16:creationId xmlns:a16="http://schemas.microsoft.com/office/drawing/2014/main" id="{B2594E4D-3B1E-4EE3-8C91-1E3A334B35BD}"/>
              </a:ext>
            </a:extLst>
          </p:cNvPr>
          <p:cNvSpPr/>
          <p:nvPr/>
        </p:nvSpPr>
        <p:spPr>
          <a:xfrm>
            <a:off x="6250589" y="6244438"/>
            <a:ext cx="2702278" cy="369332"/>
          </a:xfrm>
          <a:prstGeom prst="rect">
            <a:avLst/>
          </a:prstGeom>
        </p:spPr>
        <p:txBody>
          <a:bodyPr wrap="none">
            <a:spAutoFit/>
          </a:bodyPr>
          <a:lstStyle/>
          <a:p>
            <a:pPr>
              <a:buClrTx/>
              <a:buFontTx/>
              <a:buNone/>
              <a:defRPr/>
            </a:pPr>
            <a:r>
              <a:rPr lang="uk-UA" sz="1800" b="1" kern="1200" dirty="0">
                <a:solidFill>
                  <a:srgbClr val="0070C0"/>
                </a:solidFill>
                <a:latin typeface="Helvetica" panose="020B0604020202020204" pitchFamily="34" charset="0"/>
                <a:ea typeface="+mn-ea"/>
                <a:cs typeface="+mn-cs"/>
              </a:rPr>
              <a:t>СОК «Фундук Волині»</a:t>
            </a:r>
          </a:p>
        </p:txBody>
      </p:sp>
      <p:sp>
        <p:nvSpPr>
          <p:cNvPr id="28" name="Прямокутник 25">
            <a:extLst>
              <a:ext uri="{FF2B5EF4-FFF2-40B4-BE49-F238E27FC236}">
                <a16:creationId xmlns:a16="http://schemas.microsoft.com/office/drawing/2014/main" id="{4DE2EBF8-44EF-4B79-8857-DDC6E7E8EB77}"/>
              </a:ext>
            </a:extLst>
          </p:cNvPr>
          <p:cNvSpPr/>
          <p:nvPr/>
        </p:nvSpPr>
        <p:spPr>
          <a:xfrm>
            <a:off x="8975871" y="6265154"/>
            <a:ext cx="3395446" cy="276999"/>
          </a:xfrm>
          <a:prstGeom prst="rect">
            <a:avLst/>
          </a:prstGeom>
        </p:spPr>
        <p:txBody>
          <a:bodyPr wrap="square">
            <a:spAutoFit/>
          </a:bodyPr>
          <a:lstStyle/>
          <a:p>
            <a:pPr>
              <a:buClrTx/>
              <a:buFontTx/>
              <a:buNone/>
              <a:defRPr/>
            </a:pPr>
            <a:r>
              <a:rPr lang="ru-RU" sz="1200" b="1" dirty="0" err="1">
                <a:solidFill>
                  <a:srgbClr val="0070C0"/>
                </a:solidFill>
                <a:latin typeface="Calibri" panose="020F0502020204030204"/>
                <a:ea typeface="+mn-ea"/>
                <a:cs typeface="+mn-cs"/>
              </a:rPr>
              <a:t>Кіровоградська</a:t>
            </a:r>
            <a:r>
              <a:rPr lang="ru-RU" sz="1200" b="1" dirty="0">
                <a:solidFill>
                  <a:srgbClr val="0070C0"/>
                </a:solidFill>
                <a:latin typeface="Calibri" panose="020F0502020204030204"/>
                <a:ea typeface="+mn-ea"/>
                <a:cs typeface="+mn-cs"/>
              </a:rPr>
              <a:t> область, село </a:t>
            </a:r>
            <a:r>
              <a:rPr lang="ru-RU" sz="1200" b="1" dirty="0" err="1">
                <a:solidFill>
                  <a:srgbClr val="0070C0"/>
                </a:solidFill>
                <a:latin typeface="Calibri" panose="020F0502020204030204"/>
                <a:ea typeface="+mn-ea"/>
                <a:cs typeface="+mn-cs"/>
              </a:rPr>
              <a:t>Юхимове</a:t>
            </a:r>
            <a:endParaRPr lang="ru-RU" sz="1200" b="1" dirty="0">
              <a:solidFill>
                <a:srgbClr val="0070C0"/>
              </a:solidFill>
              <a:latin typeface="Calibri" panose="020F0502020204030204"/>
              <a:ea typeface="+mn-ea"/>
              <a:cs typeface="+mn-cs"/>
            </a:endParaRPr>
          </a:p>
        </p:txBody>
      </p:sp>
      <p:pic>
        <p:nvPicPr>
          <p:cNvPr id="29" name="Picture 2" descr="ÐÐµÐ¼Ð°Ñ Ð¾Ð¿Ð¸ÑÑ ÑÐ²ÑÑÐ»Ð¸Ð½Ð¸.">
            <a:extLst>
              <a:ext uri="{FF2B5EF4-FFF2-40B4-BE49-F238E27FC236}">
                <a16:creationId xmlns:a16="http://schemas.microsoft.com/office/drawing/2014/main" id="{F4B32BE3-5D1E-4FD6-AA30-6AE9D34AE3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75871" y="2694280"/>
            <a:ext cx="2972522" cy="20833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Ð¡Ð²ÑÑÐ»Ð¸Ð½Ð° Ð²ÑÐ´ USAID AgroInvest.">
            <a:extLst>
              <a:ext uri="{FF2B5EF4-FFF2-40B4-BE49-F238E27FC236}">
                <a16:creationId xmlns:a16="http://schemas.microsoft.com/office/drawing/2014/main" id="{A9085326-7833-4BF5-81F6-7A57F58EDD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75871" y="4277415"/>
            <a:ext cx="2972522" cy="1969296"/>
          </a:xfrm>
          <a:prstGeom prst="rect">
            <a:avLst/>
          </a:prstGeom>
          <a:noFill/>
          <a:extLst>
            <a:ext uri="{909E8E84-426E-40DD-AFC4-6F175D3DCCD1}">
              <a14:hiddenFill xmlns:a14="http://schemas.microsoft.com/office/drawing/2010/main">
                <a:solidFill>
                  <a:srgbClr val="FFFFFF"/>
                </a:solidFill>
              </a14:hiddenFill>
            </a:ext>
          </a:extLst>
        </p:spPr>
      </p:pic>
      <p:pic>
        <p:nvPicPr>
          <p:cNvPr id="31" name="Рисунок 30">
            <a:extLst>
              <a:ext uri="{FF2B5EF4-FFF2-40B4-BE49-F238E27FC236}">
                <a16:creationId xmlns:a16="http://schemas.microsoft.com/office/drawing/2014/main" id="{F3B13830-C878-455F-922A-6508E10330EF}"/>
              </a:ext>
            </a:extLst>
          </p:cNvPr>
          <p:cNvPicPr>
            <a:picLocks noChangeAspect="1"/>
          </p:cNvPicPr>
          <p:nvPr/>
        </p:nvPicPr>
        <p:blipFill>
          <a:blip r:embed="rId17"/>
          <a:stretch>
            <a:fillRect/>
          </a:stretch>
        </p:blipFill>
        <p:spPr>
          <a:xfrm>
            <a:off x="6148834" y="1289722"/>
            <a:ext cx="2713904" cy="1835024"/>
          </a:xfrm>
          <a:prstGeom prst="rect">
            <a:avLst/>
          </a:prstGeom>
        </p:spPr>
      </p:pic>
      <p:pic>
        <p:nvPicPr>
          <p:cNvPr id="32" name="Рисунок 31"/>
          <p:cNvPicPr>
            <a:picLocks noChangeAspect="1"/>
          </p:cNvPicPr>
          <p:nvPr/>
        </p:nvPicPr>
        <p:blipFill>
          <a:blip r:embed="rId18"/>
          <a:stretch>
            <a:fillRect/>
          </a:stretch>
        </p:blipFill>
        <p:spPr>
          <a:xfrm>
            <a:off x="9994375" y="901220"/>
            <a:ext cx="1961478" cy="1406173"/>
          </a:xfrm>
          <a:prstGeom prst="rect">
            <a:avLst/>
          </a:prstGeom>
        </p:spPr>
      </p:pic>
    </p:spTree>
    <p:extLst>
      <p:ext uri="{BB962C8B-B14F-4D97-AF65-F5344CB8AC3E}">
        <p14:creationId xmlns:p14="http://schemas.microsoft.com/office/powerpoint/2010/main" val="12615962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6" name="Рисунок 5"/>
          <p:cNvPicPr>
            <a:picLocks noChangeAspect="1"/>
          </p:cNvPicPr>
          <p:nvPr/>
        </p:nvPicPr>
        <p:blipFill>
          <a:blip r:embed="rId6"/>
          <a:stretch>
            <a:fillRect/>
          </a:stretch>
        </p:blipFill>
        <p:spPr>
          <a:xfrm>
            <a:off x="1738487" y="2057489"/>
            <a:ext cx="4362768" cy="2783389"/>
          </a:xfrm>
          <a:prstGeom prst="rect">
            <a:avLst/>
          </a:prstGeom>
        </p:spPr>
      </p:pic>
      <p:sp>
        <p:nvSpPr>
          <p:cNvPr id="7" name="Прямокутник 6"/>
          <p:cNvSpPr/>
          <p:nvPr/>
        </p:nvSpPr>
        <p:spPr>
          <a:xfrm>
            <a:off x="6482232" y="2057489"/>
            <a:ext cx="5273808" cy="4524315"/>
          </a:xfrm>
          <a:prstGeom prst="rect">
            <a:avLst/>
          </a:prstGeom>
        </p:spPr>
        <p:txBody>
          <a:bodyPr wrap="square">
            <a:spAutoFit/>
          </a:bodyPr>
          <a:lstStyle/>
          <a:p>
            <a:pPr>
              <a:buClrTx/>
              <a:buFontTx/>
              <a:buNone/>
            </a:pPr>
            <a:r>
              <a:rPr lang="uk-UA" sz="1800" kern="1200" dirty="0" smtClean="0">
                <a:latin typeface="Montserrat"/>
                <a:ea typeface="+mn-ea"/>
                <a:cs typeface="+mn-cs"/>
              </a:rPr>
              <a:t>Дніпропетровська обл., смт. </a:t>
            </a:r>
            <a:r>
              <a:rPr lang="uk-UA" sz="1800" kern="1200" dirty="0" err="1" smtClean="0">
                <a:latin typeface="Montserrat"/>
                <a:ea typeface="+mn-ea"/>
                <a:cs typeface="+mn-cs"/>
              </a:rPr>
              <a:t>Васильківка</a:t>
            </a:r>
            <a:endParaRPr lang="uk-UA" sz="1800" kern="1200" dirty="0" smtClean="0">
              <a:latin typeface="Montserrat"/>
              <a:ea typeface="+mn-ea"/>
              <a:cs typeface="+mn-cs"/>
            </a:endParaRPr>
          </a:p>
          <a:p>
            <a:pPr>
              <a:buClrTx/>
              <a:buFontTx/>
              <a:buNone/>
            </a:pPr>
            <a:endParaRPr lang="uk-UA" sz="1800" kern="1200" dirty="0" smtClean="0">
              <a:latin typeface="Montserrat"/>
              <a:ea typeface="+mn-ea"/>
              <a:cs typeface="+mn-cs"/>
            </a:endParaRPr>
          </a:p>
          <a:p>
            <a:pPr>
              <a:buClrTx/>
              <a:buFontTx/>
              <a:buNone/>
            </a:pPr>
            <a:r>
              <a:rPr lang="uk-UA" sz="1800" kern="1200" dirty="0" smtClean="0">
                <a:latin typeface="Montserrat"/>
                <a:ea typeface="+mn-ea"/>
                <a:cs typeface="+mn-cs"/>
              </a:rPr>
              <a:t>Потужність одночасного зберіганні – 12 тисяч тон</a:t>
            </a:r>
          </a:p>
          <a:p>
            <a:pPr>
              <a:buClrTx/>
              <a:buFontTx/>
              <a:buNone/>
            </a:pPr>
            <a:endParaRPr lang="uk-UA" sz="1800" kern="1200" dirty="0">
              <a:latin typeface="Montserrat"/>
              <a:ea typeface="+mn-ea"/>
              <a:cs typeface="+mn-cs"/>
            </a:endParaRPr>
          </a:p>
          <a:p>
            <a:pPr>
              <a:buClrTx/>
              <a:buFontTx/>
              <a:buNone/>
            </a:pPr>
            <a:r>
              <a:rPr lang="uk-UA" sz="1800" b="1" kern="1200" dirty="0">
                <a:solidFill>
                  <a:prstClr val="black"/>
                </a:solidFill>
                <a:latin typeface="Calibri" panose="020F0502020204030204"/>
                <a:ea typeface="+mn-ea"/>
                <a:cs typeface="+mn-cs"/>
              </a:rPr>
              <a:t>Перелік засновників юридичної </a:t>
            </a:r>
            <a:r>
              <a:rPr lang="uk-UA" sz="1800" b="1" kern="1200" dirty="0" smtClean="0">
                <a:solidFill>
                  <a:prstClr val="black"/>
                </a:solidFill>
                <a:latin typeface="Calibri" panose="020F0502020204030204"/>
                <a:ea typeface="+mn-ea"/>
                <a:cs typeface="+mn-cs"/>
              </a:rPr>
              <a:t>особи</a:t>
            </a:r>
          </a:p>
          <a:p>
            <a:pPr>
              <a:buClrTx/>
              <a:buFontTx/>
              <a:buNone/>
            </a:pPr>
            <a:r>
              <a:rPr lang="uk-UA" sz="1800" kern="1200" dirty="0">
                <a:solidFill>
                  <a:prstClr val="black"/>
                </a:solidFill>
                <a:latin typeface="Calibri" panose="020F0502020204030204"/>
                <a:ea typeface="+mn-ea"/>
                <a:cs typeface="+mn-cs"/>
              </a:rPr>
              <a:t> </a:t>
            </a:r>
          </a:p>
          <a:p>
            <a:pPr marL="285750" indent="-285750">
              <a:buClrTx/>
              <a:buFont typeface="Arial" panose="020B0604020202020204" pitchFamily="34" charset="0"/>
              <a:buChar char="•"/>
            </a:pPr>
            <a:r>
              <a:rPr lang="uk-UA" sz="1800" kern="1200" dirty="0">
                <a:solidFill>
                  <a:prstClr val="black"/>
                </a:solidFill>
                <a:latin typeface="Calibri" panose="020F0502020204030204"/>
                <a:ea typeface="+mn-ea"/>
                <a:cs typeface="+mn-cs"/>
              </a:rPr>
              <a:t>СІЛЬСЬКОГОСПОДАРСЬКИЙ ОБСЛУГОВУЮЧИЙ КООПЕРАТИВ «ЗЕРНОВИЙ» </a:t>
            </a:r>
            <a:r>
              <a:rPr lang="uk-UA" sz="1800" kern="1200" dirty="0">
                <a:solidFill>
                  <a:srgbClr val="C00000"/>
                </a:solidFill>
                <a:latin typeface="Calibri" panose="020F0502020204030204"/>
                <a:ea typeface="+mn-ea"/>
                <a:cs typeface="+mn-cs"/>
              </a:rPr>
              <a:t>(Дніпропетровська область)</a:t>
            </a:r>
          </a:p>
          <a:p>
            <a:pPr marL="285750" indent="-285750">
              <a:buClrTx/>
              <a:buFont typeface="Arial" panose="020B0604020202020204" pitchFamily="34" charset="0"/>
              <a:buChar char="•"/>
            </a:pPr>
            <a:r>
              <a:rPr lang="ru-RU" sz="1800" kern="1200" dirty="0" smtClean="0">
                <a:solidFill>
                  <a:prstClr val="black"/>
                </a:solidFill>
                <a:latin typeface="Calibri" panose="020F0502020204030204"/>
                <a:ea typeface="+mn-ea"/>
                <a:cs typeface="+mn-cs"/>
              </a:rPr>
              <a:t>ОБ'ЄДНАННЯ </a:t>
            </a:r>
            <a:r>
              <a:rPr lang="ru-RU" sz="1800" kern="1200" dirty="0">
                <a:solidFill>
                  <a:prstClr val="black"/>
                </a:solidFill>
                <a:latin typeface="Calibri" panose="020F0502020204030204"/>
                <a:ea typeface="+mn-ea"/>
                <a:cs typeface="+mn-cs"/>
              </a:rPr>
              <a:t>СІЛЬСЬКОГОСПОДАРСЬКИХ ОБСЛУГОВУЮЧИХ КООПЕРАТИВІВ "ГОСПОДАР» </a:t>
            </a:r>
            <a:r>
              <a:rPr lang="ru-RU" sz="1800" kern="1200" dirty="0" smtClean="0">
                <a:solidFill>
                  <a:srgbClr val="C00000"/>
                </a:solidFill>
                <a:latin typeface="Calibri" panose="020F0502020204030204"/>
                <a:ea typeface="+mn-ea"/>
                <a:cs typeface="+mn-cs"/>
              </a:rPr>
              <a:t>(</a:t>
            </a:r>
            <a:r>
              <a:rPr lang="ru-RU" sz="1800" kern="1200" dirty="0" err="1" smtClean="0">
                <a:solidFill>
                  <a:srgbClr val="C00000"/>
                </a:solidFill>
                <a:latin typeface="Calibri" panose="020F0502020204030204"/>
                <a:ea typeface="+mn-ea"/>
                <a:cs typeface="+mn-cs"/>
              </a:rPr>
              <a:t>Дніпропетровська</a:t>
            </a:r>
            <a:r>
              <a:rPr lang="ru-RU" sz="1800" kern="1200" dirty="0" smtClean="0">
                <a:solidFill>
                  <a:srgbClr val="C00000"/>
                </a:solidFill>
                <a:latin typeface="Calibri" panose="020F0502020204030204"/>
                <a:ea typeface="+mn-ea"/>
                <a:cs typeface="+mn-cs"/>
              </a:rPr>
              <a:t> область)</a:t>
            </a:r>
          </a:p>
          <a:p>
            <a:pPr marL="285750" indent="-285750">
              <a:buClrTx/>
              <a:buFont typeface="Arial" panose="020B0604020202020204" pitchFamily="34" charset="0"/>
              <a:buChar char="•"/>
            </a:pPr>
            <a:r>
              <a:rPr lang="ru-RU" sz="1800" kern="1200" dirty="0">
                <a:solidFill>
                  <a:prstClr val="black"/>
                </a:solidFill>
                <a:latin typeface="Calibri" panose="020F0502020204030204"/>
                <a:ea typeface="+mn-ea"/>
                <a:cs typeface="+mn-cs"/>
              </a:rPr>
              <a:t>СІЛЬСЬКОГОСПОДАРСЬКИЙ ОБСЛУГОВУЮЧИЙ КООПЕРАТИВ </a:t>
            </a:r>
            <a:r>
              <a:rPr lang="ru-RU" sz="1800" kern="1200" dirty="0" smtClean="0">
                <a:solidFill>
                  <a:prstClr val="black"/>
                </a:solidFill>
                <a:latin typeface="Calibri" panose="020F0502020204030204"/>
                <a:ea typeface="+mn-ea"/>
                <a:cs typeface="+mn-cs"/>
              </a:rPr>
              <a:t>«ЗЕРНО – БУНК» </a:t>
            </a:r>
            <a:r>
              <a:rPr lang="ru-RU" sz="1800" kern="1200" dirty="0" smtClean="0">
                <a:solidFill>
                  <a:srgbClr val="C00000"/>
                </a:solidFill>
                <a:latin typeface="Calibri" panose="020F0502020204030204"/>
                <a:ea typeface="+mn-ea"/>
                <a:cs typeface="+mn-cs"/>
              </a:rPr>
              <a:t>(</a:t>
            </a:r>
            <a:r>
              <a:rPr lang="ru-RU" sz="1800" kern="1200" dirty="0" err="1" smtClean="0">
                <a:solidFill>
                  <a:srgbClr val="C00000"/>
                </a:solidFill>
                <a:latin typeface="Calibri" panose="020F0502020204030204"/>
                <a:ea typeface="+mn-ea"/>
                <a:cs typeface="+mn-cs"/>
              </a:rPr>
              <a:t>Кіровоградська</a:t>
            </a:r>
            <a:r>
              <a:rPr lang="ru-RU" sz="1800" kern="1200" dirty="0" smtClean="0">
                <a:solidFill>
                  <a:srgbClr val="C00000"/>
                </a:solidFill>
                <a:latin typeface="Calibri" panose="020F0502020204030204"/>
                <a:ea typeface="+mn-ea"/>
                <a:cs typeface="+mn-cs"/>
              </a:rPr>
              <a:t> область)</a:t>
            </a:r>
            <a:endParaRPr lang="uk-UA" sz="1800" kern="1200" dirty="0">
              <a:solidFill>
                <a:srgbClr val="C00000"/>
              </a:solidFill>
              <a:latin typeface="Calibri" panose="020F0502020204030204"/>
              <a:ea typeface="+mn-ea"/>
              <a:cs typeface="+mn-cs"/>
            </a:endParaRPr>
          </a:p>
        </p:txBody>
      </p:sp>
      <p:sp>
        <p:nvSpPr>
          <p:cNvPr id="8" name="Прямокутник 7"/>
          <p:cNvSpPr/>
          <p:nvPr/>
        </p:nvSpPr>
        <p:spPr>
          <a:xfrm>
            <a:off x="1592803" y="1107401"/>
            <a:ext cx="6135269" cy="461665"/>
          </a:xfrm>
          <a:prstGeom prst="rect">
            <a:avLst/>
          </a:prstGeom>
        </p:spPr>
        <p:txBody>
          <a:bodyPr wrap="none">
            <a:spAutoFit/>
          </a:bodyPr>
          <a:lstStyle/>
          <a:p>
            <a:pPr>
              <a:buClrTx/>
              <a:buFontTx/>
              <a:buNone/>
            </a:pPr>
            <a:r>
              <a:rPr lang="uk-UA" sz="2400" b="1" kern="1200" dirty="0" smtClean="0">
                <a:solidFill>
                  <a:schemeClr val="accent6">
                    <a:lumMod val="50000"/>
                  </a:schemeClr>
                </a:solidFill>
                <a:latin typeface="Calibri" panose="020F0502020204030204"/>
                <a:ea typeface="+mn-ea"/>
                <a:cs typeface="+mn-cs"/>
              </a:rPr>
              <a:t>ТОВ «ПЕРШИЙ КООПЕРАТИВНИЙ ЕЛЕВАТОР»</a:t>
            </a:r>
            <a:endParaRPr lang="uk-UA" sz="2400" b="1" kern="1200" dirty="0">
              <a:solidFill>
                <a:schemeClr val="accent6">
                  <a:lumMod val="50000"/>
                </a:schemeClr>
              </a:solidFill>
              <a:latin typeface="Calibri" panose="020F0502020204030204"/>
              <a:ea typeface="+mn-ea"/>
              <a:cs typeface="+mn-cs"/>
            </a:endParaRPr>
          </a:p>
        </p:txBody>
      </p:sp>
    </p:spTree>
    <p:extLst>
      <p:ext uri="{BB962C8B-B14F-4D97-AF65-F5344CB8AC3E}">
        <p14:creationId xmlns:p14="http://schemas.microsoft.com/office/powerpoint/2010/main" val="4060133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14" name="Рисунок 13"/>
          <p:cNvPicPr>
            <a:picLocks noChangeAspect="1"/>
          </p:cNvPicPr>
          <p:nvPr/>
        </p:nvPicPr>
        <p:blipFill>
          <a:blip r:embed="rId6"/>
          <a:stretch>
            <a:fillRect/>
          </a:stretch>
        </p:blipFill>
        <p:spPr>
          <a:xfrm>
            <a:off x="1727704" y="1607418"/>
            <a:ext cx="10294766" cy="5067702"/>
          </a:xfrm>
          <a:prstGeom prst="rect">
            <a:avLst/>
          </a:prstGeom>
        </p:spPr>
      </p:pic>
      <p:sp>
        <p:nvSpPr>
          <p:cNvPr id="15" name="Прямокутник 14"/>
          <p:cNvSpPr/>
          <p:nvPr/>
        </p:nvSpPr>
        <p:spPr>
          <a:xfrm>
            <a:off x="1727704" y="844063"/>
            <a:ext cx="4767780" cy="461665"/>
          </a:xfrm>
          <a:prstGeom prst="rect">
            <a:avLst/>
          </a:prstGeom>
        </p:spPr>
        <p:txBody>
          <a:bodyPr wrap="none">
            <a:spAutoFit/>
          </a:bodyPr>
          <a:lstStyle/>
          <a:p>
            <a:pPr>
              <a:buClrTx/>
              <a:buFontTx/>
              <a:buNone/>
            </a:pPr>
            <a:r>
              <a:rPr lang="uk-UA" sz="2400" b="1" kern="1200" dirty="0" smtClean="0">
                <a:solidFill>
                  <a:schemeClr val="accent6">
                    <a:lumMod val="50000"/>
                  </a:schemeClr>
                </a:solidFill>
                <a:latin typeface="Calibri" panose="020F0502020204030204"/>
                <a:ea typeface="+mn-ea"/>
                <a:cs typeface="+mn-cs"/>
              </a:rPr>
              <a:t>КООПЕРАТИВНИЙ МОЛОКОЗАВОД</a:t>
            </a:r>
            <a:endParaRPr lang="uk-UA" sz="2400" b="1" kern="1200" dirty="0">
              <a:solidFill>
                <a:schemeClr val="accent6">
                  <a:lumMod val="50000"/>
                </a:schemeClr>
              </a:solidFill>
              <a:latin typeface="Calibri" panose="020F0502020204030204"/>
              <a:ea typeface="+mn-ea"/>
              <a:cs typeface="+mn-cs"/>
            </a:endParaRPr>
          </a:p>
        </p:txBody>
      </p:sp>
    </p:spTree>
    <p:extLst>
      <p:ext uri="{BB962C8B-B14F-4D97-AF65-F5344CB8AC3E}">
        <p14:creationId xmlns:p14="http://schemas.microsoft.com/office/powerpoint/2010/main" val="26515901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7" name="Прямокутник 6"/>
          <p:cNvSpPr/>
          <p:nvPr/>
        </p:nvSpPr>
        <p:spPr>
          <a:xfrm>
            <a:off x="1727704" y="844063"/>
            <a:ext cx="7378302" cy="461665"/>
          </a:xfrm>
          <a:prstGeom prst="rect">
            <a:avLst/>
          </a:prstGeom>
        </p:spPr>
        <p:txBody>
          <a:bodyPr wrap="none">
            <a:spAutoFit/>
          </a:bodyPr>
          <a:lstStyle/>
          <a:p>
            <a:pPr>
              <a:buClrTx/>
              <a:buFontTx/>
              <a:buNone/>
            </a:pPr>
            <a:r>
              <a:rPr lang="uk-UA" sz="2400" b="1" kern="1200" dirty="0" smtClean="0">
                <a:solidFill>
                  <a:schemeClr val="accent6">
                    <a:lumMod val="50000"/>
                  </a:schemeClr>
                </a:solidFill>
                <a:latin typeface="Calibri" panose="020F0502020204030204"/>
                <a:ea typeface="+mn-ea"/>
                <a:cs typeface="+mn-cs"/>
              </a:rPr>
              <a:t>ВЕТЕРАНСЬКІ СІЛЬСЬКОГОСПОДАРСЬКІ КООПЕРАТИВИ</a:t>
            </a:r>
            <a:endParaRPr lang="uk-UA" sz="2400" b="1" kern="1200" dirty="0">
              <a:solidFill>
                <a:schemeClr val="accent6">
                  <a:lumMod val="50000"/>
                </a:schemeClr>
              </a:solidFill>
              <a:latin typeface="Calibri" panose="020F0502020204030204"/>
              <a:ea typeface="+mn-ea"/>
              <a:cs typeface="+mn-cs"/>
            </a:endParaRPr>
          </a:p>
        </p:txBody>
      </p:sp>
      <p:sp>
        <p:nvSpPr>
          <p:cNvPr id="6" name="Прямокутник 5"/>
          <p:cNvSpPr/>
          <p:nvPr/>
        </p:nvSpPr>
        <p:spPr>
          <a:xfrm>
            <a:off x="1727704" y="1505723"/>
            <a:ext cx="10296656" cy="307777"/>
          </a:xfrm>
          <a:prstGeom prst="rect">
            <a:avLst/>
          </a:prstGeom>
        </p:spPr>
        <p:txBody>
          <a:bodyPr wrap="square">
            <a:spAutoFit/>
          </a:bodyPr>
          <a:lstStyle/>
          <a:p>
            <a:r>
              <a:rPr lang="uk-UA" b="1" dirty="0" smtClean="0">
                <a:solidFill>
                  <a:srgbClr val="1F1F26"/>
                </a:solidFill>
                <a:latin typeface="Montserrat"/>
              </a:rPr>
              <a:t>На Одещині ветерани створили сільськогосподарський кооператив та отримали грант на будівництво теплиць</a:t>
            </a:r>
            <a:endParaRPr lang="uk-UA" b="1" dirty="0">
              <a:solidFill>
                <a:srgbClr val="1F1F26"/>
              </a:solidFill>
              <a:latin typeface="Montserrat"/>
            </a:endParaRPr>
          </a:p>
        </p:txBody>
      </p:sp>
      <p:pic>
        <p:nvPicPr>
          <p:cNvPr id="6146" name="Picture 2" descr="https://armyinform.com.ua/wp-content/uploads/2021/12/2-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5628" y="2010235"/>
            <a:ext cx="5970905" cy="382801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кутник 7"/>
          <p:cNvSpPr/>
          <p:nvPr/>
        </p:nvSpPr>
        <p:spPr>
          <a:xfrm>
            <a:off x="1785872" y="5851597"/>
            <a:ext cx="6090416" cy="430887"/>
          </a:xfrm>
          <a:prstGeom prst="rect">
            <a:avLst/>
          </a:prstGeom>
        </p:spPr>
        <p:txBody>
          <a:bodyPr wrap="square">
            <a:spAutoFit/>
          </a:bodyPr>
          <a:lstStyle/>
          <a:p>
            <a:r>
              <a:rPr lang="en-GB" sz="800" dirty="0">
                <a:hlinkClick r:id="rId7"/>
              </a:rPr>
              <a:t>https://armyinform.com.ua/2021/12/29/na-odeshhyni-veterany-stvoryly-silskogospodarskyj-kooperatyv-ta-otrymaly-grant-na-budivnycztvo-teplycz</a:t>
            </a:r>
            <a:r>
              <a:rPr lang="en-GB" dirty="0" smtClean="0">
                <a:hlinkClick r:id="rId7"/>
              </a:rPr>
              <a:t>/</a:t>
            </a:r>
            <a:r>
              <a:rPr lang="uk-UA" dirty="0" smtClean="0"/>
              <a:t> </a:t>
            </a:r>
            <a:endParaRPr lang="uk-UA" dirty="0"/>
          </a:p>
        </p:txBody>
      </p:sp>
      <p:sp>
        <p:nvSpPr>
          <p:cNvPr id="9" name="Прямокутник 8"/>
          <p:cNvSpPr/>
          <p:nvPr/>
        </p:nvSpPr>
        <p:spPr>
          <a:xfrm>
            <a:off x="4831081" y="2767098"/>
            <a:ext cx="7086600" cy="707886"/>
          </a:xfrm>
          <a:prstGeom prst="rect">
            <a:avLst/>
          </a:prstGeom>
        </p:spPr>
        <p:txBody>
          <a:bodyPr wrap="square">
            <a:spAutoFit/>
          </a:bodyPr>
          <a:lstStyle/>
          <a:p>
            <a:pPr algn="r"/>
            <a:r>
              <a:rPr lang="ru-RU" dirty="0">
                <a:latin typeface="Open Sans"/>
              </a:rPr>
              <a:t> </a:t>
            </a:r>
            <a:r>
              <a:rPr lang="uk-UA" sz="2000" b="1" dirty="0" smtClean="0">
                <a:solidFill>
                  <a:schemeClr val="accent6">
                    <a:lumMod val="50000"/>
                  </a:schemeClr>
                </a:solidFill>
                <a:latin typeface="Open Sans"/>
              </a:rPr>
              <a:t>Ветеранський сільськогосподарський кооператив</a:t>
            </a:r>
          </a:p>
          <a:p>
            <a:pPr algn="r"/>
            <a:r>
              <a:rPr lang="uk-UA" sz="2000" b="1" dirty="0" smtClean="0">
                <a:solidFill>
                  <a:schemeClr val="accent6">
                    <a:lumMod val="50000"/>
                  </a:schemeClr>
                </a:solidFill>
                <a:latin typeface="Open Sans"/>
              </a:rPr>
              <a:t>«Перлина Одещини»</a:t>
            </a:r>
            <a:endParaRPr lang="uk-UA" sz="2000" b="1" dirty="0">
              <a:solidFill>
                <a:schemeClr val="accent6">
                  <a:lumMod val="50000"/>
                </a:schemeClr>
              </a:solidFill>
            </a:endParaRPr>
          </a:p>
        </p:txBody>
      </p:sp>
      <p:sp>
        <p:nvSpPr>
          <p:cNvPr id="10" name="Прямокутник 9"/>
          <p:cNvSpPr/>
          <p:nvPr/>
        </p:nvSpPr>
        <p:spPr>
          <a:xfrm>
            <a:off x="1801331" y="6348891"/>
            <a:ext cx="6096000" cy="246221"/>
          </a:xfrm>
          <a:prstGeom prst="rect">
            <a:avLst/>
          </a:prstGeom>
        </p:spPr>
        <p:txBody>
          <a:bodyPr>
            <a:spAutoFit/>
          </a:bodyPr>
          <a:lstStyle/>
          <a:p>
            <a:r>
              <a:rPr lang="en-GB" sz="1000" dirty="0">
                <a:hlinkClick r:id="rId8"/>
              </a:rPr>
              <a:t>https://</a:t>
            </a:r>
            <a:r>
              <a:rPr lang="en-GB" sz="1000" dirty="0" smtClean="0">
                <a:hlinkClick r:id="rId8"/>
              </a:rPr>
              <a:t>kurkul.com/news/29137-uchasniki-ato-stvorili-silgospkooperativ-perlina-odeschini</a:t>
            </a:r>
            <a:r>
              <a:rPr lang="uk-UA" sz="1000" dirty="0" smtClean="0"/>
              <a:t> </a:t>
            </a:r>
            <a:endParaRPr lang="uk-UA" sz="1000" dirty="0"/>
          </a:p>
        </p:txBody>
      </p:sp>
    </p:spTree>
    <p:extLst>
      <p:ext uri="{BB962C8B-B14F-4D97-AF65-F5344CB8AC3E}">
        <p14:creationId xmlns:p14="http://schemas.microsoft.com/office/powerpoint/2010/main" val="12004416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7" name="Прямокутник 6"/>
          <p:cNvSpPr/>
          <p:nvPr/>
        </p:nvSpPr>
        <p:spPr>
          <a:xfrm>
            <a:off x="1727704" y="844063"/>
            <a:ext cx="7378302" cy="461665"/>
          </a:xfrm>
          <a:prstGeom prst="rect">
            <a:avLst/>
          </a:prstGeom>
        </p:spPr>
        <p:txBody>
          <a:bodyPr wrap="none">
            <a:spAutoFit/>
          </a:bodyPr>
          <a:lstStyle/>
          <a:p>
            <a:pPr>
              <a:buClrTx/>
              <a:buFontTx/>
              <a:buNone/>
            </a:pPr>
            <a:r>
              <a:rPr lang="uk-UA" sz="2400" b="1" kern="1200" dirty="0" smtClean="0">
                <a:solidFill>
                  <a:schemeClr val="accent6">
                    <a:lumMod val="50000"/>
                  </a:schemeClr>
                </a:solidFill>
                <a:latin typeface="Calibri" panose="020F0502020204030204"/>
                <a:ea typeface="+mn-ea"/>
                <a:cs typeface="+mn-cs"/>
              </a:rPr>
              <a:t>ВЕТЕРАНСЬКІ СІЛЬСЬКОГОСПОДАРСЬКІ КООПЕРАТИВИ</a:t>
            </a:r>
            <a:endParaRPr lang="uk-UA" sz="2400" b="1" kern="1200" dirty="0">
              <a:solidFill>
                <a:schemeClr val="accent6">
                  <a:lumMod val="50000"/>
                </a:schemeClr>
              </a:solidFill>
              <a:latin typeface="Calibri" panose="020F0502020204030204"/>
              <a:ea typeface="+mn-ea"/>
              <a:cs typeface="+mn-cs"/>
            </a:endParaRPr>
          </a:p>
        </p:txBody>
      </p:sp>
      <p:sp>
        <p:nvSpPr>
          <p:cNvPr id="6" name="Прямокутник 5"/>
          <p:cNvSpPr/>
          <p:nvPr/>
        </p:nvSpPr>
        <p:spPr>
          <a:xfrm>
            <a:off x="1727704" y="1505723"/>
            <a:ext cx="7382149" cy="369332"/>
          </a:xfrm>
          <a:prstGeom prst="rect">
            <a:avLst/>
          </a:prstGeom>
        </p:spPr>
        <p:txBody>
          <a:bodyPr wrap="none">
            <a:spAutoFit/>
          </a:bodyPr>
          <a:lstStyle/>
          <a:p>
            <a:r>
              <a:rPr lang="uk-UA" sz="1800" b="1" dirty="0" smtClean="0">
                <a:latin typeface="OpenSans"/>
              </a:rPr>
              <a:t>Ветерани АТО на Миколаївщині створили сільгоспкооператив</a:t>
            </a:r>
            <a:endParaRPr lang="uk-UA" sz="1800" b="1" dirty="0">
              <a:latin typeface="OpenSans"/>
            </a:endParaRPr>
          </a:p>
        </p:txBody>
      </p:sp>
      <p:pic>
        <p:nvPicPr>
          <p:cNvPr id="8" name="Рисунок 7"/>
          <p:cNvPicPr>
            <a:picLocks noChangeAspect="1"/>
          </p:cNvPicPr>
          <p:nvPr/>
        </p:nvPicPr>
        <p:blipFill>
          <a:blip r:embed="rId6"/>
          <a:stretch>
            <a:fillRect/>
          </a:stretch>
        </p:blipFill>
        <p:spPr>
          <a:xfrm>
            <a:off x="1727704" y="2010235"/>
            <a:ext cx="6206490" cy="4137660"/>
          </a:xfrm>
          <a:prstGeom prst="rect">
            <a:avLst/>
          </a:prstGeom>
        </p:spPr>
      </p:pic>
      <p:sp>
        <p:nvSpPr>
          <p:cNvPr id="9" name="Прямокутник 8"/>
          <p:cNvSpPr/>
          <p:nvPr/>
        </p:nvSpPr>
        <p:spPr>
          <a:xfrm>
            <a:off x="1727704" y="6283075"/>
            <a:ext cx="6096000" cy="246221"/>
          </a:xfrm>
          <a:prstGeom prst="rect">
            <a:avLst/>
          </a:prstGeom>
        </p:spPr>
        <p:txBody>
          <a:bodyPr>
            <a:spAutoFit/>
          </a:bodyPr>
          <a:lstStyle/>
          <a:p>
            <a:r>
              <a:rPr lang="en-GB" sz="1000" dirty="0">
                <a:hlinkClick r:id="rId7"/>
              </a:rPr>
              <a:t>https://</a:t>
            </a:r>
            <a:r>
              <a:rPr lang="en-GB" sz="1000" dirty="0" smtClean="0">
                <a:hlinkClick r:id="rId7"/>
              </a:rPr>
              <a:t>zemliak.com/news/biznes-u-seli/188-veterani-ato-na-mikolajivshchini-stvorili-silgospkooperativ</a:t>
            </a:r>
            <a:r>
              <a:rPr lang="uk-UA" sz="1000" dirty="0" smtClean="0"/>
              <a:t> </a:t>
            </a:r>
            <a:endParaRPr lang="uk-UA" sz="1000" dirty="0"/>
          </a:p>
        </p:txBody>
      </p:sp>
      <p:sp>
        <p:nvSpPr>
          <p:cNvPr id="10" name="Прямокутник 9"/>
          <p:cNvSpPr/>
          <p:nvPr/>
        </p:nvSpPr>
        <p:spPr>
          <a:xfrm>
            <a:off x="4775704" y="2406475"/>
            <a:ext cx="7193280" cy="584775"/>
          </a:xfrm>
          <a:prstGeom prst="rect">
            <a:avLst/>
          </a:prstGeom>
        </p:spPr>
        <p:txBody>
          <a:bodyPr wrap="square">
            <a:spAutoFit/>
          </a:bodyPr>
          <a:lstStyle/>
          <a:p>
            <a:pPr algn="r"/>
            <a:r>
              <a:rPr lang="uk-UA" sz="1600" b="1" dirty="0" smtClean="0">
                <a:solidFill>
                  <a:schemeClr val="accent6">
                    <a:lumMod val="50000"/>
                  </a:schemeClr>
                </a:solidFill>
                <a:latin typeface="OpenSans"/>
              </a:rPr>
              <a:t>Сільськогосподарський обслуговуючий кооператив </a:t>
            </a:r>
          </a:p>
          <a:p>
            <a:pPr algn="r"/>
            <a:r>
              <a:rPr lang="uk-UA" sz="1600" b="1" dirty="0" smtClean="0">
                <a:solidFill>
                  <a:schemeClr val="accent6">
                    <a:lumMod val="50000"/>
                  </a:schemeClr>
                </a:solidFill>
                <a:latin typeface="OpenSans"/>
              </a:rPr>
              <a:t>«Оберіг-Агро»</a:t>
            </a:r>
            <a:endParaRPr lang="uk-UA" sz="1600" b="1" dirty="0">
              <a:solidFill>
                <a:schemeClr val="accent6">
                  <a:lumMod val="50000"/>
                </a:schemeClr>
              </a:solidFill>
            </a:endParaRPr>
          </a:p>
        </p:txBody>
      </p:sp>
    </p:spTree>
    <p:extLst>
      <p:ext uri="{BB962C8B-B14F-4D97-AF65-F5344CB8AC3E}">
        <p14:creationId xmlns:p14="http://schemas.microsoft.com/office/powerpoint/2010/main" val="222872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5E8369-EA56-7BCB-77EA-2E66783DD3E0}"/>
              </a:ext>
            </a:extLst>
          </p:cNvPr>
          <p:cNvPicPr>
            <a:picLocks noChangeAspect="1"/>
          </p:cNvPicPr>
          <p:nvPr/>
        </p:nvPicPr>
        <p:blipFill>
          <a:blip r:embed="rId3"/>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9F1D391B-4F60-5494-7E65-FE32D9493C2B}"/>
              </a:ext>
            </a:extLst>
          </p:cNvPr>
          <p:cNvPicPr preferRelativeResize="0"/>
          <p:nvPr/>
        </p:nvPicPr>
        <p:blipFill rotWithShape="1">
          <a:blip r:embed="rId4">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E5523A4C-7CD0-ADAB-BBCB-BFBF38E5D7F0}"/>
              </a:ext>
            </a:extLst>
          </p:cNvPr>
          <p:cNvPicPr preferRelativeResize="0"/>
          <p:nvPr/>
        </p:nvPicPr>
        <p:blipFill rotWithShape="1">
          <a:blip r:embed="rId5">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789CCF39-D6E3-87D9-A644-A78FBA2282FB}"/>
              </a:ext>
            </a:extLst>
          </p:cNvPr>
          <p:cNvPicPr preferRelativeResize="0"/>
          <p:nvPr/>
        </p:nvPicPr>
        <p:blipFill rotWithShape="1">
          <a:blip r:embed="rId6">
            <a:alphaModFix/>
          </a:blip>
          <a:srcRect/>
          <a:stretch/>
        </p:blipFill>
        <p:spPr>
          <a:xfrm>
            <a:off x="10128738" y="278949"/>
            <a:ext cx="1627302" cy="340029"/>
          </a:xfrm>
          <a:prstGeom prst="rect">
            <a:avLst/>
          </a:prstGeom>
          <a:noFill/>
          <a:ln>
            <a:noFill/>
          </a:ln>
        </p:spPr>
      </p:pic>
      <p:graphicFrame>
        <p:nvGraphicFramePr>
          <p:cNvPr id="6" name="Object 2">
            <a:extLst>
              <a:ext uri="{FF2B5EF4-FFF2-40B4-BE49-F238E27FC236}">
                <a16:creationId xmlns:a16="http://schemas.microsoft.com/office/drawing/2014/main" id="{149FD612-9E22-F3ED-6782-4488B4A2CEF7}"/>
              </a:ext>
            </a:extLst>
          </p:cNvPr>
          <p:cNvGraphicFramePr>
            <a:graphicFrameLocks noChangeAspect="1"/>
          </p:cNvGraphicFramePr>
          <p:nvPr>
            <p:extLst>
              <p:ext uri="{D42A27DB-BD31-4B8C-83A1-F6EECF244321}">
                <p14:modId xmlns:p14="http://schemas.microsoft.com/office/powerpoint/2010/main" val="3130176370"/>
              </p:ext>
            </p:extLst>
          </p:nvPr>
        </p:nvGraphicFramePr>
        <p:xfrm>
          <a:off x="2271860" y="1464342"/>
          <a:ext cx="8418135" cy="5150408"/>
        </p:xfrm>
        <a:graphic>
          <a:graphicData uri="http://schemas.openxmlformats.org/presentationml/2006/ole">
            <mc:AlternateContent xmlns:mc="http://schemas.openxmlformats.org/markup-compatibility/2006">
              <mc:Choice xmlns:v="urn:schemas-microsoft-com:vml" Requires="v">
                <p:oleObj spid="_x0000_s1049" r:id="rId7" imgW="8925318" imgH="5925826" progId="Excel.Chart.8">
                  <p:embed/>
                </p:oleObj>
              </mc:Choice>
              <mc:Fallback>
                <p:oleObj r:id="rId7" imgW="8925318" imgH="5925826" progId="Excel.Chart.8">
                  <p:embed/>
                  <p:pic>
                    <p:nvPicPr>
                      <p:cNvPr id="13314"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1860" y="1464342"/>
                        <a:ext cx="8418135" cy="5150408"/>
                      </a:xfrm>
                      <a:prstGeom prst="rect">
                        <a:avLst/>
                      </a:prstGeom>
                      <a:noFill/>
                      <a:ln>
                        <a:noFill/>
                      </a:ln>
                    </p:spPr>
                  </p:pic>
                </p:oleObj>
              </mc:Fallback>
            </mc:AlternateContent>
          </a:graphicData>
        </a:graphic>
      </p:graphicFrame>
      <p:sp>
        <p:nvSpPr>
          <p:cNvPr id="7" name="Rectangle 3">
            <a:extLst>
              <a:ext uri="{FF2B5EF4-FFF2-40B4-BE49-F238E27FC236}">
                <a16:creationId xmlns:a16="http://schemas.microsoft.com/office/drawing/2014/main" id="{FFB1A8BF-3247-708A-E772-718283B75E4F}"/>
              </a:ext>
            </a:extLst>
          </p:cNvPr>
          <p:cNvSpPr>
            <a:spLocks noChangeArrowheads="1"/>
          </p:cNvSpPr>
          <p:nvPr/>
        </p:nvSpPr>
        <p:spPr bwMode="auto">
          <a:xfrm>
            <a:off x="1588958" y="716989"/>
            <a:ext cx="10389682"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300"/>
              </a:spcBef>
              <a:buClr>
                <a:srgbClr val="99987F"/>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99987F"/>
              </a:buClr>
              <a:buFont typeface="Georgia" panose="02040502050405020303" pitchFamily="18" charset="0"/>
              <a:buChar char="▫"/>
              <a:defRPr sz="2000">
                <a:solidFill>
                  <a:srgbClr val="99987F"/>
                </a:solidFill>
                <a:latin typeface="Georgia" panose="02040502050405020303" pitchFamily="18" charset="0"/>
              </a:defRPr>
            </a:lvl5pPr>
            <a:lvl6pPr marL="25146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6pPr>
            <a:lvl7pPr marL="29718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7pPr>
            <a:lvl8pPr marL="34290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8pPr>
            <a:lvl9pPr marL="3886200" indent="-228600" eaLnBrk="0" fontAlgn="base" hangingPunct="0">
              <a:spcBef>
                <a:spcPts val="300"/>
              </a:spcBef>
              <a:spcAft>
                <a:spcPct val="0"/>
              </a:spcAft>
              <a:buClr>
                <a:srgbClr val="99987F"/>
              </a:buClr>
              <a:buFont typeface="Georgia" panose="02040502050405020303" pitchFamily="18" charset="0"/>
              <a:buChar char="▫"/>
              <a:defRPr sz="2000">
                <a:solidFill>
                  <a:srgbClr val="99987F"/>
                </a:solidFill>
                <a:latin typeface="Georgia" panose="02040502050405020303" pitchFamily="18" charset="0"/>
              </a:defRPr>
            </a:lvl9pPr>
          </a:lstStyle>
          <a:p>
            <a:pPr>
              <a:spcBef>
                <a:spcPct val="0"/>
              </a:spcBef>
              <a:buClrTx/>
              <a:buFontTx/>
              <a:buNone/>
            </a:pPr>
            <a:r>
              <a:rPr lang="uk-UA" altLang="uk-UA" sz="2400" b="1" kern="1200" dirty="0" smtClean="0">
                <a:solidFill>
                  <a:schemeClr val="accent6">
                    <a:lumMod val="50000"/>
                  </a:schemeClr>
                </a:solidFill>
                <a:latin typeface="Arial" panose="020B0604020202020204" pitchFamily="34" charset="0"/>
                <a:ea typeface="+mn-ea"/>
                <a:cs typeface="+mn-cs"/>
              </a:rPr>
              <a:t>СТРУКТУРА ВИРОБНИЦТВА ВАЛОВОЇ ПРОДУКЦІЇ СІЛЬСЬКОГО ГОСПОДАРСТВА ЗА КАТЕГОРІЯМИ ГОСПОДАРСТВ</a:t>
            </a:r>
            <a:endParaRPr lang="ru-RU" altLang="uk-UA" sz="2400" b="1" kern="1200" dirty="0">
              <a:solidFill>
                <a:schemeClr val="accent6">
                  <a:lumMod val="50000"/>
                </a:schemeClr>
              </a:solidFill>
              <a:latin typeface="Arial" panose="020B0604020202020204" pitchFamily="34" charset="0"/>
              <a:ea typeface="+mn-ea"/>
              <a:cs typeface="+mn-cs"/>
            </a:endParaRPr>
          </a:p>
        </p:txBody>
      </p:sp>
    </p:spTree>
    <p:extLst>
      <p:ext uri="{BB962C8B-B14F-4D97-AF65-F5344CB8AC3E}">
        <p14:creationId xmlns:p14="http://schemas.microsoft.com/office/powerpoint/2010/main" val="4791853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7" name="Прямокутник 6"/>
          <p:cNvSpPr/>
          <p:nvPr/>
        </p:nvSpPr>
        <p:spPr>
          <a:xfrm>
            <a:off x="1727704" y="844063"/>
            <a:ext cx="7378302" cy="461665"/>
          </a:xfrm>
          <a:prstGeom prst="rect">
            <a:avLst/>
          </a:prstGeom>
        </p:spPr>
        <p:txBody>
          <a:bodyPr wrap="none">
            <a:spAutoFit/>
          </a:bodyPr>
          <a:lstStyle/>
          <a:p>
            <a:pPr>
              <a:buClrTx/>
              <a:buFontTx/>
              <a:buNone/>
            </a:pPr>
            <a:r>
              <a:rPr lang="uk-UA" sz="2400" b="1" kern="1200" dirty="0" smtClean="0">
                <a:solidFill>
                  <a:schemeClr val="accent6">
                    <a:lumMod val="50000"/>
                  </a:schemeClr>
                </a:solidFill>
                <a:latin typeface="Calibri" panose="020F0502020204030204"/>
                <a:ea typeface="+mn-ea"/>
                <a:cs typeface="+mn-cs"/>
              </a:rPr>
              <a:t>ВЕТЕРАНСЬКІ СІЛЬСЬКОГОСПОДАРСЬКІ КООПЕРАТИВИ</a:t>
            </a:r>
            <a:endParaRPr lang="uk-UA" sz="2400" b="1" kern="1200" dirty="0">
              <a:solidFill>
                <a:schemeClr val="accent6">
                  <a:lumMod val="50000"/>
                </a:schemeClr>
              </a:solidFill>
              <a:latin typeface="Calibri" panose="020F0502020204030204"/>
              <a:ea typeface="+mn-ea"/>
              <a:cs typeface="+mn-cs"/>
            </a:endParaRPr>
          </a:p>
        </p:txBody>
      </p:sp>
      <p:sp>
        <p:nvSpPr>
          <p:cNvPr id="11" name="Прямокутник 10"/>
          <p:cNvSpPr/>
          <p:nvPr/>
        </p:nvSpPr>
        <p:spPr>
          <a:xfrm>
            <a:off x="1727704" y="1348575"/>
            <a:ext cx="10174736" cy="584775"/>
          </a:xfrm>
          <a:prstGeom prst="rect">
            <a:avLst/>
          </a:prstGeom>
        </p:spPr>
        <p:txBody>
          <a:bodyPr wrap="square">
            <a:spAutoFit/>
          </a:bodyPr>
          <a:lstStyle/>
          <a:p>
            <a:r>
              <a:rPr lang="uk-UA" sz="1600" b="1" dirty="0" smtClean="0">
                <a:solidFill>
                  <a:schemeClr val="tx1"/>
                </a:solidFill>
                <a:latin typeface="MyriadPro-Light"/>
              </a:rPr>
              <a:t>Ветерани АТО 2017 року створили кооператив «</a:t>
            </a:r>
            <a:r>
              <a:rPr lang="uk-UA" sz="1600" b="1" dirty="0" err="1" smtClean="0">
                <a:solidFill>
                  <a:schemeClr val="tx1"/>
                </a:solidFill>
                <a:latin typeface="MyriadPro-Light"/>
              </a:rPr>
              <a:t>ФронтМед</a:t>
            </a:r>
            <a:r>
              <a:rPr lang="uk-UA" sz="1600" b="1" dirty="0" smtClean="0">
                <a:solidFill>
                  <a:schemeClr val="tx1"/>
                </a:solidFill>
                <a:latin typeface="MyriadPro-Light"/>
              </a:rPr>
              <a:t>» на Хмельниччині. </a:t>
            </a:r>
          </a:p>
          <a:p>
            <a:r>
              <a:rPr lang="uk-UA" sz="1600" b="1" dirty="0" smtClean="0">
                <a:solidFill>
                  <a:schemeClr val="tx1"/>
                </a:solidFill>
                <a:latin typeface="MyriadPro-Light"/>
              </a:rPr>
              <a:t>Він об'єднує 40 сімей учасників АТО і займається переробкою меду.</a:t>
            </a:r>
            <a:endParaRPr lang="uk-UA" sz="1600" dirty="0">
              <a:solidFill>
                <a:schemeClr val="tx1"/>
              </a:solidFill>
            </a:endParaRPr>
          </a:p>
        </p:txBody>
      </p:sp>
      <p:pic>
        <p:nvPicPr>
          <p:cNvPr id="12" name="Рисунок 11"/>
          <p:cNvPicPr>
            <a:picLocks noChangeAspect="1"/>
          </p:cNvPicPr>
          <p:nvPr/>
        </p:nvPicPr>
        <p:blipFill>
          <a:blip r:embed="rId6"/>
          <a:stretch>
            <a:fillRect/>
          </a:stretch>
        </p:blipFill>
        <p:spPr>
          <a:xfrm>
            <a:off x="1743933" y="2142005"/>
            <a:ext cx="10158507" cy="3755875"/>
          </a:xfrm>
          <a:prstGeom prst="rect">
            <a:avLst/>
          </a:prstGeom>
        </p:spPr>
      </p:pic>
      <p:sp>
        <p:nvSpPr>
          <p:cNvPr id="13" name="Прямокутник 12"/>
          <p:cNvSpPr/>
          <p:nvPr/>
        </p:nvSpPr>
        <p:spPr>
          <a:xfrm>
            <a:off x="2014166" y="6262152"/>
            <a:ext cx="2818400" cy="307777"/>
          </a:xfrm>
          <a:prstGeom prst="rect">
            <a:avLst/>
          </a:prstGeom>
        </p:spPr>
        <p:txBody>
          <a:bodyPr wrap="none">
            <a:spAutoFit/>
          </a:bodyPr>
          <a:lstStyle/>
          <a:p>
            <a:r>
              <a:rPr lang="en-GB" dirty="0">
                <a:hlinkClick r:id="rId7"/>
              </a:rPr>
              <a:t>https://frontmed.com.ua/pro-nas</a:t>
            </a:r>
            <a:r>
              <a:rPr lang="en-GB" dirty="0" smtClean="0">
                <a:hlinkClick r:id="rId7"/>
              </a:rPr>
              <a:t>/</a:t>
            </a:r>
            <a:r>
              <a:rPr lang="uk-UA" dirty="0" smtClean="0"/>
              <a:t> </a:t>
            </a:r>
            <a:endParaRPr lang="uk-UA" dirty="0"/>
          </a:p>
        </p:txBody>
      </p:sp>
      <p:pic>
        <p:nvPicPr>
          <p:cNvPr id="14" name="Рисунок 13"/>
          <p:cNvPicPr>
            <a:picLocks noChangeAspect="1"/>
          </p:cNvPicPr>
          <p:nvPr/>
        </p:nvPicPr>
        <p:blipFill>
          <a:blip r:embed="rId8"/>
          <a:stretch>
            <a:fillRect/>
          </a:stretch>
        </p:blipFill>
        <p:spPr>
          <a:xfrm>
            <a:off x="7585709" y="2010529"/>
            <a:ext cx="4170331" cy="4559400"/>
          </a:xfrm>
          <a:prstGeom prst="rect">
            <a:avLst/>
          </a:prstGeom>
        </p:spPr>
      </p:pic>
    </p:spTree>
    <p:extLst>
      <p:ext uri="{BB962C8B-B14F-4D97-AF65-F5344CB8AC3E}">
        <p14:creationId xmlns:p14="http://schemas.microsoft.com/office/powerpoint/2010/main" val="20375348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CC63B342-F8DC-55FC-3D8D-4616F1448E67}"/>
              </a:ext>
            </a:extLst>
          </p:cNvPr>
          <p:cNvSpPr txBox="1">
            <a:spLocks noChangeArrowheads="1"/>
          </p:cNvSpPr>
          <p:nvPr/>
        </p:nvSpPr>
        <p:spPr>
          <a:xfrm>
            <a:off x="1801926" y="1301157"/>
            <a:ext cx="9954114" cy="954107"/>
          </a:xfrm>
          <a:prstGeom prst="rect">
            <a:avLst/>
          </a:prstGeom>
          <a:noFill/>
        </p:spPr>
        <p:txBody>
          <a:bodyPr wrap="square" anchor="b">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uk-UA" altLang="uk-UA" sz="2800" b="1" dirty="0">
                <a:solidFill>
                  <a:schemeClr val="accent6">
                    <a:lumMod val="50000"/>
                  </a:schemeClr>
                </a:solidFill>
                <a:latin typeface="Calibri" panose="020F0502020204030204" pitchFamily="34" charset="0"/>
                <a:cs typeface="Calibri" panose="020F0502020204030204" pitchFamily="34" charset="0"/>
              </a:rPr>
              <a:t>ПЕРЕДУМОВИ РОЗВИТКУ </a:t>
            </a:r>
            <a:endParaRPr lang="en-US" altLang="uk-UA" sz="2800" b="1" dirty="0" smtClean="0">
              <a:solidFill>
                <a:schemeClr val="accent6">
                  <a:lumMod val="50000"/>
                </a:schemeClr>
              </a:solidFill>
              <a:latin typeface="Calibri" panose="020F0502020204030204" pitchFamily="34" charset="0"/>
              <a:cs typeface="Calibri" panose="020F0502020204030204" pitchFamily="34" charset="0"/>
            </a:endParaRPr>
          </a:p>
          <a:p>
            <a:r>
              <a:rPr lang="uk-UA" altLang="uk-UA" sz="2800" b="1" dirty="0" smtClean="0">
                <a:solidFill>
                  <a:schemeClr val="accent6">
                    <a:lumMod val="50000"/>
                  </a:schemeClr>
                </a:solidFill>
                <a:latin typeface="Calibri" panose="020F0502020204030204" pitchFamily="34" charset="0"/>
                <a:cs typeface="Calibri" panose="020F0502020204030204" pitchFamily="34" charset="0"/>
              </a:rPr>
              <a:t>СІЛЬСЬКОГОСПОДАРСЬКИХ КООПЕРАТИВІВ </a:t>
            </a:r>
            <a:r>
              <a:rPr lang="uk-UA" altLang="uk-UA" sz="2800" b="1" dirty="0">
                <a:solidFill>
                  <a:schemeClr val="accent6">
                    <a:lumMod val="50000"/>
                  </a:schemeClr>
                </a:solidFill>
                <a:latin typeface="Calibri" panose="020F0502020204030204" pitchFamily="34" charset="0"/>
                <a:cs typeface="Calibri" panose="020F0502020204030204" pitchFamily="34" charset="0"/>
              </a:rPr>
              <a:t>В УКРАЇНІ</a:t>
            </a:r>
            <a:endParaRPr lang="ru-RU" altLang="uk-UA" sz="2800" b="1" dirty="0">
              <a:solidFill>
                <a:schemeClr val="accent6">
                  <a:lumMod val="50000"/>
                </a:schemeClr>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BDCAA7CD-2EB9-4579-5303-9E8EFA897039}"/>
              </a:ext>
            </a:extLst>
          </p:cNvPr>
          <p:cNvSpPr>
            <a:spLocks noChangeArrowheads="1"/>
          </p:cNvSpPr>
          <p:nvPr/>
        </p:nvSpPr>
        <p:spPr bwMode="auto">
          <a:xfrm>
            <a:off x="1903764" y="2582800"/>
            <a:ext cx="9852276" cy="365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folHlink"/>
              </a:buClr>
              <a:buSzPct val="90000"/>
              <a:buFont typeface="Wingdings" pitchFamily="2" charset="2"/>
              <a:buChar char="n"/>
              <a:defRPr sz="2800">
                <a:solidFill>
                  <a:schemeClr val="tx1"/>
                </a:solidFill>
                <a:latin typeface="Arial" charset="0"/>
              </a:defRPr>
            </a:lvl1pPr>
            <a:lvl2pPr marL="742950" indent="-285750" algn="l" eaLnBrk="0" hangingPunct="0">
              <a:spcBef>
                <a:spcPct val="20000"/>
              </a:spcBef>
              <a:buClr>
                <a:schemeClr val="accent1"/>
              </a:buClr>
              <a:buSzPct val="75000"/>
              <a:buFont typeface="Wingdings" pitchFamily="2" charset="2"/>
              <a:buChar char="n"/>
              <a:defRPr sz="2600">
                <a:solidFill>
                  <a:schemeClr val="tx1"/>
                </a:solidFill>
                <a:latin typeface="Arial" charset="0"/>
              </a:defRPr>
            </a:lvl2pPr>
            <a:lvl3pPr marL="1143000" indent="-228600" algn="l" eaLnBrk="0" hangingPunct="0">
              <a:spcBef>
                <a:spcPct val="20000"/>
              </a:spcBef>
              <a:buClr>
                <a:schemeClr val="folHlink"/>
              </a:buClr>
              <a:buSzPct val="55000"/>
              <a:buFont typeface="Wingdings" pitchFamily="2" charset="2"/>
              <a:buChar char="n"/>
              <a:defRPr sz="2300">
                <a:solidFill>
                  <a:schemeClr val="tx1"/>
                </a:solidFill>
                <a:latin typeface="Arial" charset="0"/>
              </a:defRPr>
            </a:lvl3pPr>
            <a:lvl4pPr marL="1600200" indent="-228600" algn="l" eaLnBrk="0" hangingPunct="0">
              <a:spcBef>
                <a:spcPct val="20000"/>
              </a:spcBef>
              <a:buClr>
                <a:schemeClr val="accent1"/>
              </a:buClr>
              <a:buFont typeface="Wingdings" pitchFamily="2" charset="2"/>
              <a:buChar char="§"/>
              <a:defRPr sz="2000">
                <a:solidFill>
                  <a:schemeClr val="tx1"/>
                </a:solidFill>
                <a:latin typeface="Arial" charset="0"/>
              </a:defRPr>
            </a:lvl4pPr>
            <a:lvl5pPr marL="2057400" indent="-228600" algn="l" eaLnBrk="0" hangingPunct="0">
              <a:spcBef>
                <a:spcPct val="20000"/>
              </a:spcBef>
              <a:buClr>
                <a:schemeClr val="accent1"/>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defRPr>
            </a:lvl9pPr>
          </a:lstStyle>
          <a:p>
            <a:pPr algn="just" eaLnBrk="1" hangingPunct="1">
              <a:buSzPct val="105000"/>
              <a:buFont typeface="Wingdings" pitchFamily="2" charset="2"/>
              <a:buChar char="§"/>
              <a:defRPr/>
            </a:pPr>
            <a:r>
              <a:rPr lang="uk-UA" altLang="uk-UA" sz="2000" dirty="0">
                <a:solidFill>
                  <a:srgbClr val="000000"/>
                </a:solidFill>
                <a:latin typeface="Calibri" panose="020F0502020204030204" pitchFamily="34" charset="0"/>
                <a:ea typeface="Arial Unicode MS" pitchFamily="34" charset="-128"/>
                <a:cs typeface="Calibri" panose="020F0502020204030204" pitchFamily="34" charset="0"/>
              </a:rPr>
              <a:t>Понад 300 тис. </a:t>
            </a:r>
            <a:r>
              <a:rPr lang="uk-UA" altLang="uk-UA" sz="2000" dirty="0">
                <a:solidFill>
                  <a:srgbClr val="000000"/>
                </a:solidFill>
                <a:latin typeface="Calibri" panose="020F0502020204030204" pitchFamily="34" charset="0"/>
                <a:cs typeface="Calibri" panose="020F0502020204030204" pitchFamily="34" charset="0"/>
              </a:rPr>
              <a:t>о</a:t>
            </a:r>
            <a:r>
              <a:rPr lang="uk-UA" altLang="uk-UA" sz="2000" dirty="0">
                <a:solidFill>
                  <a:srgbClr val="000000"/>
                </a:solidFill>
                <a:latin typeface="Calibri" panose="020F0502020204030204" pitchFamily="34" charset="0"/>
                <a:ea typeface="Arial Unicode MS" pitchFamily="34" charset="-128"/>
                <a:cs typeface="Calibri" panose="020F0502020204030204" pitchFamily="34" charset="0"/>
              </a:rPr>
              <a:t>собистих селянських господарств виробляють товарну продукцію, а близько 4,4 млн - для власного споживання;</a:t>
            </a:r>
            <a:endParaRPr lang="ru-RU" altLang="uk-UA" sz="2000" dirty="0">
              <a:latin typeface="Calibri" panose="020F0502020204030204" pitchFamily="34" charset="0"/>
              <a:ea typeface="Arial Unicode MS" pitchFamily="34" charset="-128"/>
              <a:cs typeface="Calibri" panose="020F0502020204030204" pitchFamily="34" charset="0"/>
            </a:endParaRPr>
          </a:p>
          <a:p>
            <a:pPr algn="just" eaLnBrk="1" hangingPunct="1">
              <a:buSzPct val="105000"/>
              <a:buFont typeface="Wingdings" pitchFamily="2" charset="2"/>
              <a:buChar char="§"/>
              <a:defRPr/>
            </a:pPr>
            <a:r>
              <a:rPr lang="uk-UA" altLang="uk-UA" sz="2000" i="1" dirty="0">
                <a:solidFill>
                  <a:srgbClr val="000000"/>
                </a:solidFill>
                <a:latin typeface="Calibri" panose="020F0502020204030204" pitchFamily="34" charset="0"/>
                <a:ea typeface="Arial Unicode MS" pitchFamily="34" charset="-128"/>
                <a:cs typeface="Calibri" panose="020F0502020204030204" pitchFamily="34" charset="0"/>
              </a:rPr>
              <a:t>Площа </a:t>
            </a:r>
            <a:r>
              <a:rPr lang="uk-UA" altLang="uk-UA" sz="2000" dirty="0">
                <a:solidFill>
                  <a:srgbClr val="000000"/>
                </a:solidFill>
                <a:latin typeface="Calibri" panose="020F0502020204030204" pitchFamily="34" charset="0"/>
                <a:ea typeface="Arial Unicode MS" pitchFamily="34" charset="-128"/>
                <a:cs typeface="Calibri" panose="020F0502020204030204" pitchFamily="34" charset="0"/>
              </a:rPr>
              <a:t>землекористування - 6,6 млн га, з них для ведення товарного виробництва - 2,7 млн га, особистого селянського господарства - 2,9 млн га;</a:t>
            </a:r>
            <a:endParaRPr lang="ru-RU" altLang="uk-UA" sz="2000" dirty="0">
              <a:latin typeface="Calibri" panose="020F0502020204030204" pitchFamily="34" charset="0"/>
              <a:ea typeface="Arial Unicode MS" pitchFamily="34" charset="-128"/>
              <a:cs typeface="Calibri" panose="020F0502020204030204" pitchFamily="34" charset="0"/>
            </a:endParaRPr>
          </a:p>
          <a:p>
            <a:pPr algn="just" eaLnBrk="1" hangingPunct="1">
              <a:buSzPct val="105000"/>
              <a:buFont typeface="Wingdings" pitchFamily="2" charset="2"/>
              <a:buChar char="§"/>
              <a:defRPr/>
            </a:pPr>
            <a:r>
              <a:rPr lang="uk-UA" altLang="uk-UA" sz="2000" dirty="0">
                <a:solidFill>
                  <a:srgbClr val="000000"/>
                </a:solidFill>
                <a:latin typeface="Calibri" panose="020F0502020204030204" pitchFamily="34" charset="0"/>
                <a:ea typeface="Arial Unicode MS" pitchFamily="34" charset="-128"/>
                <a:cs typeface="Calibri" panose="020F0502020204030204" pitchFamily="34" charset="0"/>
              </a:rPr>
              <a:t>Утримують </a:t>
            </a:r>
            <a:r>
              <a:rPr lang="uk-UA" altLang="uk-UA" sz="2000" i="1" dirty="0">
                <a:solidFill>
                  <a:srgbClr val="000000"/>
                </a:solidFill>
                <a:latin typeface="Calibri" panose="020F0502020204030204" pitchFamily="34" charset="0"/>
                <a:ea typeface="Arial Unicode MS" pitchFamily="34" charset="-128"/>
                <a:cs typeface="Calibri" panose="020F0502020204030204" pitchFamily="34" charset="0"/>
              </a:rPr>
              <a:t>худобу та птицю </a:t>
            </a:r>
            <a:r>
              <a:rPr lang="uk-UA" altLang="uk-UA" sz="2000" dirty="0">
                <a:solidFill>
                  <a:srgbClr val="000000"/>
                </a:solidFill>
                <a:latin typeface="Calibri" panose="020F0502020204030204" pitchFamily="34" charset="0"/>
                <a:ea typeface="Arial Unicode MS" pitchFamily="34" charset="-128"/>
                <a:cs typeface="Calibri" panose="020F0502020204030204" pitchFamily="34" charset="0"/>
              </a:rPr>
              <a:t>- 3,4 млн домогосподарств; налічується худоби - 2,8 млн голів, у </a:t>
            </a:r>
            <a:r>
              <a:rPr lang="uk-UA" altLang="uk-UA" sz="2000" dirty="0" err="1">
                <a:solidFill>
                  <a:srgbClr val="000000"/>
                </a:solidFill>
                <a:latin typeface="Calibri" panose="020F0502020204030204" pitchFamily="34" charset="0"/>
                <a:ea typeface="Arial Unicode MS" pitchFamily="34" charset="-128"/>
                <a:cs typeface="Calibri" panose="020F0502020204030204" pitchFamily="34" charset="0"/>
              </a:rPr>
              <a:t>т.ч</a:t>
            </a:r>
            <a:r>
              <a:rPr lang="uk-UA" altLang="uk-UA" sz="2000" dirty="0">
                <a:solidFill>
                  <a:srgbClr val="000000"/>
                </a:solidFill>
                <a:latin typeface="Calibri" panose="020F0502020204030204" pitchFamily="34" charset="0"/>
                <a:ea typeface="Arial Unicode MS" pitchFamily="34" charset="-128"/>
                <a:cs typeface="Calibri" panose="020F0502020204030204" pitchFamily="34" charset="0"/>
              </a:rPr>
              <a:t>. корів - майже 1,9 млн голів;</a:t>
            </a:r>
            <a:endParaRPr lang="ru-RU" altLang="uk-UA" sz="2000" dirty="0">
              <a:latin typeface="Calibri" panose="020F0502020204030204" pitchFamily="34" charset="0"/>
              <a:ea typeface="Arial Unicode MS" pitchFamily="34" charset="-128"/>
              <a:cs typeface="Calibri" panose="020F0502020204030204" pitchFamily="34" charset="0"/>
            </a:endParaRPr>
          </a:p>
          <a:p>
            <a:pPr algn="just" eaLnBrk="1" hangingPunct="1">
              <a:buSzPct val="105000"/>
              <a:buFont typeface="Wingdings" pitchFamily="2" charset="2"/>
              <a:buChar char="§"/>
              <a:defRPr/>
            </a:pPr>
            <a:r>
              <a:rPr lang="uk-UA" altLang="uk-UA" sz="2000" dirty="0">
                <a:solidFill>
                  <a:srgbClr val="000000"/>
                </a:solidFill>
                <a:latin typeface="Calibri" panose="020F0502020204030204" pitchFamily="34" charset="0"/>
                <a:ea typeface="Arial Unicode MS" pitchFamily="34" charset="-128"/>
                <a:cs typeface="Calibri" panose="020F0502020204030204" pitchFamily="34" charset="0"/>
              </a:rPr>
              <a:t>В Україні 28 тисяч сільських населених пунктів;</a:t>
            </a:r>
            <a:endParaRPr lang="ru-RU" altLang="uk-UA" sz="2000" dirty="0">
              <a:latin typeface="Calibri" panose="020F0502020204030204" pitchFamily="34" charset="0"/>
              <a:ea typeface="Arial Unicode MS" pitchFamily="34" charset="-128"/>
              <a:cs typeface="Calibri" panose="020F0502020204030204" pitchFamily="34" charset="0"/>
            </a:endParaRPr>
          </a:p>
          <a:p>
            <a:pPr algn="just" eaLnBrk="1" hangingPunct="1">
              <a:buSzPct val="105000"/>
              <a:buFont typeface="Wingdings" pitchFamily="2" charset="2"/>
              <a:buChar char="§"/>
              <a:defRPr/>
            </a:pPr>
            <a:r>
              <a:rPr lang="uk-UA" altLang="uk-UA" sz="2000" dirty="0">
                <a:solidFill>
                  <a:srgbClr val="000000"/>
                </a:solidFill>
                <a:latin typeface="Calibri" panose="020F0502020204030204" pitchFamily="34" charset="0"/>
                <a:ea typeface="Arial Unicode MS" pitchFamily="34" charset="-128"/>
                <a:cs typeface="Calibri" panose="020F0502020204030204" pitchFamily="34" charset="0"/>
              </a:rPr>
              <a:t>16 тисяч підприємницьких структур;</a:t>
            </a:r>
            <a:endParaRPr lang="ru-RU" altLang="uk-UA" sz="2000" dirty="0">
              <a:latin typeface="Calibri" panose="020F0502020204030204" pitchFamily="34" charset="0"/>
              <a:ea typeface="Arial Unicode MS" pitchFamily="34" charset="-128"/>
              <a:cs typeface="Calibri" panose="020F0502020204030204" pitchFamily="34" charset="0"/>
            </a:endParaRPr>
          </a:p>
          <a:p>
            <a:pPr algn="just" eaLnBrk="1" hangingPunct="1">
              <a:buSzPct val="105000"/>
              <a:buFont typeface="Wingdings" pitchFamily="2" charset="2"/>
              <a:buChar char="§"/>
              <a:defRPr/>
            </a:pPr>
            <a:r>
              <a:rPr lang="uk-UA" altLang="uk-UA" sz="2000" dirty="0">
                <a:solidFill>
                  <a:srgbClr val="000000"/>
                </a:solidFill>
                <a:latin typeface="Calibri" panose="020F0502020204030204" pitchFamily="34" charset="0"/>
                <a:ea typeface="Arial Unicode MS" pitchFamily="34" charset="-128"/>
                <a:cs typeface="Calibri" panose="020F0502020204030204" pitchFamily="34" charset="0"/>
              </a:rPr>
              <a:t>43 тисячі фермерських господарств;</a:t>
            </a:r>
            <a:endParaRPr lang="ru-RU" altLang="uk-UA" sz="2000" dirty="0">
              <a:latin typeface="Calibri" panose="020F0502020204030204" pitchFamily="34" charset="0"/>
              <a:ea typeface="Arial Unicode MS" pitchFamily="34" charset="-128"/>
              <a:cs typeface="Calibri" panose="020F0502020204030204" pitchFamily="34" charset="0"/>
            </a:endParaRPr>
          </a:p>
          <a:p>
            <a:pPr eaLnBrk="1" hangingPunct="1">
              <a:buSzPct val="105000"/>
              <a:buFont typeface="Wingdings" pitchFamily="2" charset="2"/>
              <a:buChar char="§"/>
              <a:defRPr/>
            </a:pPr>
            <a:r>
              <a:rPr lang="uk-UA" altLang="uk-UA" sz="2000" dirty="0">
                <a:solidFill>
                  <a:srgbClr val="000000"/>
                </a:solidFill>
                <a:latin typeface="Calibri" panose="020F0502020204030204" pitchFamily="34" charset="0"/>
                <a:cs typeface="Calibri" panose="020F0502020204030204" pitchFamily="34" charset="0"/>
              </a:rPr>
              <a:t>Кооперацією охоплено лише 0,5% населення.</a:t>
            </a:r>
            <a:r>
              <a:rPr lang="ru-RU" altLang="uk-UA" sz="2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876741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Rectangle 2">
            <a:extLst>
              <a:ext uri="{FF2B5EF4-FFF2-40B4-BE49-F238E27FC236}">
                <a16:creationId xmlns:a16="http://schemas.microsoft.com/office/drawing/2014/main" id="{F5214D63-FD68-4868-60B1-900F5C1CE6D5}"/>
              </a:ext>
            </a:extLst>
          </p:cNvPr>
          <p:cNvSpPr txBox="1">
            <a:spLocks noChangeArrowheads="1"/>
          </p:cNvSpPr>
          <p:nvPr/>
        </p:nvSpPr>
        <p:spPr>
          <a:xfrm>
            <a:off x="2316726" y="1140696"/>
            <a:ext cx="8229600"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36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Гальмують розвиток кооперації:</a:t>
            </a:r>
            <a:endParaRPr kumimoji="0" lang="ru-RU" altLang="uk-UA"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F3D0A1D8-4537-0813-6BD9-B8285E4ED4D2}"/>
              </a:ext>
            </a:extLst>
          </p:cNvPr>
          <p:cNvSpPr txBox="1">
            <a:spLocks noChangeArrowheads="1"/>
          </p:cNvSpPr>
          <p:nvPr/>
        </p:nvSpPr>
        <p:spPr>
          <a:xfrm>
            <a:off x="2202426" y="2297983"/>
            <a:ext cx="9144000" cy="3598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монополізація й олігархізація ринків, сфер виробництва;</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бідність села, недоступність ресурсів для кооперативів;</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слабка спроможність сільського населення до узгодження інтересів спільної діяльності;</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слабкість соціального капіталу на селі;</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старіння та пасивність сільського населення, відсутність лідерів;</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4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невиконання владою вже задекларованих зобов'язань.</a:t>
            </a:r>
            <a:endParaRPr kumimoji="0" lang="uk-UA" altLang="uk-UA" sz="24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6160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DF3D89F0-4309-E154-2A93-1F12051A29D3}"/>
              </a:ext>
            </a:extLst>
          </p:cNvPr>
          <p:cNvSpPr txBox="1">
            <a:spLocks/>
          </p:cNvSpPr>
          <p:nvPr/>
        </p:nvSpPr>
        <p:spPr>
          <a:xfrm>
            <a:off x="2351937" y="2628900"/>
            <a:ext cx="8229600" cy="1714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altLang="uk-UA" sz="36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ІСТОРІЯ СІЛЬСЬКОГОСПОДАРСЬКОГО ОБСЛУГОВУЮЧОГО</a:t>
            </a:r>
            <a:r>
              <a:rPr kumimoji="0" lang="uk-UA" altLang="uk-UA" sz="3600" b="1" i="0" u="none" strike="noStrike" kern="1200" cap="none" spc="0" normalizeH="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 КООПЕРАТИВУ</a:t>
            </a:r>
            <a:r>
              <a:rPr kumimoji="0" lang="uk-UA" altLang="uk-UA" sz="36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uk-UA" altLang="uk-UA" sz="36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«ПОКРОВА</a:t>
            </a:r>
            <a:r>
              <a:rPr kumimoji="0" lang="uk-UA" altLang="uk-UA" sz="36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a:t>
            </a:r>
            <a:endParaRPr kumimoji="0" lang="uk-UA" altLang="uk-UA" sz="36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39909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DF3D89F0-4309-E154-2A93-1F12051A29D3}"/>
              </a:ext>
            </a:extLst>
          </p:cNvPr>
          <p:cNvSpPr txBox="1">
            <a:spLocks/>
          </p:cNvSpPr>
          <p:nvPr/>
        </p:nvSpPr>
        <p:spPr>
          <a:xfrm>
            <a:off x="2336697" y="1276248"/>
            <a:ext cx="8229600" cy="8001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СОК «ПОКРОВА» в 2011</a:t>
            </a:r>
          </a:p>
        </p:txBody>
      </p:sp>
      <p:sp>
        <p:nvSpPr>
          <p:cNvPr id="7" name="Місце для вмісту 2">
            <a:extLst>
              <a:ext uri="{FF2B5EF4-FFF2-40B4-BE49-F238E27FC236}">
                <a16:creationId xmlns:a16="http://schemas.microsoft.com/office/drawing/2014/main" id="{36A0E0D4-6F78-B150-6840-6503A85D5CC9}"/>
              </a:ext>
            </a:extLst>
          </p:cNvPr>
          <p:cNvSpPr txBox="1">
            <a:spLocks/>
          </p:cNvSpPr>
          <p:nvPr/>
        </p:nvSpPr>
        <p:spPr>
          <a:xfrm>
            <a:off x="2412897" y="2503386"/>
            <a:ext cx="8229600" cy="32432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Низька закупівельна ціна</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Несправедлива ціна за якість</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Несвоєчасність розрахунків</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Пасивність громади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Виїзд молоді за кордон</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Зменшення поголів'я корів</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Безробіття, бідність</a:t>
            </a:r>
            <a:endPar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58036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3"/>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39CF6F9D-4F5D-A008-C24B-77711C584F63}"/>
              </a:ext>
            </a:extLst>
          </p:cNvPr>
          <p:cNvPicPr preferRelativeResize="0"/>
          <p:nvPr/>
        </p:nvPicPr>
        <p:blipFill rotWithShape="1">
          <a:blip r:embed="rId4">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72109E09-7EBF-8AE3-FDE3-C0C877D9DC3B}"/>
              </a:ext>
            </a:extLst>
          </p:cNvPr>
          <p:cNvPicPr preferRelativeResize="0"/>
          <p:nvPr/>
        </p:nvPicPr>
        <p:blipFill rotWithShape="1">
          <a:blip r:embed="rId5">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BDFDB06F-9D2C-422B-4514-927B8C73DD5F}"/>
              </a:ext>
            </a:extLst>
          </p:cNvPr>
          <p:cNvPicPr preferRelativeResize="0"/>
          <p:nvPr/>
        </p:nvPicPr>
        <p:blipFill rotWithShape="1">
          <a:blip r:embed="rId6">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793B8BBF-0EFA-AF2E-EE04-4CB870D86682}"/>
              </a:ext>
            </a:extLst>
          </p:cNvPr>
          <p:cNvSpPr txBox="1">
            <a:spLocks/>
          </p:cNvSpPr>
          <p:nvPr/>
        </p:nvSpPr>
        <p:spPr>
          <a:xfrm>
            <a:off x="1847850" y="1050834"/>
            <a:ext cx="9908190" cy="11678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28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ДИНАМІКА ЧЛЕНСТВА В СОК </a:t>
            </a:r>
            <a:r>
              <a:rPr lang="ru-RU" altLang="uk-UA" sz="2800" b="1" dirty="0" smtClean="0">
                <a:solidFill>
                  <a:schemeClr val="accent6">
                    <a:lumMod val="50000"/>
                  </a:schemeClr>
                </a:solidFill>
                <a:latin typeface="Calibri" panose="020F0502020204030204" pitchFamily="34" charset="0"/>
                <a:cs typeface="Calibri" panose="020F0502020204030204" pitchFamily="34" charset="0"/>
              </a:rPr>
              <a:t>«ПОКРОВА»</a:t>
            </a:r>
            <a:endParaRPr kumimoji="0" lang="uk-UA" altLang="uk-UA"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graphicFrame>
        <p:nvGraphicFramePr>
          <p:cNvPr id="7" name="Объект 3">
            <a:extLst>
              <a:ext uri="{FF2B5EF4-FFF2-40B4-BE49-F238E27FC236}">
                <a16:creationId xmlns:a16="http://schemas.microsoft.com/office/drawing/2014/main" id="{0E1BAAFA-403C-C4FD-7BC3-7F6552EB4F7D}"/>
              </a:ext>
            </a:extLst>
          </p:cNvPr>
          <p:cNvGraphicFramePr>
            <a:graphicFrameLocks/>
          </p:cNvGraphicFramePr>
          <p:nvPr>
            <p:extLst>
              <p:ext uri="{D42A27DB-BD31-4B8C-83A1-F6EECF244321}">
                <p14:modId xmlns:p14="http://schemas.microsoft.com/office/powerpoint/2010/main" val="3173955642"/>
              </p:ext>
            </p:extLst>
          </p:nvPr>
        </p:nvGraphicFramePr>
        <p:xfrm>
          <a:off x="2441676" y="2443776"/>
          <a:ext cx="8521291" cy="3740714"/>
        </p:xfrm>
        <a:graphic>
          <a:graphicData uri="http://schemas.openxmlformats.org/presentationml/2006/ole">
            <mc:AlternateContent xmlns:mc="http://schemas.openxmlformats.org/markup-compatibility/2006">
              <mc:Choice xmlns:v="urn:schemas-microsoft-com:vml" Requires="v">
                <p:oleObj spid="_x0000_s3096" name="Диаграмма" r:id="rId7" imgW="8340051" imgH="3499407" progId="Excel.Chart.8">
                  <p:embed/>
                </p:oleObj>
              </mc:Choice>
              <mc:Fallback>
                <p:oleObj name="Диаграмма" r:id="rId7" imgW="8340051" imgH="3499407" progId="Excel.Chart.8">
                  <p:embed/>
                  <p:pic>
                    <p:nvPicPr>
                      <p:cNvPr id="40963" name="Объект 3"/>
                      <p:cNvPicPr>
                        <a:picLocks noGrp="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1676" y="2443776"/>
                        <a:ext cx="8521291" cy="374071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135294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7AB696AC-6294-87F5-8135-C97E7201637E}"/>
              </a:ext>
            </a:extLst>
          </p:cNvPr>
          <p:cNvSpPr txBox="1">
            <a:spLocks/>
          </p:cNvSpPr>
          <p:nvPr/>
        </p:nvSpPr>
        <p:spPr>
          <a:xfrm>
            <a:off x="2095500" y="1129441"/>
            <a:ext cx="9001785"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uk-UA" altLang="uk-UA" b="1" dirty="0" smtClean="0">
                <a:solidFill>
                  <a:schemeClr val="accent6">
                    <a:lumMod val="50000"/>
                  </a:schemeClr>
                </a:solidFill>
                <a:latin typeface="Calibri" panose="020F0502020204030204" pitchFamily="34" charset="0"/>
                <a:cs typeface="Calibri" panose="020F0502020204030204" pitchFamily="34" charset="0"/>
              </a:rPr>
              <a:t>СОК «ПОКРОВА - </a:t>
            </a: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ЛІДЕРИ</a:t>
            </a:r>
            <a:endParaRPr kumimoji="0" lang="uk-UA" altLang="uk-UA" sz="4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7" name="Місце для вмісту 2">
            <a:extLst>
              <a:ext uri="{FF2B5EF4-FFF2-40B4-BE49-F238E27FC236}">
                <a16:creationId xmlns:a16="http://schemas.microsoft.com/office/drawing/2014/main" id="{894D0897-2AFC-3585-7507-6C73A6AF6E44}"/>
              </a:ext>
            </a:extLst>
          </p:cNvPr>
          <p:cNvSpPr txBox="1">
            <a:spLocks/>
          </p:cNvSpPr>
          <p:nvPr/>
        </p:nvSpPr>
        <p:spPr>
          <a:xfrm>
            <a:off x="2464517" y="2342229"/>
            <a:ext cx="9191625" cy="3633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Ініціативні, продукують нові ідеї</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Залучають інших</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Не бояться змін</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Викликають довіру</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Вміють делегувати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Створюють умови для досягнення поставленої мети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uk-UA" alt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Не байдужі до чужих потреб</a:t>
            </a:r>
            <a:endPar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70123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59FC896B-AE63-4271-E7D6-7C9FAE508110}"/>
              </a:ext>
            </a:extLst>
          </p:cNvPr>
          <p:cNvSpPr txBox="1">
            <a:spLocks/>
          </p:cNvSpPr>
          <p:nvPr/>
        </p:nvSpPr>
        <p:spPr>
          <a:xfrm>
            <a:off x="1962150" y="844498"/>
            <a:ext cx="9970870"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ДЕМОКРАТИЧНЕ ПРАВЛІННЯ</a:t>
            </a:r>
            <a:endParaRPr kumimoji="0" lang="uk-UA" altLang="uk-UA" sz="4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pic>
        <p:nvPicPr>
          <p:cNvPr id="7" name="Объект 3">
            <a:extLst>
              <a:ext uri="{FF2B5EF4-FFF2-40B4-BE49-F238E27FC236}">
                <a16:creationId xmlns:a16="http://schemas.microsoft.com/office/drawing/2014/main" id="{D07BA843-C1E8-8B80-58E2-1B890141BB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762866" y="1843370"/>
            <a:ext cx="3736975" cy="2490787"/>
          </a:xfrm>
          <a:prstGeom prst="rect">
            <a:avLst/>
          </a:prstGeom>
        </p:spPr>
      </p:pic>
      <p:pic>
        <p:nvPicPr>
          <p:cNvPr id="8" name="Рисунок 5">
            <a:extLst>
              <a:ext uri="{FF2B5EF4-FFF2-40B4-BE49-F238E27FC236}">
                <a16:creationId xmlns:a16="http://schemas.microsoft.com/office/drawing/2014/main" id="{11353544-DC10-47CC-ED40-EFA81A72E8D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2866" y="3924582"/>
            <a:ext cx="37369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7">
            <a:extLst>
              <a:ext uri="{FF2B5EF4-FFF2-40B4-BE49-F238E27FC236}">
                <a16:creationId xmlns:a16="http://schemas.microsoft.com/office/drawing/2014/main" id="{23043ADB-D14A-E7F1-1DE6-883E6170F9D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77703" y="1843370"/>
            <a:ext cx="36258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
            <a:extLst>
              <a:ext uri="{FF2B5EF4-FFF2-40B4-BE49-F238E27FC236}">
                <a16:creationId xmlns:a16="http://schemas.microsoft.com/office/drawing/2014/main" id="{C0B27F88-8379-C274-9133-245C7B04A7F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7704" y="3989670"/>
            <a:ext cx="364172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8789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125F54A7-DD45-A516-5B38-600E90E4550F}"/>
              </a:ext>
            </a:extLst>
          </p:cNvPr>
          <p:cNvSpPr txBox="1">
            <a:spLocks/>
          </p:cNvSpPr>
          <p:nvPr/>
        </p:nvSpPr>
        <p:spPr>
          <a:xfrm>
            <a:off x="2190750" y="1081014"/>
            <a:ext cx="8542696"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altLang="uk-UA" sz="44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ДЕМОКРАТИЧНЕ ПРАВЛІННЯ</a:t>
            </a:r>
            <a:endParaRPr kumimoji="0" lang="uk-UA" altLang="uk-UA" sz="4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7" name="Объект 2">
            <a:extLst>
              <a:ext uri="{FF2B5EF4-FFF2-40B4-BE49-F238E27FC236}">
                <a16:creationId xmlns:a16="http://schemas.microsoft.com/office/drawing/2014/main" id="{0BB8F4FF-5FC9-A730-9D0F-8A20C9491035}"/>
              </a:ext>
            </a:extLst>
          </p:cNvPr>
          <p:cNvSpPr txBox="1">
            <a:spLocks/>
          </p:cNvSpPr>
          <p:nvPr/>
        </p:nvSpPr>
        <p:spPr>
          <a:xfrm>
            <a:off x="2679290" y="2609850"/>
            <a:ext cx="8229600" cy="3792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За 8 років діяльності СОК «Покрова» 24 члени кооперативу були обрані в правління кооперативу</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В тому числі 14 жінок було обрано членами правління</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sz="2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В тому числі 13 представники сімейних молочних ферм</a:t>
            </a:r>
            <a:endParaRPr kumimoji="0" 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28528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CB3D35-B4C7-63DE-A19D-7A770DE61A57}"/>
              </a:ext>
            </a:extLst>
          </p:cNvPr>
          <p:cNvPicPr>
            <a:picLocks noChangeAspect="1"/>
          </p:cNvPicPr>
          <p:nvPr/>
        </p:nvPicPr>
        <p:blipFill>
          <a:blip r:embed="rId2"/>
          <a:stretch>
            <a:fillRect/>
          </a:stretch>
        </p:blipFill>
        <p:spPr>
          <a:xfrm>
            <a:off x="-14990" y="0"/>
            <a:ext cx="1603947" cy="6858000"/>
          </a:xfrm>
          <a:prstGeom prst="rect">
            <a:avLst/>
          </a:prstGeom>
        </p:spPr>
      </p:pic>
      <p:pic>
        <p:nvPicPr>
          <p:cNvPr id="3" name="Google Shape;101;p2">
            <a:extLst>
              <a:ext uri="{FF2B5EF4-FFF2-40B4-BE49-F238E27FC236}">
                <a16:creationId xmlns:a16="http://schemas.microsoft.com/office/drawing/2014/main" id="{608464DB-2FE0-BD65-2A10-D79350DF55CA}"/>
              </a:ext>
            </a:extLst>
          </p:cNvPr>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4" name="Google Shape;102;p2">
            <a:extLst>
              <a:ext uri="{FF2B5EF4-FFF2-40B4-BE49-F238E27FC236}">
                <a16:creationId xmlns:a16="http://schemas.microsoft.com/office/drawing/2014/main" id="{37EE6B60-5759-5BD5-9583-A4CBE760922A}"/>
              </a:ext>
            </a:extLst>
          </p:cNvPr>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5" name="Google Shape;103;p2">
            <a:extLst>
              <a:ext uri="{FF2B5EF4-FFF2-40B4-BE49-F238E27FC236}">
                <a16:creationId xmlns:a16="http://schemas.microsoft.com/office/drawing/2014/main" id="{2B174160-03A7-19A1-0676-0A83D6AE2744}"/>
              </a:ext>
            </a:extLst>
          </p:cNvPr>
          <p:cNvPicPr preferRelativeResize="0"/>
          <p:nvPr/>
        </p:nvPicPr>
        <p:blipFill rotWithShape="1">
          <a:blip r:embed="rId5">
            <a:alphaModFix/>
          </a:blip>
          <a:srcRect/>
          <a:stretch/>
        </p:blipFill>
        <p:spPr>
          <a:xfrm>
            <a:off x="10128738" y="278949"/>
            <a:ext cx="1627302" cy="340029"/>
          </a:xfrm>
          <a:prstGeom prst="rect">
            <a:avLst/>
          </a:prstGeom>
          <a:noFill/>
          <a:ln>
            <a:noFill/>
          </a:ln>
        </p:spPr>
      </p:pic>
      <p:sp>
        <p:nvSpPr>
          <p:cNvPr id="6" name="Заголовок 1">
            <a:extLst>
              <a:ext uri="{FF2B5EF4-FFF2-40B4-BE49-F238E27FC236}">
                <a16:creationId xmlns:a16="http://schemas.microsoft.com/office/drawing/2014/main" id="{E69A2543-BBF6-9D23-99D5-BA0ED4D96F98}"/>
              </a:ext>
            </a:extLst>
          </p:cNvPr>
          <p:cNvSpPr txBox="1">
            <a:spLocks/>
          </p:cNvSpPr>
          <p:nvPr/>
        </p:nvSpPr>
        <p:spPr>
          <a:xfrm>
            <a:off x="2224548" y="1270308"/>
            <a:ext cx="904322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СТРАТЕГІЧНІ НАПРЯМКИ ДІЯЛЬНОСТІ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rPr>
              <a:t>СОК «ПОКРОВА»</a:t>
            </a:r>
            <a:endParaRPr kumimoji="0" lang="uk-UA" sz="4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7" name="Объект 2">
            <a:extLst>
              <a:ext uri="{FF2B5EF4-FFF2-40B4-BE49-F238E27FC236}">
                <a16:creationId xmlns:a16="http://schemas.microsoft.com/office/drawing/2014/main" id="{5C62D723-AF27-A063-2C5E-EF7742226C20}"/>
              </a:ext>
            </a:extLst>
          </p:cNvPr>
          <p:cNvSpPr txBox="1">
            <a:spLocks/>
          </p:cNvSpPr>
          <p:nvPr/>
        </p:nvSpPr>
        <p:spPr>
          <a:xfrm>
            <a:off x="2224548" y="3148780"/>
            <a:ext cx="9397181" cy="3205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Заготівля та продаж молока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Навчання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Надання послуг та продаж товарів(штучне осіменіння, миючі засоби, мікродобавки і сіль, сухе молоко)</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uk-UA" altLang="uk-UA"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Будівництво переробного підприємства</a:t>
            </a:r>
          </a:p>
        </p:txBody>
      </p:sp>
    </p:spTree>
    <p:extLst>
      <p:ext uri="{BB962C8B-B14F-4D97-AF65-F5344CB8AC3E}">
        <p14:creationId xmlns:p14="http://schemas.microsoft.com/office/powerpoint/2010/main" val="2427393895"/>
      </p:ext>
    </p:extLst>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1554</TotalTime>
  <Words>8277</Words>
  <Application>Microsoft Office PowerPoint</Application>
  <PresentationFormat>Широкий екран</PresentationFormat>
  <Paragraphs>1344</Paragraphs>
  <Slides>157</Slides>
  <Notes>70</Notes>
  <HiddenSlides>0</HiddenSlides>
  <MMClips>0</MMClips>
  <ScaleCrop>false</ScaleCrop>
  <HeadingPairs>
    <vt:vector size="8" baseType="variant">
      <vt:variant>
        <vt:lpstr>Використані шрифти</vt:lpstr>
      </vt:variant>
      <vt:variant>
        <vt:i4>32</vt:i4>
      </vt:variant>
      <vt:variant>
        <vt:lpstr>Тема</vt:lpstr>
      </vt:variant>
      <vt:variant>
        <vt:i4>1</vt:i4>
      </vt:variant>
      <vt:variant>
        <vt:lpstr>Вбудовані сервери OLE</vt:lpstr>
      </vt:variant>
      <vt:variant>
        <vt:i4>2</vt:i4>
      </vt:variant>
      <vt:variant>
        <vt:lpstr>Заголовки слайдів</vt:lpstr>
      </vt:variant>
      <vt:variant>
        <vt:i4>157</vt:i4>
      </vt:variant>
    </vt:vector>
  </HeadingPairs>
  <TitlesOfParts>
    <vt:vector size="192" baseType="lpstr">
      <vt:lpstr>arial</vt:lpstr>
      <vt:lpstr>arial</vt:lpstr>
      <vt:lpstr>Arial Black</vt:lpstr>
      <vt:lpstr>Arial Narrow</vt:lpstr>
      <vt:lpstr>Arial Unicode MS</vt:lpstr>
      <vt:lpstr>Book Antiqua</vt:lpstr>
      <vt:lpstr>Calibri</vt:lpstr>
      <vt:lpstr>Calibri Light</vt:lpstr>
      <vt:lpstr>Cambria</vt:lpstr>
      <vt:lpstr>Caveat</vt:lpstr>
      <vt:lpstr>Century Gothic</vt:lpstr>
      <vt:lpstr>Courier New</vt:lpstr>
      <vt:lpstr>Georgia</vt:lpstr>
      <vt:lpstr>Helvetica</vt:lpstr>
      <vt:lpstr>Lato</vt:lpstr>
      <vt:lpstr>Monotype Sorts</vt:lpstr>
      <vt:lpstr>Montserrat</vt:lpstr>
      <vt:lpstr>MyriadPro-Light</vt:lpstr>
      <vt:lpstr>Noto Sans Symbols</vt:lpstr>
      <vt:lpstr>Open Sans</vt:lpstr>
      <vt:lpstr>Open Sans</vt:lpstr>
      <vt:lpstr>OpenSans</vt:lpstr>
      <vt:lpstr>Pacifico</vt:lpstr>
      <vt:lpstr>Proba Pro</vt:lpstr>
      <vt:lpstr>Quattrocento Sans</vt:lpstr>
      <vt:lpstr>Symbol</vt:lpstr>
      <vt:lpstr>Tahoma</vt:lpstr>
      <vt:lpstr>Times New Roman</vt:lpstr>
      <vt:lpstr>Trebuchet MS</vt:lpstr>
      <vt:lpstr>Verdana</vt:lpstr>
      <vt:lpstr>Wingdings</vt:lpstr>
      <vt:lpstr>Wingdings 2</vt:lpstr>
      <vt:lpstr>Тема Office</vt:lpstr>
      <vt:lpstr>Диаграмма</vt:lpstr>
      <vt:lpstr>Діаграма Microsoft Excel</vt:lpstr>
      <vt:lpstr>ОСНОВИ СІЛЬСЬКОГОСПОДАРСЬКОЇ КООПЕРАЦІЇ</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ЯК ПІДГОТУВАТИ УСПІШНИЙ БІЗНЕС-ПЛАН</dc:title>
  <dc:creator>Євчу</dc:creator>
  <cp:lastModifiedBy>Роман</cp:lastModifiedBy>
  <cp:revision>103</cp:revision>
  <dcterms:created xsi:type="dcterms:W3CDTF">2022-12-07T14:52:55Z</dcterms:created>
  <dcterms:modified xsi:type="dcterms:W3CDTF">2023-06-07T07:47:42Z</dcterms:modified>
</cp:coreProperties>
</file>