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7" r:id="rId1"/>
  </p:sldMasterIdLst>
  <p:notesMasterIdLst>
    <p:notesMasterId r:id="rId25"/>
  </p:notesMasterIdLst>
  <p:sldIdLst>
    <p:sldId id="256" r:id="rId2"/>
    <p:sldId id="257" r:id="rId3"/>
    <p:sldId id="260" r:id="rId4"/>
    <p:sldId id="262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BBF49"/>
    <a:srgbClr val="124D4E"/>
    <a:srgbClr val="265E5A"/>
    <a:srgbClr val="427170"/>
    <a:srgbClr val="FFFFFF"/>
    <a:srgbClr val="235B5B"/>
    <a:srgbClr val="09531B"/>
    <a:srgbClr val="115422"/>
    <a:srgbClr val="004846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20199F-6ABC-4822-853D-C653C8E08B7A}" type="datetimeFigureOut">
              <a:rPr lang="uk-UA" smtClean="0"/>
              <a:t>07.06.2023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A1B4A-A92A-4382-A12A-67FCEA46966E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97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798558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53135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838580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29525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01471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1140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339281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746453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378533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608070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19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93667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8" name="Google Shape;98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>
                <a:solidFill>
                  <a:srgbClr val="000000"/>
                </a:solidFill>
              </a:rPr>
              <a:t>2</a:t>
            </a:fld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20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76957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21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762581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22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7597198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23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83087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3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0571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4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15510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055203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24289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684446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90553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1A1B4A-A92A-4382-A12A-67FCEA46966E}" type="slidenum">
              <a:rPr lang="uk-UA" smtClean="0"/>
              <a:t>9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62332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Титульный слайд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17" name="Google Shape;17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/>
          </a:p>
        </p:txBody>
      </p:sp>
      <p:sp>
        <p:nvSpPr>
          <p:cNvPr id="18" name="Google Shape;1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E27B0D0-DE72-4FC9-BC93-89EBAA806ADB}" type="datetime1">
              <a:rPr lang="uk-UA" smtClean="0"/>
              <a:t>07.06.2023</a:t>
            </a:fld>
            <a:endParaRPr lang="uk-UA" dirty="0"/>
          </a:p>
        </p:txBody>
      </p:sp>
      <p:sp>
        <p:nvSpPr>
          <p:cNvPr id="19" name="Google Shape;1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20" name="Google Shape;2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4439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 type="vertTx">
  <p:cSld name="Заголовок и вертикальный текст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75" name="Google Shape;75;p35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6" name="Google Shape;76;p3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A1BC33C-CAC9-453D-8D4B-B01368870E79}" type="datetime1">
              <a:rPr lang="uk-UA" smtClean="0"/>
              <a:t>07.06.2023</a:t>
            </a:fld>
            <a:endParaRPr lang="uk-UA" dirty="0"/>
          </a:p>
        </p:txBody>
      </p:sp>
      <p:sp>
        <p:nvSpPr>
          <p:cNvPr id="77" name="Google Shape;77;p3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78" name="Google Shape;78;p3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814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Вертикальный заголовок и текст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3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81" name="Google Shape;81;p36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2" name="Google Shape;82;p3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3659F9D2-B8A3-4508-8952-DDF0B0876355}" type="datetime1">
              <a:rPr lang="uk-UA" smtClean="0"/>
              <a:t>07.06.2023</a:t>
            </a:fld>
            <a:endParaRPr lang="uk-UA" dirty="0"/>
          </a:p>
        </p:txBody>
      </p:sp>
      <p:sp>
        <p:nvSpPr>
          <p:cNvPr id="83" name="Google Shape;83;p3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84" name="Google Shape;84;p3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540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Пустой слайд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2493AA2-7F3A-491B-99FE-1F5B3F18C2E9}" type="datetime1">
              <a:rPr lang="uk-UA" smtClean="0"/>
              <a:t>07.06.2023</a:t>
            </a:fld>
            <a:endParaRPr lang="uk-UA" dirty="0"/>
          </a:p>
        </p:txBody>
      </p:sp>
      <p:sp>
        <p:nvSpPr>
          <p:cNvPr id="23" name="Google Shape;23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24" name="Google Shape;24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9498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 type="obj">
  <p:cSld name="Заголовок и объект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28" name="Google Shape;28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Google Shape;29;p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F44D3759-20BA-4D52-A141-10B65F04A65B}" type="datetime1">
              <a:rPr lang="uk-UA" smtClean="0"/>
              <a:t>07.06.2023</a:t>
            </a:fld>
            <a:endParaRPr lang="uk-UA" dirty="0"/>
          </a:p>
        </p:txBody>
      </p:sp>
      <p:sp>
        <p:nvSpPr>
          <p:cNvPr id="30" name="Google Shape;30;p2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31" name="Google Shape;31;p2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9222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Заголовок раздела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34" name="Google Shape;34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5" name="Google Shape;35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2FAC544A-0130-4DEE-BFB0-95360041424D}" type="datetime1">
              <a:rPr lang="uk-UA" smtClean="0"/>
              <a:t>07.06.2023</a:t>
            </a:fld>
            <a:endParaRPr lang="uk-UA" dirty="0"/>
          </a:p>
        </p:txBody>
      </p:sp>
      <p:sp>
        <p:nvSpPr>
          <p:cNvPr id="36" name="Google Shape;36;p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37" name="Google Shape;37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63503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 type="twoObj">
  <p:cSld name="Два объекта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0" name="Google Shape;40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Google Shape;41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Google Shape;42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026D8D76-0739-4F21-ACBC-FBCA086E9AD3}" type="datetime1">
              <a:rPr lang="uk-UA" smtClean="0"/>
              <a:t>07.06.2023</a:t>
            </a:fld>
            <a:endParaRPr lang="uk-UA" dirty="0"/>
          </a:p>
        </p:txBody>
      </p:sp>
      <p:sp>
        <p:nvSpPr>
          <p:cNvPr id="43" name="Google Shape;43;p3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44" name="Google Shape;44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73202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 type="twoTxTwoObj">
  <p:cSld name="Сравнение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47" name="Google Shape;47;p3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8" name="Google Shape;48;p3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9" name="Google Shape;49;p3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0" name="Google Shape;50;p3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1" name="Google Shape;51;p3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CEC3C82F-9CCE-45DA-9B39-B4E8D52659D0}" type="datetime1">
              <a:rPr lang="uk-UA" smtClean="0"/>
              <a:t>07.06.2023</a:t>
            </a:fld>
            <a:endParaRPr lang="uk-UA" dirty="0"/>
          </a:p>
        </p:txBody>
      </p:sp>
      <p:sp>
        <p:nvSpPr>
          <p:cNvPr id="52" name="Google Shape;52;p3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53" name="Google Shape;53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0627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Только заголовок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56" name="Google Shape;56;p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6C120FFF-11DD-4BC2-A30A-974FB0615E73}" type="datetime1">
              <a:rPr lang="uk-UA" smtClean="0"/>
              <a:t>07.06.2023</a:t>
            </a:fld>
            <a:endParaRPr lang="uk-UA" dirty="0"/>
          </a:p>
        </p:txBody>
      </p:sp>
      <p:sp>
        <p:nvSpPr>
          <p:cNvPr id="57" name="Google Shape;57;p3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58" name="Google Shape;58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3573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Объект с подписью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61" name="Google Shape;61;p3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2" name="Google Shape;62;p3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3" name="Google Shape;63;p3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19110AC3-09B1-4D1A-A4F4-C9A848DAD35D}" type="datetime1">
              <a:rPr lang="uk-UA" smtClean="0"/>
              <a:t>07.06.2023</a:t>
            </a:fld>
            <a:endParaRPr lang="uk-UA" dirty="0"/>
          </a:p>
        </p:txBody>
      </p:sp>
      <p:sp>
        <p:nvSpPr>
          <p:cNvPr id="64" name="Google Shape;64;p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65" name="Google Shape;65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94725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Рисунок с подписью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3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Образец заголовка</a:t>
            </a:r>
            <a:endParaRPr/>
          </a:p>
        </p:txBody>
      </p:sp>
      <p:sp>
        <p:nvSpPr>
          <p:cNvPr id="68" name="Google Shape;68;p3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9" name="Google Shape;69;p3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0" name="Google Shape;70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fld id="{4461F844-EE0E-4838-9CF8-AF8A78F2681D}" type="datetime1">
              <a:rPr lang="uk-UA" smtClean="0"/>
              <a:t>07.06.2023</a:t>
            </a:fld>
            <a:endParaRPr lang="uk-UA" dirty="0"/>
          </a:p>
        </p:txBody>
      </p:sp>
      <p:sp>
        <p:nvSpPr>
          <p:cNvPr id="71" name="Google Shape;71;p3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72" name="Google Shape;72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5253753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4461F844-EE0E-4838-9CF8-AF8A78F2681D}" type="datetime1">
              <a:rPr lang="uk-UA" smtClean="0"/>
              <a:t>07.06.2023</a:t>
            </a:fld>
            <a:endParaRPr lang="uk-UA" dirty="0"/>
          </a:p>
        </p:txBody>
      </p:sp>
      <p:sp>
        <p:nvSpPr>
          <p:cNvPr id="13" name="Google Shape;1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ru-RU"/>
              <a:t>Проєкт "Школа сімейного фермерства для ветеранів та ветеранок"</a:t>
            </a:r>
            <a:endParaRPr lang="uk-UA" dirty="0"/>
          </a:p>
        </p:txBody>
      </p:sp>
      <p:sp>
        <p:nvSpPr>
          <p:cNvPr id="14" name="Google Shape;1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87330D28-42D4-4742-9574-BE619CBBD972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0720128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sldNum="0"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0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429169"/>
            <a:ext cx="9144000" cy="1657965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3600" dirty="0">
                <a:solidFill>
                  <a:srgbClr val="124D4E"/>
                </a:solidFill>
                <a:latin typeface="Montserrat SemiBold" pitchFamily="2" charset="-52"/>
                <a:ea typeface="+mn-ea"/>
                <a:cs typeface="+mn-cs"/>
              </a:rPr>
              <a:t>БІЗНЕС-ПЛАНУВАННЯ У СІМЕЙНОМУ ФЕРМЕРСЬКОМУ ГОСПОДАРСТВІ</a:t>
            </a:r>
            <a:endParaRPr lang="uk-UA" sz="3600" dirty="0">
              <a:solidFill>
                <a:srgbClr val="124D4E"/>
              </a:solidFill>
              <a:latin typeface="Montserrat SemiBold" pitchFamily="2" charset="-52"/>
              <a:ea typeface="+mn-ea"/>
              <a:cs typeface="+mn-cs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48116" y="5371228"/>
            <a:ext cx="9144000" cy="804042"/>
          </a:xfrm>
        </p:spPr>
        <p:txBody>
          <a:bodyPr>
            <a:normAutofit fontScale="92500" lnSpcReduction="20000"/>
          </a:bodyPr>
          <a:lstStyle/>
          <a:p>
            <a:r>
              <a:rPr lang="uk-UA" sz="2000" dirty="0" err="1">
                <a:solidFill>
                  <a:srgbClr val="006666"/>
                </a:solidFill>
                <a:latin typeface="Montserrat" pitchFamily="2" charset="-52"/>
                <a:cs typeface="Arial" panose="020B0604020202020204" pitchFamily="34" charset="0"/>
              </a:rPr>
              <a:t>Павлишинець</a:t>
            </a:r>
            <a:r>
              <a:rPr lang="uk-UA" sz="2000" dirty="0">
                <a:solidFill>
                  <a:srgbClr val="006666"/>
                </a:solidFill>
                <a:latin typeface="Montserrat" pitchFamily="2" charset="-52"/>
                <a:cs typeface="Arial" panose="020B0604020202020204" pitchFamily="34" charset="0"/>
              </a:rPr>
              <a:t> Василь</a:t>
            </a:r>
          </a:p>
          <a:p>
            <a:r>
              <a:rPr lang="uk-UA" sz="2100" dirty="0">
                <a:solidFill>
                  <a:srgbClr val="006666"/>
                </a:solidFill>
                <a:latin typeface="Montserrat" pitchFamily="2" charset="-52"/>
                <a:cs typeface="Arial" panose="020B0604020202020204" pitchFamily="34" charset="0"/>
              </a:rPr>
              <a:t>08.06.2023</a:t>
            </a:r>
          </a:p>
        </p:txBody>
      </p:sp>
      <p:pic>
        <p:nvPicPr>
          <p:cNvPr id="8" name="Google Shape;92;p1">
            <a:extLst>
              <a:ext uri="{FF2B5EF4-FFF2-40B4-BE49-F238E27FC236}">
                <a16:creationId xmlns:a16="http://schemas.microsoft.com/office/drawing/2014/main" id="{8A8F0403-FA3E-4E28-8170-E883C350B44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159649" y="314856"/>
            <a:ext cx="2487384" cy="999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Google Shape;93;p1">
            <a:extLst>
              <a:ext uri="{FF2B5EF4-FFF2-40B4-BE49-F238E27FC236}">
                <a16:creationId xmlns:a16="http://schemas.microsoft.com/office/drawing/2014/main" id="{E8416415-647B-4C6D-971A-D809A5FE8B79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10128" y="172149"/>
            <a:ext cx="2571750" cy="12852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94;p1">
            <a:extLst>
              <a:ext uri="{FF2B5EF4-FFF2-40B4-BE49-F238E27FC236}">
                <a16:creationId xmlns:a16="http://schemas.microsoft.com/office/drawing/2014/main" id="{38208A9C-54B4-4BEE-AB80-207F0B57CDA9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718951" y="448531"/>
            <a:ext cx="2000250" cy="57068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95;p1">
            <a:extLst>
              <a:ext uri="{FF2B5EF4-FFF2-40B4-BE49-F238E27FC236}">
                <a16:creationId xmlns:a16="http://schemas.microsoft.com/office/drawing/2014/main" id="{5BE19E66-2E74-413A-86FC-A5A06FFC3BAF}"/>
              </a:ext>
            </a:extLst>
          </p:cNvPr>
          <p:cNvSpPr txBox="1"/>
          <p:nvPr/>
        </p:nvSpPr>
        <p:spPr>
          <a:xfrm>
            <a:off x="1465535" y="1457397"/>
            <a:ext cx="9166335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b="0" i="0" u="none" strike="noStrike" cap="none">
                <a:solidFill>
                  <a:srgbClr val="004846"/>
                </a:solidFill>
                <a:latin typeface="Montserrat"/>
                <a:ea typeface="Montserrat"/>
                <a:cs typeface="Montserrat"/>
                <a:sym typeface="Montserrat"/>
              </a:rPr>
              <a:t>Проєкт «Школа сімейного фермерства для ветеранів та ветеранок»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29952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06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Спрощена система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444514"/>
            <a:ext cx="9202890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265E5A"/>
                </a:solidFill>
                <a:latin typeface="Montserrat" pitchFamily="2" charset="-52"/>
              </a:rPr>
              <a:t>Четверта</a:t>
            </a:r>
            <a:r>
              <a:rPr lang="ru-RU" sz="2000" b="1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b="1" dirty="0" err="1">
                <a:solidFill>
                  <a:srgbClr val="265E5A"/>
                </a:solidFill>
                <a:latin typeface="Montserrat" pitchFamily="2" charset="-52"/>
              </a:rPr>
              <a:t>група</a:t>
            </a:r>
            <a:endParaRPr lang="ru-RU" sz="2000" b="1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Єдиний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податок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розраховують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нормативної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грошової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оцінки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землі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 Ставка єдиного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податку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залежить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категорії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земель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їх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розміщення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ЄСВ - 22%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Не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використовують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працю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найманих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осіб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Обсяг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доходу – не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обмежень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Площа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сільськогосподарських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угідь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та/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або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земель водного фонду 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власності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та/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або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користуванні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фермерського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господарства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становить не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менше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2 гектара, але не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більше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20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гектарів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сукупно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41377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СТРУКТУРА БІЗНЕС-ПЛАНУ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9292" y="2381208"/>
            <a:ext cx="8553097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b="1" dirty="0">
                <a:solidFill>
                  <a:srgbClr val="265E5A"/>
                </a:solidFill>
                <a:latin typeface="Montserrat" pitchFamily="2" charset="-52"/>
              </a:rPr>
              <a:t>Опис проекту:</a:t>
            </a:r>
          </a:p>
          <a:p>
            <a:pPr marL="342900" lvl="2" indent="-342900">
              <a:buClr>
                <a:srgbClr val="124D4E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265E5A"/>
                </a:solidFill>
                <a:latin typeface="Montserrat" pitchFamily="2" charset="-52"/>
              </a:rPr>
              <a:t>Бізнес та бізнес-ідея</a:t>
            </a:r>
          </a:p>
          <a:p>
            <a:pPr marL="342900" lvl="2" indent="-342900">
              <a:buClr>
                <a:srgbClr val="124D4E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265E5A"/>
                </a:solidFill>
                <a:latin typeface="Montserrat" pitchFamily="2" charset="-52"/>
              </a:rPr>
              <a:t>Навички та компетенції</a:t>
            </a:r>
          </a:p>
          <a:p>
            <a:pPr marL="342900" lvl="2" indent="-342900">
              <a:buClr>
                <a:srgbClr val="124D4E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265E5A"/>
                </a:solidFill>
                <a:latin typeface="Montserrat" pitchFamily="2" charset="-52"/>
              </a:rPr>
              <a:t>Цільова аудиторія</a:t>
            </a:r>
          </a:p>
          <a:p>
            <a:pPr marL="342900" lvl="2" indent="-342900">
              <a:buClr>
                <a:srgbClr val="124D4E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265E5A"/>
                </a:solidFill>
                <a:latin typeface="Montserrat" pitchFamily="2" charset="-52"/>
              </a:rPr>
              <a:t>Ринок та конкуренція</a:t>
            </a:r>
          </a:p>
          <a:p>
            <a:pPr marL="342900" lvl="2" indent="-342900">
              <a:buClr>
                <a:srgbClr val="124D4E"/>
              </a:buClr>
              <a:buFont typeface="Wingdings" panose="05000000000000000000" pitchFamily="2" charset="2"/>
              <a:buChar char="Ø"/>
            </a:pPr>
            <a:r>
              <a:rPr lang="uk-UA" sz="2000" dirty="0">
                <a:solidFill>
                  <a:srgbClr val="265E5A"/>
                </a:solidFill>
                <a:latin typeface="Montserrat" pitchFamily="2" charset="-52"/>
              </a:rPr>
              <a:t>План продажів та маркетингу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B269E6C-0828-41B1-9AC0-788252AB7041}"/>
              </a:ext>
            </a:extLst>
          </p:cNvPr>
          <p:cNvSpPr txBox="1"/>
          <p:nvPr/>
        </p:nvSpPr>
        <p:spPr>
          <a:xfrm>
            <a:off x="2382652" y="4410752"/>
            <a:ext cx="8553097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65E5A"/>
                </a:solidFill>
                <a:latin typeface="Montserrat" pitchFamily="2" charset="-52"/>
              </a:rPr>
              <a:t>План </a:t>
            </a:r>
            <a:r>
              <a:rPr lang="ru-RU" sz="2000" b="1" dirty="0" err="1">
                <a:solidFill>
                  <a:srgbClr val="265E5A"/>
                </a:solidFill>
                <a:latin typeface="Montserrat" pitchFamily="2" charset="-52"/>
              </a:rPr>
              <a:t>надходжень</a:t>
            </a:r>
            <a:r>
              <a:rPr lang="ru-RU" sz="2000" b="1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2000" b="1" dirty="0" err="1">
                <a:solidFill>
                  <a:srgbClr val="265E5A"/>
                </a:solidFill>
                <a:latin typeface="Montserrat" pitchFamily="2" charset="-52"/>
              </a:rPr>
              <a:t>витрат</a:t>
            </a:r>
            <a:r>
              <a:rPr lang="ru-RU" sz="2000" b="1" dirty="0">
                <a:solidFill>
                  <a:srgbClr val="265E5A"/>
                </a:solidFill>
                <a:latin typeface="Montserrat" pitchFamily="2" charset="-52"/>
              </a:rPr>
              <a:t>:</a:t>
            </a:r>
          </a:p>
          <a:p>
            <a:pPr marL="342900" indent="-342900">
              <a:buClr>
                <a:srgbClr val="124D4E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Надходження</a:t>
            </a:r>
          </a:p>
          <a:p>
            <a:pPr marL="342900" indent="-342900">
              <a:buClr>
                <a:srgbClr val="124D4E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Витрати</a:t>
            </a:r>
          </a:p>
          <a:p>
            <a:pPr marL="342900" indent="-342900">
              <a:buClr>
                <a:srgbClr val="124D4E"/>
              </a:buCl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Чистий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дохід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/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збиток</a:t>
            </a:r>
            <a:endParaRPr lang="ru-RU" sz="2000" dirty="0">
              <a:solidFill>
                <a:srgbClr val="265E5A"/>
              </a:solidFill>
              <a:latin typeface="Montserrat" pitchFamily="2" charset="-52"/>
            </a:endParaRPr>
          </a:p>
          <a:p>
            <a:pPr marL="342900" indent="-342900">
              <a:buClr>
                <a:srgbClr val="124D4E"/>
              </a:buClr>
              <a:buFont typeface="Wingdings" panose="05000000000000000000" pitchFamily="2" charset="2"/>
              <a:buChar char="Ø"/>
            </a:pP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Залишок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коштів</a:t>
            </a:r>
            <a:endParaRPr lang="ru-RU" sz="2000" dirty="0">
              <a:solidFill>
                <a:srgbClr val="265E5A"/>
              </a:solidFill>
              <a:latin typeface="Montserrat" pitchFamily="2" charset="-5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D64AE2-7053-46C2-8847-58961C8BA1B7}"/>
              </a:ext>
            </a:extLst>
          </p:cNvPr>
          <p:cNvSpPr txBox="1"/>
          <p:nvPr/>
        </p:nvSpPr>
        <p:spPr>
          <a:xfrm>
            <a:off x="2389292" y="6132520"/>
            <a:ext cx="85530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65E5A"/>
                </a:solidFill>
                <a:latin typeface="Montserrat" pitchFamily="2" charset="-52"/>
              </a:rPr>
              <a:t>Пояснення та </a:t>
            </a:r>
            <a:r>
              <a:rPr lang="ru-RU" sz="2000" b="1" dirty="0" err="1">
                <a:solidFill>
                  <a:srgbClr val="265E5A"/>
                </a:solidFill>
                <a:latin typeface="Montserrat" pitchFamily="2" charset="-52"/>
              </a:rPr>
              <a:t>коментарі</a:t>
            </a:r>
            <a:endParaRPr lang="ru-RU" sz="2000" b="1" dirty="0">
              <a:solidFill>
                <a:srgbClr val="265E5A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72418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ПОРАДИ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9703" y="2731788"/>
            <a:ext cx="855309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rgbClr val="265E5A"/>
                </a:solidFill>
                <a:latin typeface="Montserrat" pitchFamily="2" charset="-52"/>
              </a:rPr>
              <a:t>Пишіть коротко, лаконічно, по суті. Оперуйте фактами та наводьте джерела, що підтверджують їх. Не захаращуйте бізнес-план зайвими деталями.</a:t>
            </a:r>
            <a:endParaRPr lang="ru-RU" sz="20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B269E6C-0828-41B1-9AC0-788252AB7041}"/>
              </a:ext>
            </a:extLst>
          </p:cNvPr>
          <p:cNvSpPr txBox="1"/>
          <p:nvPr/>
        </p:nvSpPr>
        <p:spPr>
          <a:xfrm>
            <a:off x="2419702" y="4783039"/>
            <a:ext cx="85530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Відредагуйте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текст перед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поданням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.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D64AE2-7053-46C2-8847-58961C8BA1B7}"/>
              </a:ext>
            </a:extLst>
          </p:cNvPr>
          <p:cNvSpPr txBox="1"/>
          <p:nvPr/>
        </p:nvSpPr>
        <p:spPr>
          <a:xfrm>
            <a:off x="2419703" y="3911302"/>
            <a:ext cx="85530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Актуальність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.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Використовуйте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актуальну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інформацію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реальні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розрахунки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перевірені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дані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6165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Бізнес та бізнес-ідея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548725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Суть бізнес-ідеї полягає </a:t>
            </a:r>
            <a:r>
              <a:rPr lang="uk-UA" sz="1800" dirty="0">
                <a:solidFill>
                  <a:srgbClr val="6BBF49"/>
                </a:solidFill>
                <a:latin typeface="Montserrat" pitchFamily="2" charset="-52"/>
              </a:rPr>
              <a:t>у вирощуванні овочів в теплиці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5BFE94D-C365-45ED-87BA-D2FAD051CFA3}"/>
              </a:ext>
            </a:extLst>
          </p:cNvPr>
          <p:cNvSpPr txBox="1"/>
          <p:nvPr/>
        </p:nvSpPr>
        <p:spPr>
          <a:xfrm>
            <a:off x="2382652" y="2990760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Наші клієнти - це </a:t>
            </a:r>
            <a:r>
              <a:rPr lang="uk-UA" sz="1800" dirty="0">
                <a:solidFill>
                  <a:srgbClr val="6BBF49"/>
                </a:solidFill>
                <a:latin typeface="Montserrat" pitchFamily="2" charset="-52"/>
              </a:rPr>
              <a:t>жителі м. Біла Церква та навколишніх сіл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A856077-47DE-46C4-9A35-0775F8CECCAD}"/>
              </a:ext>
            </a:extLst>
          </p:cNvPr>
          <p:cNvSpPr txBox="1"/>
          <p:nvPr/>
        </p:nvSpPr>
        <p:spPr>
          <a:xfrm>
            <a:off x="2382652" y="3432795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Їхні потреби - це </a:t>
            </a:r>
            <a:r>
              <a:rPr lang="uk-UA" sz="1800" dirty="0">
                <a:solidFill>
                  <a:srgbClr val="6BBF49"/>
                </a:solidFill>
                <a:latin typeface="Montserrat" pitchFamily="2" charset="-52"/>
              </a:rPr>
              <a:t>якісні недорогі овочі у період міжсезоння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C027A5-12D3-422E-908D-162DEE3FA318}"/>
              </a:ext>
            </a:extLst>
          </p:cNvPr>
          <p:cNvSpPr txBox="1"/>
          <p:nvPr/>
        </p:nvSpPr>
        <p:spPr>
          <a:xfrm>
            <a:off x="2382652" y="3874830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Ми пропонуємо їм </a:t>
            </a:r>
            <a:r>
              <a:rPr lang="uk-UA" sz="1800" dirty="0">
                <a:solidFill>
                  <a:srgbClr val="6BBF49"/>
                </a:solidFill>
                <a:latin typeface="Montserrat" pitchFamily="2" charset="-52"/>
              </a:rPr>
              <a:t>широкий асортимент вітчизняних овочів за прийнятними цінами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12B517-2AC1-4B3C-A372-B85E118058CC}"/>
              </a:ext>
            </a:extLst>
          </p:cNvPr>
          <p:cNvSpPr txBox="1"/>
          <p:nvPr/>
        </p:nvSpPr>
        <p:spPr>
          <a:xfrm>
            <a:off x="2382652" y="4593864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Наші овочі є кращими за конкурентів, тому що </a:t>
            </a:r>
            <a:r>
              <a:rPr lang="uk-UA" sz="1800" dirty="0">
                <a:solidFill>
                  <a:srgbClr val="6BBF49"/>
                </a:solidFill>
                <a:latin typeface="Montserrat" pitchFamily="2" charset="-52"/>
              </a:rPr>
              <a:t>ми використовуємо якісне насіння, органічні добрива, сучасні технології…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65317DF-31EA-42D8-94B3-C55464AC2020}"/>
              </a:ext>
            </a:extLst>
          </p:cNvPr>
          <p:cNvSpPr txBox="1"/>
          <p:nvPr/>
        </p:nvSpPr>
        <p:spPr>
          <a:xfrm>
            <a:off x="2382651" y="5312897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Точки реалізації -  </a:t>
            </a:r>
            <a:r>
              <a:rPr lang="uk-UA" sz="1800" dirty="0">
                <a:solidFill>
                  <a:srgbClr val="6BBF49"/>
                </a:solidFill>
                <a:latin typeface="Montserrat" pitchFamily="2" charset="-52"/>
              </a:rPr>
              <a:t>ми маємо попередні домовленості з …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42292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Цілі бізнесу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9292" y="3308175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Цілі на поточний рік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5BFE94D-C365-45ED-87BA-D2FAD051CFA3}"/>
              </a:ext>
            </a:extLst>
          </p:cNvPr>
          <p:cNvSpPr txBox="1"/>
          <p:nvPr/>
        </p:nvSpPr>
        <p:spPr>
          <a:xfrm>
            <a:off x="2389292" y="3691579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Започаткувати бізнес (</a:t>
            </a:r>
            <a:r>
              <a:rPr lang="uk-UA" sz="1800" dirty="0">
                <a:solidFill>
                  <a:srgbClr val="6BBF49"/>
                </a:solidFill>
                <a:latin typeface="Montserrat" pitchFamily="2" charset="-52"/>
              </a:rPr>
              <a:t>пройти реєстрацію, отримати дозволи, придбати </a:t>
            </a:r>
            <a:r>
              <a:rPr lang="uk-UA" sz="1800" dirty="0" err="1">
                <a:solidFill>
                  <a:srgbClr val="6BBF49"/>
                </a:solidFill>
                <a:latin typeface="Montserrat" pitchFamily="2" charset="-52"/>
              </a:rPr>
              <a:t>обладання</a:t>
            </a:r>
            <a:r>
              <a:rPr lang="uk-UA" sz="1800" dirty="0">
                <a:solidFill>
                  <a:srgbClr val="6BBF49"/>
                </a:solidFill>
                <a:latin typeface="Montserrat" pitchFamily="2" charset="-52"/>
              </a:rPr>
              <a:t> …) 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BC027A5-12D3-422E-908D-162DEE3FA318}"/>
              </a:ext>
            </a:extLst>
          </p:cNvPr>
          <p:cNvSpPr txBox="1"/>
          <p:nvPr/>
        </p:nvSpPr>
        <p:spPr>
          <a:xfrm>
            <a:off x="2382649" y="4337910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Вийти на точку беззбитковості </a:t>
            </a:r>
            <a:r>
              <a:rPr lang="uk-UA" sz="1800" dirty="0">
                <a:solidFill>
                  <a:srgbClr val="6BBF49"/>
                </a:solidFill>
                <a:latin typeface="Montserrat" pitchFamily="2" charset="-52"/>
              </a:rPr>
              <a:t>через 12 місяців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412B517-2AC1-4B3C-A372-B85E118058CC}"/>
              </a:ext>
            </a:extLst>
          </p:cNvPr>
          <p:cNvSpPr txBox="1"/>
          <p:nvPr/>
        </p:nvSpPr>
        <p:spPr>
          <a:xfrm>
            <a:off x="2382648" y="4722605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Вийти на </a:t>
            </a:r>
            <a:r>
              <a:rPr lang="uk-UA" sz="1800" dirty="0">
                <a:solidFill>
                  <a:srgbClr val="6BBF49"/>
                </a:solidFill>
                <a:latin typeface="Montserrat" pitchFamily="2" charset="-52"/>
              </a:rPr>
              <a:t>щомісячний прибуток у розмірі 150 тис. грн. через 10 місяців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D5071C-D166-492F-8D6F-F95E3E279699}"/>
              </a:ext>
            </a:extLst>
          </p:cNvPr>
          <p:cNvSpPr txBox="1"/>
          <p:nvPr/>
        </p:nvSpPr>
        <p:spPr>
          <a:xfrm>
            <a:off x="2382650" y="2393302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Цілі мають бути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конкретними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вимірними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досяжними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реалістичними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обмеженими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часі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2B282DF0-B663-4FBC-AF96-A2FDF7C06AF5}"/>
              </a:ext>
            </a:extLst>
          </p:cNvPr>
          <p:cNvSpPr txBox="1"/>
          <p:nvPr/>
        </p:nvSpPr>
        <p:spPr>
          <a:xfrm>
            <a:off x="2382647" y="5651550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Середньострокові цілі (1-3 роки)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117C850-22EF-4BED-AF9F-11CE635BB0AD}"/>
              </a:ext>
            </a:extLst>
          </p:cNvPr>
          <p:cNvSpPr txBox="1"/>
          <p:nvPr/>
        </p:nvSpPr>
        <p:spPr>
          <a:xfrm>
            <a:off x="2389292" y="5980330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Розширення асортименту продукції </a:t>
            </a:r>
            <a:r>
              <a:rPr lang="uk-UA" sz="1800" dirty="0">
                <a:solidFill>
                  <a:srgbClr val="6BBF49"/>
                </a:solidFill>
                <a:latin typeface="Montserrat" pitchFamily="2" charset="-52"/>
              </a:rPr>
              <a:t>шляхом вирощування салату, спаржі…. в серпні 2024 року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893112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Сума фінансування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0C83DAC5-0D61-49DE-8AAE-7B19504A2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899838"/>
              </p:ext>
            </p:extLst>
          </p:nvPr>
        </p:nvGraphicFramePr>
        <p:xfrm>
          <a:off x="2507643" y="2674852"/>
          <a:ext cx="8128000" cy="229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>
                  <a:extLst>
                    <a:ext uri="{9D8B030D-6E8A-4147-A177-3AD203B41FA5}">
                      <a16:colId xmlns:a16="http://schemas.microsoft.com/office/drawing/2014/main" val="1387114177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185520023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264156896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919490821"/>
                    </a:ext>
                  </a:extLst>
                </a:gridCol>
                <a:gridCol w="1625600">
                  <a:extLst>
                    <a:ext uri="{9D8B030D-6E8A-4147-A177-3AD203B41FA5}">
                      <a16:colId xmlns:a16="http://schemas.microsoft.com/office/drawing/2014/main" val="61331861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Стаття витрат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Загальна сума, грн.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 </a:t>
                      </a:r>
                      <a:r>
                        <a:rPr lang="uk-UA" dirty="0" err="1"/>
                        <a:t>т.ч</a:t>
                      </a:r>
                      <a:r>
                        <a:rPr lang="uk-UA" dirty="0"/>
                        <a:t>. власні кошти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в </a:t>
                      </a:r>
                      <a:r>
                        <a:rPr lang="uk-UA" dirty="0" err="1"/>
                        <a:t>т.ч</a:t>
                      </a:r>
                      <a:r>
                        <a:rPr lang="uk-UA" dirty="0"/>
                        <a:t>. зовнішнє фінансування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err="1"/>
                        <a:t>Обгрунтування</a:t>
                      </a:r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7860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Обладнання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5466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Обладнання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80 000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80 000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Необхідно для обігріву теплиці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0400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Обладнання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Необхідно для подачі води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0595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uk-UA" dirty="0"/>
                        <a:t>Разом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330 000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100 000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/>
                        <a:t>230 000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359308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640A27D6-77A4-47FB-8E04-1BD96B569BB3}"/>
              </a:ext>
            </a:extLst>
          </p:cNvPr>
          <p:cNvSpPr txBox="1"/>
          <p:nvPr/>
        </p:nvSpPr>
        <p:spPr>
          <a:xfrm>
            <a:off x="2507643" y="5390930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Наявні активи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74F5C4-E144-49CA-AC56-58F329AC25E3}"/>
              </a:ext>
            </a:extLst>
          </p:cNvPr>
          <p:cNvSpPr txBox="1"/>
          <p:nvPr/>
        </p:nvSpPr>
        <p:spPr>
          <a:xfrm>
            <a:off x="2507642" y="5771616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Необхідні активи та графік придбання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207780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Навички та компетенції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40A27D6-77A4-47FB-8E04-1BD96B569BB3}"/>
              </a:ext>
            </a:extLst>
          </p:cNvPr>
          <p:cNvSpPr txBox="1"/>
          <p:nvPr/>
        </p:nvSpPr>
        <p:spPr>
          <a:xfrm>
            <a:off x="2389292" y="2812908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Зазначається інформація про попередній досвід, який стосується сфери реалізації бізнес-плану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74F5C4-E144-49CA-AC56-58F329AC25E3}"/>
              </a:ext>
            </a:extLst>
          </p:cNvPr>
          <p:cNvSpPr txBox="1"/>
          <p:nvPr/>
        </p:nvSpPr>
        <p:spPr>
          <a:xfrm>
            <a:off x="2382652" y="3594276"/>
            <a:ext cx="855309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Зазначається інформація про всі напрями навчання враховуючи курси, тренінги, практики, які допоможуть у реалізації цього бізнес-плану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169B988-ACB1-4925-BCE8-CA524B5FEC87}"/>
              </a:ext>
            </a:extLst>
          </p:cNvPr>
          <p:cNvSpPr txBox="1"/>
          <p:nvPr/>
        </p:nvSpPr>
        <p:spPr>
          <a:xfrm>
            <a:off x="2382651" y="4652643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Залучені експерти, консультанти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273856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Цільова аудиторія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40A27D6-77A4-47FB-8E04-1BD96B569BB3}"/>
              </a:ext>
            </a:extLst>
          </p:cNvPr>
          <p:cNvSpPr txBox="1"/>
          <p:nvPr/>
        </p:nvSpPr>
        <p:spPr>
          <a:xfrm>
            <a:off x="2389292" y="2812908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Описується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цільова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аудиторія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споживачів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товарів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74F5C4-E144-49CA-AC56-58F329AC25E3}"/>
              </a:ext>
            </a:extLst>
          </p:cNvPr>
          <p:cNvSpPr txBox="1"/>
          <p:nvPr/>
        </p:nvSpPr>
        <p:spPr>
          <a:xfrm>
            <a:off x="2389292" y="4094539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1800" dirty="0">
                <a:solidFill>
                  <a:srgbClr val="265E5A"/>
                </a:solidFill>
                <a:latin typeface="Montserrat" pitchFamily="2" charset="-52"/>
              </a:rPr>
              <a:t>Аналіз цільової аудиторії та їх купівельної спроможності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AEDB03-63DD-4AD4-AFFB-8E1CB850E023}"/>
              </a:ext>
            </a:extLst>
          </p:cNvPr>
          <p:cNvSpPr txBox="1"/>
          <p:nvPr/>
        </p:nvSpPr>
        <p:spPr>
          <a:xfrm>
            <a:off x="2389292" y="3315224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Клієнт –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споживач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і Клієнт –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бізнес-клієнт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кожну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групу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клієнтів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розробляється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окрема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пропозиція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466B8C-DBFF-466D-890D-293835699C86}"/>
              </a:ext>
            </a:extLst>
          </p:cNvPr>
          <p:cNvSpPr txBox="1"/>
          <p:nvPr/>
        </p:nvSpPr>
        <p:spPr>
          <a:xfrm>
            <a:off x="2389292" y="4596855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Які потреби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або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проблеми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клієнта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вирішують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ваші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продукти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Чому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клієнти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мають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купувати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саме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ваші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товари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78FB94-EA97-4177-A2CF-C5BAC403ECE7}"/>
              </a:ext>
            </a:extLst>
          </p:cNvPr>
          <p:cNvSpPr txBox="1"/>
          <p:nvPr/>
        </p:nvSpPr>
        <p:spPr>
          <a:xfrm>
            <a:off x="6096000" y="6129830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i="1" dirty="0" err="1">
                <a:solidFill>
                  <a:srgbClr val="FF0000"/>
                </a:solidFill>
                <a:latin typeface="Montserrat" pitchFamily="2" charset="-52"/>
              </a:rPr>
              <a:t>Клієнту</a:t>
            </a:r>
            <a:r>
              <a:rPr lang="ru-RU" sz="1800" i="1" dirty="0">
                <a:solidFill>
                  <a:srgbClr val="FF0000"/>
                </a:solidFill>
                <a:latin typeface="Montserrat" pitchFamily="2" charset="-52"/>
              </a:rPr>
              <a:t> не </a:t>
            </a:r>
            <a:r>
              <a:rPr lang="ru-RU" sz="1800" i="1" dirty="0" err="1">
                <a:solidFill>
                  <a:srgbClr val="FF0000"/>
                </a:solidFill>
                <a:latin typeface="Montserrat" pitchFamily="2" charset="-52"/>
              </a:rPr>
              <a:t>потрібні</a:t>
            </a:r>
            <a:r>
              <a:rPr lang="ru-RU" sz="1800" i="1" dirty="0">
                <a:solidFill>
                  <a:srgbClr val="FF0000"/>
                </a:solidFill>
                <a:latin typeface="Montserrat" pitchFamily="2" charset="-52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Montserrat" pitchFamily="2" charset="-52"/>
              </a:rPr>
              <a:t>ані</a:t>
            </a:r>
            <a:r>
              <a:rPr lang="ru-RU" sz="1800" i="1" dirty="0">
                <a:solidFill>
                  <a:srgbClr val="FF0000"/>
                </a:solidFill>
                <a:latin typeface="Montserrat" pitchFamily="2" charset="-52"/>
              </a:rPr>
              <a:t> товар, </a:t>
            </a:r>
            <a:r>
              <a:rPr lang="ru-RU" sz="1800" i="1" dirty="0" err="1">
                <a:solidFill>
                  <a:srgbClr val="FF0000"/>
                </a:solidFill>
                <a:latin typeface="Montserrat" pitchFamily="2" charset="-52"/>
              </a:rPr>
              <a:t>ані</a:t>
            </a:r>
            <a:r>
              <a:rPr lang="ru-RU" sz="1800" i="1" dirty="0">
                <a:solidFill>
                  <a:srgbClr val="FF0000"/>
                </a:solidFill>
                <a:latin typeface="Montserrat" pitchFamily="2" charset="-52"/>
              </a:rPr>
              <a:t> </a:t>
            </a:r>
            <a:r>
              <a:rPr lang="ru-RU" sz="1800" i="1" dirty="0" err="1">
                <a:solidFill>
                  <a:srgbClr val="FF0000"/>
                </a:solidFill>
                <a:latin typeface="Montserrat" pitchFamily="2" charset="-52"/>
              </a:rPr>
              <a:t>послуга</a:t>
            </a:r>
            <a:r>
              <a:rPr lang="ru-RU" sz="1800" i="1" dirty="0">
                <a:solidFill>
                  <a:srgbClr val="FF0000"/>
                </a:solidFill>
                <a:latin typeface="Montserrat" pitchFamily="2" charset="-52"/>
              </a:rPr>
              <a:t>!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8432387-BA09-421B-B959-EDD102346851}"/>
              </a:ext>
            </a:extLst>
          </p:cNvPr>
          <p:cNvSpPr txBox="1"/>
          <p:nvPr/>
        </p:nvSpPr>
        <p:spPr>
          <a:xfrm>
            <a:off x="2389292" y="5376170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Підхід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ціноутворення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921770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Ринок та конкуренція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40A27D6-77A4-47FB-8E04-1BD96B569BB3}"/>
              </a:ext>
            </a:extLst>
          </p:cNvPr>
          <p:cNvSpPr txBox="1"/>
          <p:nvPr/>
        </p:nvSpPr>
        <p:spPr>
          <a:xfrm>
            <a:off x="2382652" y="2576327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Де буде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реалізовуватися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товар,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потенційний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розмір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/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можливість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ринку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474F5C4-E144-49CA-AC56-58F329AC25E3}"/>
              </a:ext>
            </a:extLst>
          </p:cNvPr>
          <p:cNvSpPr txBox="1"/>
          <p:nvPr/>
        </p:nvSpPr>
        <p:spPr>
          <a:xfrm>
            <a:off x="2389292" y="4094539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Наша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цільова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група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покупців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їх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мотивація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для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купівлі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товарів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саме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у нас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AEDB03-63DD-4AD4-AFFB-8E1CB850E023}"/>
              </a:ext>
            </a:extLst>
          </p:cNvPr>
          <p:cNvSpPr txBox="1"/>
          <p:nvPr/>
        </p:nvSpPr>
        <p:spPr>
          <a:xfrm>
            <a:off x="2389292" y="3315224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Ключові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конкуренти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їхні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ваші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сильні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слабкі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сторони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унікальні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переваги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власної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пропозиції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466B8C-DBFF-466D-890D-293835699C86}"/>
              </a:ext>
            </a:extLst>
          </p:cNvPr>
          <p:cNvSpPr txBox="1"/>
          <p:nvPr/>
        </p:nvSpPr>
        <p:spPr>
          <a:xfrm>
            <a:off x="2382651" y="4806156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Інші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ключові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моменти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можуть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допомогти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збільшити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чисельність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клієнтів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90642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План продажів та маркетингу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640A27D6-77A4-47FB-8E04-1BD96B569BB3}"/>
              </a:ext>
            </a:extLst>
          </p:cNvPr>
          <p:cNvSpPr txBox="1"/>
          <p:nvPr/>
        </p:nvSpPr>
        <p:spPr>
          <a:xfrm>
            <a:off x="2382652" y="2576327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Необхідно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переконати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клієнтів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що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ваш товар є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кращим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ніж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конкурентів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через канали,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вони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використовують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47155CE-11C2-4C68-9905-F67A330A898E}"/>
              </a:ext>
            </a:extLst>
          </p:cNvPr>
          <p:cNvSpPr txBox="1"/>
          <p:nvPr/>
        </p:nvSpPr>
        <p:spPr>
          <a:xfrm>
            <a:off x="2382651" y="3395779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Інструменти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просування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бізнесу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: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720F0A2-B252-41EA-AE1E-2B95D317FCDC}"/>
              </a:ext>
            </a:extLst>
          </p:cNvPr>
          <p:cNvSpPr txBox="1"/>
          <p:nvPr/>
        </p:nvSpPr>
        <p:spPr>
          <a:xfrm>
            <a:off x="2863419" y="3747140"/>
            <a:ext cx="855309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Вебсайт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Реклама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Маркетинг 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пошукових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системах</a:t>
            </a: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Соц.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медіа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Торгові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точки</a:t>
            </a: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Події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виставки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Інші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35155262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2A9389E-1B88-4C06-9E4E-0B5C9066F6D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9" name="Google Shape;119;g22c62a50417_0_5">
            <a:extLst>
              <a:ext uri="{FF2B5EF4-FFF2-40B4-BE49-F238E27FC236}">
                <a16:creationId xmlns:a16="http://schemas.microsoft.com/office/drawing/2014/main" id="{9454E71E-14AE-4806-A474-A6D1BD70ACF2}"/>
              </a:ext>
            </a:extLst>
          </p:cNvPr>
          <p:cNvSpPr txBox="1"/>
          <p:nvPr/>
        </p:nvSpPr>
        <p:spPr>
          <a:xfrm>
            <a:off x="2075925" y="2257425"/>
            <a:ext cx="9279300" cy="35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 err="1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Проєкт</a:t>
            </a: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 «Школа сімейного фермерства для ветеранів та </a:t>
            </a:r>
            <a:r>
              <a:rPr lang="uk-UA" sz="1800" b="1" dirty="0" err="1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ветеранок</a:t>
            </a: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» здійснюється безпосередньо Всеукраїнською  громадською організацією  «Національна  асоціація сільськогосподарських  дорадчих  служб  України»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 став можливим завдяки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Програмі реінтеграції ветеранів,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1800" b="1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яку реалізує IREX за підтримки Державного департаменту США. </a:t>
            </a:r>
            <a:endParaRPr lang="uk-UA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1800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lang="uk-UA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uk-UA" sz="1800" dirty="0">
                <a:solidFill>
                  <a:srgbClr val="006666"/>
                </a:solidFill>
                <a:latin typeface="Montserrat"/>
                <a:ea typeface="Montserrat"/>
                <a:cs typeface="Montserrat"/>
                <a:sym typeface="Montserrat"/>
              </a:rPr>
              <a:t>Вміст є виключною відповідальністю Всеукраїнської громадської організації  «Національна  асоціація сільськогосподарських  дорадчих  служб  України» і не обов’язково відображає погляди Державного департаменту США та IREX</a:t>
            </a:r>
            <a:endParaRPr lang="uk-UA" dirty="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Надходження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37B6D9C-CFAA-46B4-A592-80722E90684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8535" y="2548725"/>
            <a:ext cx="98679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6121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288384" y="940609"/>
            <a:ext cx="845817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Витрати</a:t>
            </a:r>
          </a:p>
          <a:p>
            <a:endParaRPr lang="uk-UA" sz="3200" dirty="0">
              <a:solidFill>
                <a:srgbClr val="124D4E"/>
              </a:solidFill>
              <a:latin typeface="Montserrat SemiBold" pitchFamily="2" charset="-52"/>
            </a:endParaRP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422740" y="156988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A026A14-9464-436D-BB34-7C48C803CD2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048535" y="1907991"/>
            <a:ext cx="9867900" cy="467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6605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Чистий </a:t>
            </a:r>
            <a:r>
              <a:rPr lang="ru-RU" sz="3200" dirty="0" err="1">
                <a:solidFill>
                  <a:srgbClr val="124D4E"/>
                </a:solidFill>
                <a:latin typeface="Montserrat SemiBold" pitchFamily="2" charset="-52"/>
              </a:rPr>
              <a:t>дохід</a:t>
            </a:r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/</a:t>
            </a:r>
            <a:r>
              <a:rPr lang="ru-RU" sz="3200" dirty="0" err="1">
                <a:solidFill>
                  <a:srgbClr val="124D4E"/>
                </a:solidFill>
                <a:latin typeface="Montserrat SemiBold" pitchFamily="2" charset="-52"/>
              </a:rPr>
              <a:t>збиток</a:t>
            </a:r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 </a:t>
            </a:r>
            <a:r>
              <a:rPr lang="ru-RU" sz="3200" dirty="0" err="1">
                <a:solidFill>
                  <a:srgbClr val="124D4E"/>
                </a:solidFill>
                <a:latin typeface="Montserrat SemiBold" pitchFamily="2" charset="-52"/>
              </a:rPr>
              <a:t>Залишок</a:t>
            </a:r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 </a:t>
            </a:r>
            <a:r>
              <a:rPr lang="ru-RU" sz="3200" dirty="0" err="1">
                <a:solidFill>
                  <a:srgbClr val="124D4E"/>
                </a:solidFill>
                <a:latin typeface="Montserrat SemiBold" pitchFamily="2" charset="-52"/>
              </a:rPr>
              <a:t>коштів</a:t>
            </a:r>
            <a:endParaRPr lang="ru-RU" sz="3200" dirty="0">
              <a:solidFill>
                <a:srgbClr val="124D4E"/>
              </a:solidFill>
              <a:latin typeface="Montserrat SemiBold" pitchFamily="2" charset="-52"/>
            </a:endParaRPr>
          </a:p>
          <a:p>
            <a:endParaRPr lang="uk-UA" sz="3200" dirty="0">
              <a:solidFill>
                <a:srgbClr val="124D4E"/>
              </a:solidFill>
              <a:latin typeface="Montserrat SemiBold" pitchFamily="2" charset="-52"/>
            </a:endParaRP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A97C084D-9D2B-4AC4-99E3-4474B996F59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5878" y="2544288"/>
            <a:ext cx="8889936" cy="235765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5D8FB36-23A3-4246-A21B-1E04D7A2513C}"/>
              </a:ext>
            </a:extLst>
          </p:cNvPr>
          <p:cNvSpPr txBox="1"/>
          <p:nvPr/>
        </p:nvSpPr>
        <p:spPr>
          <a:xfrm>
            <a:off x="2389292" y="5074467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Чистий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дохід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= Надходження - Витрати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20F4CA3-D642-4AB1-82DF-9B5B33221359}"/>
              </a:ext>
            </a:extLst>
          </p:cNvPr>
          <p:cNvSpPr txBox="1"/>
          <p:nvPr/>
        </p:nvSpPr>
        <p:spPr>
          <a:xfrm>
            <a:off x="2389292" y="5446467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Перехідний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залишок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=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Залишок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коштів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попередній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період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252B3E-D39E-4288-9D9B-2BD04CBCDDFB}"/>
              </a:ext>
            </a:extLst>
          </p:cNvPr>
          <p:cNvSpPr txBox="1"/>
          <p:nvPr/>
        </p:nvSpPr>
        <p:spPr>
          <a:xfrm>
            <a:off x="2389292" y="5824202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Залишок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коштів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= Чистий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дохід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+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Залишок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коштів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попередній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період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645461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124D4E"/>
                </a:solidFill>
                <a:latin typeface="Montserrat SemiBold" pitchFamily="2" charset="-52"/>
              </a:rPr>
              <a:t>Пояснення та </a:t>
            </a:r>
            <a:r>
              <a:rPr lang="ru-RU" sz="3200" dirty="0" err="1">
                <a:solidFill>
                  <a:srgbClr val="124D4E"/>
                </a:solidFill>
                <a:latin typeface="Montserrat SemiBold" pitchFamily="2" charset="-52"/>
              </a:rPr>
              <a:t>коментарі</a:t>
            </a:r>
            <a:endParaRPr lang="ru-RU" sz="3200" dirty="0">
              <a:solidFill>
                <a:srgbClr val="124D4E"/>
              </a:solidFill>
              <a:latin typeface="Montserrat SemiBold" pitchFamily="2" charset="-52"/>
            </a:endParaRP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15D8FB36-23A3-4246-A21B-1E04D7A2513C}"/>
              </a:ext>
            </a:extLst>
          </p:cNvPr>
          <p:cNvSpPr txBox="1"/>
          <p:nvPr/>
        </p:nvSpPr>
        <p:spPr>
          <a:xfrm>
            <a:off x="2382652" y="2674852"/>
            <a:ext cx="855309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Пояснень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будь-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необхідної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інформації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яку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вказали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вище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при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заповненні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бізнес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-плану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06EE0F-95AD-4ED9-AE88-982AAD781235}"/>
              </a:ext>
            </a:extLst>
          </p:cNvPr>
          <p:cNvSpPr txBox="1"/>
          <p:nvPr/>
        </p:nvSpPr>
        <p:spPr>
          <a:xfrm>
            <a:off x="2389292" y="3414010"/>
            <a:ext cx="855309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Довідникова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інформація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технологічні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карти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опис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обладнання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тощо</a:t>
            </a:r>
            <a:endParaRPr lang="ru-RU" sz="1800" dirty="0">
              <a:solidFill>
                <a:srgbClr val="6BBF49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797425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20410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ЗАКОНОДАВСТВО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9703" y="2731788"/>
            <a:ext cx="855309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Закон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України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«Про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фермерське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господарство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»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19.06.2003 № 973-</a:t>
            </a:r>
            <a:r>
              <a:rPr lang="en-US" sz="2000" dirty="0">
                <a:solidFill>
                  <a:srgbClr val="265E5A"/>
                </a:solidFill>
                <a:latin typeface="Montserrat" pitchFamily="2" charset="-52"/>
              </a:rPr>
              <a:t>IV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A8917F-5DBD-4170-BCA6-0C59A0F2E8FB}"/>
              </a:ext>
            </a:extLst>
          </p:cNvPr>
          <p:cNvSpPr txBox="1"/>
          <p:nvPr/>
        </p:nvSpPr>
        <p:spPr>
          <a:xfrm>
            <a:off x="2419703" y="3467540"/>
            <a:ext cx="855309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Закон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України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«Про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збір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облік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єдиного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внеску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на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загальнообов'язкове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державне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соціальне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страхування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»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en-US" sz="2000" dirty="0">
                <a:solidFill>
                  <a:srgbClr val="265E5A"/>
                </a:solidFill>
                <a:latin typeface="Montserrat" pitchFamily="2" charset="-52"/>
              </a:rPr>
              <a:t>08.07.2010 № 2464-VI</a:t>
            </a:r>
            <a:endParaRPr lang="ru-RU" sz="2000" dirty="0">
              <a:solidFill>
                <a:srgbClr val="265E5A"/>
              </a:solidFill>
              <a:latin typeface="Montserrat" pitchFamily="2" charset="-52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269E6C-0828-41B1-9AC0-788252AB7041}"/>
              </a:ext>
            </a:extLst>
          </p:cNvPr>
          <p:cNvSpPr txBox="1"/>
          <p:nvPr/>
        </p:nvSpPr>
        <p:spPr>
          <a:xfrm>
            <a:off x="2419703" y="4652393"/>
            <a:ext cx="85530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Податковий Кодекс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України</a:t>
            </a:r>
            <a:endParaRPr lang="ru-RU" sz="2000" dirty="0">
              <a:solidFill>
                <a:srgbClr val="265E5A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1631611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8458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КЛЮЧОВІ МОМЕНТИ БІЗНЕС-ПЛАНУ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419703" y="2731788"/>
            <a:ext cx="85530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solidFill>
                  <a:srgbClr val="265E5A"/>
                </a:solidFill>
                <a:latin typeface="Montserrat" pitchFamily="2" charset="-52"/>
              </a:rPr>
              <a:t>Тип фермерського господарства</a:t>
            </a:r>
            <a:endParaRPr lang="ru-RU" sz="2000" dirty="0">
              <a:solidFill>
                <a:srgbClr val="265E5A"/>
              </a:solidFill>
              <a:latin typeface="Montserrat" pitchFamily="2" charset="-52"/>
            </a:endParaRP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BB269E6C-0828-41B1-9AC0-788252AB7041}"/>
              </a:ext>
            </a:extLst>
          </p:cNvPr>
          <p:cNvSpPr txBox="1"/>
          <p:nvPr/>
        </p:nvSpPr>
        <p:spPr>
          <a:xfrm>
            <a:off x="2419703" y="3321545"/>
            <a:ext cx="85530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Система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оподаткування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фермерського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господарства</a:t>
            </a:r>
            <a:endParaRPr lang="ru-RU" sz="2000" dirty="0">
              <a:solidFill>
                <a:srgbClr val="265E5A"/>
              </a:solidFill>
              <a:latin typeface="Montserrat" pitchFamily="2" charset="-5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6D64AE2-7053-46C2-8847-58961C8BA1B7}"/>
              </a:ext>
            </a:extLst>
          </p:cNvPr>
          <p:cNvSpPr txBox="1"/>
          <p:nvPr/>
        </p:nvSpPr>
        <p:spPr>
          <a:xfrm>
            <a:off x="2419703" y="3911302"/>
            <a:ext cx="8553097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Облік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доходів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і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витрат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фермерського</a:t>
            </a:r>
            <a:r>
              <a:rPr lang="ru-RU" sz="20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dirty="0" err="1">
                <a:solidFill>
                  <a:srgbClr val="265E5A"/>
                </a:solidFill>
                <a:latin typeface="Montserrat" pitchFamily="2" charset="-52"/>
              </a:rPr>
              <a:t>господарства</a:t>
            </a:r>
            <a:endParaRPr lang="ru-RU" sz="2000" dirty="0">
              <a:solidFill>
                <a:srgbClr val="265E5A"/>
              </a:solidFill>
              <a:latin typeface="Montserrat" pitchFamily="2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204584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06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ТИПИ ФЕРМЕРСЬКОГО ГОСПОДАРСТВА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444514"/>
            <a:ext cx="906148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без статусу </a:t>
            </a: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юридичної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 особи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як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фізична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особа -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підприємець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організовується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на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основі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фізичної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особи -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підприємця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і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статус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сімейного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фермерського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господарства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за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умови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використання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праці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такого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господарства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якими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є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виключно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фізична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особа -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підприємець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члени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її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сім’ї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A8917F-5DBD-4170-BCA6-0C59A0F2E8FB}"/>
              </a:ext>
            </a:extLst>
          </p:cNvPr>
          <p:cNvSpPr txBox="1"/>
          <p:nvPr/>
        </p:nvSpPr>
        <p:spPr>
          <a:xfrm>
            <a:off x="2389292" y="4212257"/>
            <a:ext cx="9061488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зі статусом </a:t>
            </a:r>
            <a:r>
              <a:rPr lang="ru-RU" sz="1800" b="1" dirty="0" err="1">
                <a:solidFill>
                  <a:srgbClr val="265E5A"/>
                </a:solidFill>
                <a:latin typeface="Montserrat" pitchFamily="2" charset="-52"/>
              </a:rPr>
              <a:t>юридичної</a:t>
            </a:r>
            <a:r>
              <a:rPr lang="ru-RU" sz="1800" b="1" dirty="0">
                <a:solidFill>
                  <a:srgbClr val="265E5A"/>
                </a:solidFill>
                <a:latin typeface="Montserrat" pitchFamily="2" charset="-52"/>
              </a:rPr>
              <a:t> особи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сімейне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фермерське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господарство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використовується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праця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членів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такого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господарства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якими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є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виключно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члени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однієї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сім’ї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сімейне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фермерське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господарством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із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залученням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інших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громадян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виключно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для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виконання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сезонних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окремих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робіт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безпосередньо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пов’язані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діяльністю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господарства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і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потребують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спеціальних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знань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навичок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7214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06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СИСТЕМА ОПОДАТКУВАННЯ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444514"/>
            <a:ext cx="9061488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Податковий кодекс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України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визначає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дві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системи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оподаткування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сімейного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фермерського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господарства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:</a:t>
            </a:r>
          </a:p>
          <a:p>
            <a:endParaRPr lang="ru-RU" sz="12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Загальна система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ru-RU" sz="1200" dirty="0">
              <a:solidFill>
                <a:srgbClr val="265E5A"/>
              </a:solidFill>
              <a:latin typeface="Montserrat" pitchFamily="2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Спрощена система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A8917F-5DBD-4170-BCA6-0C59A0F2E8FB}"/>
              </a:ext>
            </a:extLst>
          </p:cNvPr>
          <p:cNvSpPr txBox="1"/>
          <p:nvPr/>
        </p:nvSpPr>
        <p:spPr>
          <a:xfrm>
            <a:off x="2389292" y="4212257"/>
            <a:ext cx="9061488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Перед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вибором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варто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розрахувати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податкове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навантаження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в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цих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системах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оподаткування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і обрати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найбільш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прийнятну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 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Незалежно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форми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підприємницької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діяльності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фермерські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господарства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можуть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бути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платниками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ПДВ.</a:t>
            </a:r>
          </a:p>
        </p:txBody>
      </p:sp>
    </p:spTree>
    <p:extLst>
      <p:ext uri="{BB962C8B-B14F-4D97-AF65-F5344CB8AC3E}">
        <p14:creationId xmlns:p14="http://schemas.microsoft.com/office/powerpoint/2010/main" val="4103229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06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Загальна система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444514"/>
            <a:ext cx="906148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податок на доходи 18%;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єдиний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соціальний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внесок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(ЄСВ) 22% —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мінімальна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сума 1 474,00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грн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максимальна 22 110,00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грн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на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місяць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військовий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збір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1,5%.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9A8917F-5DBD-4170-BCA6-0C59A0F2E8FB}"/>
              </a:ext>
            </a:extLst>
          </p:cNvPr>
          <p:cNvSpPr txBox="1"/>
          <p:nvPr/>
        </p:nvSpPr>
        <p:spPr>
          <a:xfrm>
            <a:off x="2382652" y="4037512"/>
            <a:ext cx="906148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Система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вигідна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для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господарств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мають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значні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витрати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pPr>
              <a:lnSpc>
                <a:spcPct val="150000"/>
              </a:lnSpc>
            </a:pP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Податки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сплачуються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не з доходу, а з чистого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прибутку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Щоб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зрозуміти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чи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доцільно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обирати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загальну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систему,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потрібно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визначити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доходи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планує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отримувати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господарство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які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витрати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матиме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0355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06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Спрощена система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444514"/>
            <a:ext cx="920289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265E5A"/>
                </a:solidFill>
                <a:latin typeface="Montserrat" pitchFamily="2" charset="-52"/>
              </a:rPr>
              <a:t>Друга </a:t>
            </a:r>
            <a:r>
              <a:rPr lang="ru-RU" sz="2000" b="1" dirty="0" err="1">
                <a:solidFill>
                  <a:srgbClr val="265E5A"/>
                </a:solidFill>
                <a:latin typeface="Montserrat" pitchFamily="2" charset="-52"/>
              </a:rPr>
              <a:t>група</a:t>
            </a:r>
            <a:endParaRPr lang="ru-RU" sz="2000" b="1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Сплачує 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єдиний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податок 20%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мінімальної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зарплати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- 1 340,00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грн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та ЄСВ 22% - 1 474,00 грн. 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Трудові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відносини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одночасно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не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перевищують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10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осіб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Обсяг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доходу не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перевищує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834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розміри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мінімальної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заробітної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плати,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встановленої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законом на 1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січня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податкового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звітного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 року - 5 587 800 грн.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0648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6C7E1BD-8B20-451D-A551-E3791F550305}"/>
              </a:ext>
            </a:extLst>
          </p:cNvPr>
          <p:cNvSpPr txBox="1"/>
          <p:nvPr/>
        </p:nvSpPr>
        <p:spPr>
          <a:xfrm>
            <a:off x="2382652" y="1467070"/>
            <a:ext cx="90614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3200" dirty="0">
                <a:solidFill>
                  <a:srgbClr val="124D4E"/>
                </a:solidFill>
                <a:latin typeface="Montserrat SemiBold" pitchFamily="2" charset="-52"/>
              </a:rPr>
              <a:t>Спрощена система</a:t>
            </a:r>
          </a:p>
        </p:txBody>
      </p:sp>
      <p:sp>
        <p:nvSpPr>
          <p:cNvPr id="12" name="Rectangle 466">
            <a:extLst>
              <a:ext uri="{FF2B5EF4-FFF2-40B4-BE49-F238E27FC236}">
                <a16:creationId xmlns:a16="http://schemas.microsoft.com/office/drawing/2014/main" id="{1F8F6707-FD43-40DF-A7AE-3B595865863D}"/>
              </a:ext>
            </a:extLst>
          </p:cNvPr>
          <p:cNvSpPr/>
          <p:nvPr/>
        </p:nvSpPr>
        <p:spPr>
          <a:xfrm>
            <a:off x="2507643" y="2276894"/>
            <a:ext cx="1241987" cy="46782"/>
          </a:xfrm>
          <a:prstGeom prst="rect">
            <a:avLst/>
          </a:prstGeom>
          <a:solidFill>
            <a:srgbClr val="42717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2286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t-LT" sz="9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aleway Ligh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5E04DE4-7DB7-4BA2-B5E8-5D44EE96E40D}"/>
              </a:ext>
            </a:extLst>
          </p:cNvPr>
          <p:cNvSpPr txBox="1"/>
          <p:nvPr/>
        </p:nvSpPr>
        <p:spPr>
          <a:xfrm>
            <a:off x="2382652" y="2444514"/>
            <a:ext cx="9202890" cy="28931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b="1" dirty="0" err="1">
                <a:solidFill>
                  <a:srgbClr val="265E5A"/>
                </a:solidFill>
                <a:latin typeface="Montserrat" pitchFamily="2" charset="-52"/>
              </a:rPr>
              <a:t>Третя</a:t>
            </a:r>
            <a:r>
              <a:rPr lang="ru-RU" sz="2000" b="1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2000" b="1" dirty="0" err="1">
                <a:solidFill>
                  <a:srgbClr val="265E5A"/>
                </a:solidFill>
                <a:latin typeface="Montserrat" pitchFamily="2" charset="-52"/>
              </a:rPr>
              <a:t>група</a:t>
            </a:r>
            <a:endParaRPr lang="ru-RU" sz="2000" b="1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Сплачує 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єдиний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податок 5%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від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доходу для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неплатників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ПДВ і 3% для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платників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ПДВ та ЄСВ 22%. </a:t>
            </a: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Кількість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найманих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працівників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– без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обмежень</a:t>
            </a:r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endParaRPr lang="ru-RU" sz="1800" dirty="0">
              <a:solidFill>
                <a:srgbClr val="265E5A"/>
              </a:solidFill>
              <a:latin typeface="Montserrat" pitchFamily="2" charset="-52"/>
            </a:endParaRPr>
          </a:p>
          <a:p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Обсяг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доходу не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перевищує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1167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розміри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мінімальної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заробітної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плати,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встановленої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законом на 1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січня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податкового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 (</a:t>
            </a:r>
            <a:r>
              <a:rPr lang="ru-RU" sz="1800" dirty="0" err="1">
                <a:solidFill>
                  <a:srgbClr val="265E5A"/>
                </a:solidFill>
                <a:latin typeface="Montserrat" pitchFamily="2" charset="-52"/>
              </a:rPr>
              <a:t>звітного</a:t>
            </a:r>
            <a:r>
              <a:rPr lang="ru-RU" sz="1800" dirty="0">
                <a:solidFill>
                  <a:srgbClr val="265E5A"/>
                </a:solidFill>
                <a:latin typeface="Montserrat" pitchFamily="2" charset="-52"/>
              </a:rPr>
              <a:t>) року - 7 818 900 грн.</a:t>
            </a:r>
          </a:p>
        </p:txBody>
      </p:sp>
      <p:pic>
        <p:nvPicPr>
          <p:cNvPr id="11" name="Google Shape;101;p2">
            <a:extLst>
              <a:ext uri="{FF2B5EF4-FFF2-40B4-BE49-F238E27FC236}">
                <a16:creationId xmlns:a16="http://schemas.microsoft.com/office/drawing/2014/main" id="{1AED46DF-1374-461A-89EE-319657434AA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82485" y="96710"/>
            <a:ext cx="1491175" cy="70450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Google Shape;102;p2">
            <a:extLst>
              <a:ext uri="{FF2B5EF4-FFF2-40B4-BE49-F238E27FC236}">
                <a16:creationId xmlns:a16="http://schemas.microsoft.com/office/drawing/2014/main" id="{795BE295-1EB6-4C85-A4D4-4C436B605913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309756" y="139556"/>
            <a:ext cx="1818982" cy="704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Google Shape;103;p2">
            <a:extLst>
              <a:ext uri="{FF2B5EF4-FFF2-40B4-BE49-F238E27FC236}">
                <a16:creationId xmlns:a16="http://schemas.microsoft.com/office/drawing/2014/main" id="{828AF7F0-D7C2-4AA7-84DD-2929E0BDC78A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0128738" y="278949"/>
            <a:ext cx="1627302" cy="340029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4358DF54-C5F4-4595-8AB8-B4210877DCB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990" y="-29980"/>
            <a:ext cx="1603947" cy="6887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23468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1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Тема1" id="{2E0E8192-49C2-4B87-B20A-72A979185FAC}" vid="{21BDAC15-8E28-4618-8BDA-DAB2B534E12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1722</TotalTime>
  <Words>1091</Words>
  <Application>Microsoft Office PowerPoint</Application>
  <PresentationFormat>Широкоэкранный</PresentationFormat>
  <Paragraphs>181</Paragraphs>
  <Slides>23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0" baseType="lpstr">
      <vt:lpstr>Arial</vt:lpstr>
      <vt:lpstr>Calibri</vt:lpstr>
      <vt:lpstr>Montserrat</vt:lpstr>
      <vt:lpstr>Montserrat SemiBold</vt:lpstr>
      <vt:lpstr>Raleway Light</vt:lpstr>
      <vt:lpstr>Wingdings</vt:lpstr>
      <vt:lpstr>Тема1</vt:lpstr>
      <vt:lpstr>БІЗНЕС-ПЛАНУВАННЯ У СІМЕЙНОМУ ФЕРМЕРСЬКОМУ ГОСПОДАРСТВІ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Євчу</dc:creator>
  <cp:lastModifiedBy>Pavlyshynets Vasyl</cp:lastModifiedBy>
  <cp:revision>96</cp:revision>
  <dcterms:created xsi:type="dcterms:W3CDTF">2022-12-07T14:52:55Z</dcterms:created>
  <dcterms:modified xsi:type="dcterms:W3CDTF">2023-06-07T22:27:29Z</dcterms:modified>
</cp:coreProperties>
</file>