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31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81" r:id="rId14"/>
    <p:sldId id="283" r:id="rId15"/>
    <p:sldId id="271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6" r:id="rId26"/>
    <p:sldId id="287" r:id="rId27"/>
    <p:sldId id="284" r:id="rId28"/>
    <p:sldId id="285" r:id="rId29"/>
    <p:sldId id="282" r:id="rId3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BF49"/>
    <a:srgbClr val="124D4E"/>
    <a:srgbClr val="265E5A"/>
    <a:srgbClr val="427170"/>
    <a:srgbClr val="FFFFFF"/>
    <a:srgbClr val="235B5B"/>
    <a:srgbClr val="09531B"/>
    <a:srgbClr val="115422"/>
    <a:srgbClr val="00484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08.06.2023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9855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8640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5383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6838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319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0991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6879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326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564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7966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4064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96934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18322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10820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6595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3747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8863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01230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31265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01135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92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05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5510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2934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7447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3589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1146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4321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E27B0D0-DE72-4FC9-BC93-89EBAA806ADB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443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A1BC33C-CAC9-453D-8D4B-B01368870E79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659F9D2-B8A3-4508-8952-DDF0B0876355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540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2493AA2-7F3A-491B-99FE-1F5B3F18C2E9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49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F44D3759-20BA-4D52-A141-10B65F04A65B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222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FAC544A-0130-4DEE-BFB0-95360041424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350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26D8D76-0739-4F21-ACBC-FBCA086E9AD3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320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EC3C82F-9CCE-45DA-9B39-B4E8D52659D0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627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C120FFF-11DD-4BC2-A30A-974FB0615E73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35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9110AC3-09B1-4D1A-A4F4-C9A848DAD35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472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461F844-EE0E-4838-9CF8-AF8A78F2681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25375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1F844-EE0E-4838-9CF8-AF8A78F2681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01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29169"/>
            <a:ext cx="9144000" cy="165796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600" dirty="0">
                <a:solidFill>
                  <a:srgbClr val="124D4E"/>
                </a:solidFill>
                <a:latin typeface="Montserrat SemiBold" pitchFamily="2" charset="-52"/>
                <a:ea typeface="+mn-ea"/>
                <a:cs typeface="+mn-cs"/>
              </a:rPr>
              <a:t>БІЗНЕС-ПЛАНУВАННЯ У СІЛЬСЬКОГОСПОДАРСЬКОМУ КООПЕРАТИВІ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err="1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Павлишинець</a:t>
            </a:r>
            <a:r>
              <a:rPr lang="uk-UA" sz="20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 Василь</a:t>
            </a:r>
          </a:p>
          <a:p>
            <a:r>
              <a:rPr lang="uk-UA" sz="21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08.06.2023</a:t>
            </a:r>
          </a:p>
        </p:txBody>
      </p: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8A8F0403-FA3E-4E28-8170-E883C350B44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3;p1">
            <a:extLst>
              <a:ext uri="{FF2B5EF4-FFF2-40B4-BE49-F238E27FC236}">
                <a16:creationId xmlns:a16="http://schemas.microsoft.com/office/drawing/2014/main" id="{E8416415-647B-4C6D-971A-D809A5FE8B7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94;p1">
            <a:extLst>
              <a:ext uri="{FF2B5EF4-FFF2-40B4-BE49-F238E27FC236}">
                <a16:creationId xmlns:a16="http://schemas.microsoft.com/office/drawing/2014/main" id="{38208A9C-54B4-4BEE-AB80-207F0B57CDA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95;p1">
            <a:extLst>
              <a:ext uri="{FF2B5EF4-FFF2-40B4-BE49-F238E27FC236}">
                <a16:creationId xmlns:a16="http://schemas.microsoft.com/office/drawing/2014/main" id="{5BE19E66-2E74-413A-86FC-A5A06FFC3BAF}"/>
              </a:ext>
            </a:extLst>
          </p:cNvPr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004846"/>
                </a:solidFill>
                <a:latin typeface="Montserrat"/>
                <a:ea typeface="Montserrat"/>
                <a:cs typeface="Montserrat"/>
                <a:sym typeface="Montserrat"/>
              </a:rPr>
              <a:t>Проєкт «Школа сімейного фермерства для ветеранів та ветеранок»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9952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ЮРИДИЧНИЙ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Опис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юридичних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аспектів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Принципи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участі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забезпеченні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відповідальність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Майнові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питання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кооперативні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виплати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Розподіл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обов’язків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повноважень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управлінні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кооперативом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Необхідність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отримання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експертиз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дозволів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патентів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вартість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74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ПЕРСОНАЛ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Перелік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усіх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необхідних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кадрових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одиниць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виконавчий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директор, бухгалтер, агроном,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трактористи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Розмір зарплат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нарахуваннями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Річні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персонал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Терміни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роботи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сезонних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працівників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Необхідні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кваліфікаційні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вимоги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найманого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персоналу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ВИРОБНИЧИЙ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Описується для кожного виду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окремо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Назва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опис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згідно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технологічним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процесом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вказанням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назв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основних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статей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Калькуляція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кожного продукту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гарантії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Графік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завантаження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Вимоги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якості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0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СТРУКТУРА ВИТРАТ ТА СОБІВАРТІСТЬ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9292" y="2659486"/>
            <a:ext cx="85530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Загально-адміністративні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Загальні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операційні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Матеріали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Комунальні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Заробітна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плата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Орендні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платежі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Амортизація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72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АМОРТИЗАЦІЙНІ ВІДРАХУВАННЯ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9292" y="2659486"/>
            <a:ext cx="85530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Специфічний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вид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Амортизаційні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відрахування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–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тому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їхню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суму,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нараховану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виробничі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необоротні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активи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включають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собівартість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робіт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Суму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амортизаційних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відрахувань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розглядають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цільовий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фонд,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складову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призначених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відтворення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зношених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процесі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необоротних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матеріальних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матеріальних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активів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При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плануванні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грошового потоку сума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амортизаційних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відрахувань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не 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відтоком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грошових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залишаються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розпорядженні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38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МАРКЕТИНГОВИЙ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717699"/>
            <a:ext cx="85530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Складається з метою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опису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реальних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ринкових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позицій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кооперативу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період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охоплює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визначає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ринкові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методи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досягнення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53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МАРКЕТИНГОВИЙ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71127"/>
            <a:ext cx="913690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продуктовий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план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час буде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випускатися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дослідження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розробка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-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підвищення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чисельність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персоналу,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оснащеність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новою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сучасною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технікою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навчання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співробітників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служб,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стимулювання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роботи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вибір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територіальної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структури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служб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рекламної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роботи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стимулювання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продажів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функціонування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каналів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розподілу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(тип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каналів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управління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каналами);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включаючи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зміну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майбутньому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маркетингових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досліджень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функціонування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фізичної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системи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розподілу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зберігання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доставка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товарів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споживачам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організації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маркетингу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вдосконалення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роботи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відділу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маркетингу,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інформаційної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системи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зв’язок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підрозділами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організації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54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МАРКЕТИНГОВЕ ДОСЛІДЖЕННЯ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2538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ПОСЛУГА (ПРОДУКЦІЯ):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характеристики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унікальність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СК?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потрібна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 сегментах ринку?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асортимент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пропонуються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гарантії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4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МАРКЕТИНГОВЕ ДОСЛІДЖЕННЯ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785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МІСЦЕ / РОЗПОДІЛ (В РАЗІ ПЕРЕРОБКИ ПРОДУКЦІЇ ЧЛЕНІВ СК):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Яким чином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буде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постачатися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покупцям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та через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яку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точок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роздрібної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торгівлі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здійснюється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засоби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транспортування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власні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засоби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транспортування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перевозяться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товари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можливості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зберігання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поширюється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пов’язане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обслуговування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вибором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каналів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розподілу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32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МАРКЕТИНГОВЕ ДОСЛІДЖЕННЯ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551682" cy="4616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ЦІНА НА КОЖНУ ОКРЕМУ ПОСЛУГУ (ПРОДУКЦІЮ):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встановлений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рівень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рівень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порівнянні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конкурентами?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проводяться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якісь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заходи,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пов’язані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ціноутворенням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пропонується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спеціальна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посередника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роздрібна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знижка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фіксована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разі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реалізації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переробки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існує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якась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система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знижок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наприклад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сезонністю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Яка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політика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диференціації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умови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оплати?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умови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пов’язані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із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реалізацією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4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3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Проєкт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ветеранок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lang="uk-UA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lang="uk-UA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lang="uk-UA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РИЗИКИ ТА ШЛЯХИ ЇХ ВИРІШЕННЯ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551682" cy="2538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Найпоширенішими є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такі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основні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типи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ризиків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технічний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часу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майна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форс-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мажорні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721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ТЕХНІЧНІ РИЗИКИ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551682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Пов’язані з типом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випуском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). Як приклад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може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бути: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затримка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будівництві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затримка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постачання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ремонту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приміщень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пізнє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надання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(запуск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через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неврахування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сезонності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непередбачені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зупинки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час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введення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експлуатацію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</a:t>
            </a: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приймання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комісією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відсутність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матеріалів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необхідної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сировини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низька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недотримання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державних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нормативів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довговічність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застарілість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•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зовнішні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умови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впливають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48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ФІНАНСОВІ РИЗИКИ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37338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Розмір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економічного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збитків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залежать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рівня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продажів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основного виду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СК.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Існує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багато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негативних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прикладів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коли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закуплене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залишалося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завантаженим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взагалі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потреба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послузі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була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відсутня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Зменшення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сільськогосподарської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сировини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результаті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несприятливих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кліматичних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умов та недопоставка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сировини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проблеми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разі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перевиробництва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недотримання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окремими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членами СК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зобов’язань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42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РИЗИК ВТРАТИ ЧАСУ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3733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Несвоєчасне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постачання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сировини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затягування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строків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усунення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поломок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причини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Усувається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через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запровадження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заходів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покращення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своїх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обов’язків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управлінським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апаратом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налагодження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трудової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дисципліни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72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РИЗИК ВТРАТИ МАЙНА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Стихійне лихо,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протиправні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третіх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осіб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таке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інше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Страхування майна СК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пошкоджень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втрат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результаті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стихійного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лиха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протиправних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третіх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осіб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відповідно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до чинного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законодавства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 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попередження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крадіжок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організувується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охорона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система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відеонагляду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905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ФІНАНСОВИЙ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ключовим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розділом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усього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-плану кооперативу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Узагальнює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результати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всіх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поперед­ніх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розділів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зводячи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ціле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шляхом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вартісному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виразі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дозволяє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судити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те,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наскільки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узагалі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прийнятний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еконо­мічного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погляду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Обґрунтовує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загальні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потреби кооперативу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інвестиціях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Складається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управління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поточною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стратегічною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діяльністю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кооперативу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35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ФІНАНСОВИЙ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Фінансовий 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включає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такі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складові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реалізації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план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доходів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прибутків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і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збитків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план руху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грошових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(бюджет руху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готівки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плановий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баланс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активів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пасивів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підприємства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розрахунок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точки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беззбитковості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письмовий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виклад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результатів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планування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079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ЕФЕКТИВНІСТЬ ДІЯЛЬНОСТІ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2954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Кооператив сам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визначається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показниками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будуть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характеризувати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ефективність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Соціальні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показники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ефективності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: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кооперативу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корів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громаді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молока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домогосподарствах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надходження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домогосподарств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молока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тощо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2485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ЕФЕКТИВНІСТЬ ДІЯЛЬНОСТІ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2954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Економічні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показники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265E5A"/>
                </a:solidFill>
                <a:latin typeface="Montserrat" pitchFamily="2" charset="-52"/>
              </a:rPr>
              <a:t>ефективності</a:t>
            </a:r>
            <a:r>
              <a:rPr lang="ru-RU" sz="1800" b="1" dirty="0">
                <a:solidFill>
                  <a:srgbClr val="265E5A"/>
                </a:solidFill>
                <a:latin typeface="Montserrat" pitchFamily="2" charset="-52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Прибуток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Рентабельність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продажів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активів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капіталу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матеріальних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трудових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ресурсів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основних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виробничих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фондів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Ефективність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фінансових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140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ДОДАТКИ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913690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-план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потрібно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переобтяжувати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статистичною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технологічною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юридичною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інформацією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упустити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логіку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складання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-план повинен бути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лаконічним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логічним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інвестору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уяву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стійкість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окупність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проекту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Всю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другорядну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уточнюючу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доцільно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винести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додатки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4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2041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ЗАКОНОДАВСТВО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9703" y="2731788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Закон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№ 1087-IV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10.07.2003 року "Про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кооперацію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" 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9A8917F-5DBD-4170-BCA6-0C59A0F2E8FB}"/>
              </a:ext>
            </a:extLst>
          </p:cNvPr>
          <p:cNvSpPr txBox="1"/>
          <p:nvPr/>
        </p:nvSpPr>
        <p:spPr>
          <a:xfrm>
            <a:off x="2419703" y="3297858"/>
            <a:ext cx="85530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Закон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№ 819-IX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21.07.2020 року "Про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сільськогосподарську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кооперацію</a:t>
            </a:r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"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269E6C-0828-41B1-9AC0-788252AB7041}"/>
              </a:ext>
            </a:extLst>
          </p:cNvPr>
          <p:cNvSpPr txBox="1"/>
          <p:nvPr/>
        </p:nvSpPr>
        <p:spPr>
          <a:xfrm>
            <a:off x="2419703" y="4236431"/>
            <a:ext cx="85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65E5A"/>
                </a:solidFill>
                <a:latin typeface="Montserrat" pitchFamily="2" charset="-52"/>
              </a:rPr>
              <a:t>Податковий Кодекс </a:t>
            </a:r>
            <a:r>
              <a:rPr lang="ru-RU" sz="2000" dirty="0" err="1">
                <a:solidFill>
                  <a:srgbClr val="265E5A"/>
                </a:solidFill>
                <a:latin typeface="Montserrat" pitchFamily="2" charset="-52"/>
              </a:rPr>
              <a:t>України</a:t>
            </a:r>
            <a:endParaRPr lang="ru-RU" sz="2000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3161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ОСОБЛИВОСТІ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15700"/>
            <a:ext cx="85530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кооператив може мати неприбуткову природу (отримання прибутку не є ціллю СК, як в комерційній компанії, це пов’язано з тим що традиційні показники ефективності проекту, які зорієнтовані на прибутковість, не відображають соціальний ефект діяльності СК)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082C6B3-5695-45EA-840B-E4ED91B725F6}"/>
              </a:ext>
            </a:extLst>
          </p:cNvPr>
          <p:cNvSpPr txBox="1"/>
          <p:nvPr/>
        </p:nvSpPr>
        <p:spPr>
          <a:xfrm>
            <a:off x="2382652" y="3860982"/>
            <a:ext cx="85530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основні види діяльності СК є продовженням діяльності його членів. (СК, як правило, продає або переробляє ту продукцію, яку вирощують ОСГ, які є його членами)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335032-F762-48F6-97AF-D95CD06A94BF}"/>
              </a:ext>
            </a:extLst>
          </p:cNvPr>
          <p:cNvSpPr txBox="1"/>
          <p:nvPr/>
        </p:nvSpPr>
        <p:spPr>
          <a:xfrm>
            <a:off x="2389292" y="4929265"/>
            <a:ext cx="85530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СК здійснює діяльність для збільшення доходів своїх членів (СК збільшує додану вартість продукції членів або зменшує витрати, пов’язані з виробництвом продукції в ОСГ);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458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ОСОБЛИВОСТІ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287728" y="3616553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члени кооперативу є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одночасно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клієнтами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(заявки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формують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портфель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замовлень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деяких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видів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082C6B3-5695-45EA-840B-E4ED91B725F6}"/>
              </a:ext>
            </a:extLst>
          </p:cNvPr>
          <p:cNvSpPr txBox="1"/>
          <p:nvPr/>
        </p:nvSpPr>
        <p:spPr>
          <a:xfrm>
            <a:off x="2287726" y="4407382"/>
            <a:ext cx="8553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використовуються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принципи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демократичного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управління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основа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довіри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один до одного)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956FC2-37E4-4F3B-B88F-AC09AA935A25}"/>
              </a:ext>
            </a:extLst>
          </p:cNvPr>
          <p:cNvSpPr txBox="1"/>
          <p:nvPr/>
        </p:nvSpPr>
        <p:spPr>
          <a:xfrm>
            <a:off x="2287727" y="2548725"/>
            <a:ext cx="85530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СК,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здійснює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метою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одержання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прибутку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може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співпрацювати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нечленами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СК,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умови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сумарна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вартість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такої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співпраці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не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перевищує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20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відсотків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виручки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кооперативу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рік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8618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ДЖЕРЕЛА ВИХІДНИХ ДАНИХ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Анкета ОГ/СР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Статут, Правила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внутрішньої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господарської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(ПВГД)</a:t>
            </a: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Концепція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економічного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розвитку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(КЕР)</a:t>
            </a: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Заяви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вступ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письмові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зобов›язання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послуги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Збірник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технологічних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карт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вирощування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/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переробки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Рекомендації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спеціалізованих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установ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/описи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технології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постачальників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керівництва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його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Результати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маркетингових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досліджень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Анкета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загально-адміністративних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Анкета (-и)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планування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кожній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послузі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окремо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Мапа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області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5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ІНФОРМАЦІЯ ПРО СК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Юридична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назва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статистичні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коди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(КОПФГ, КВЕД), ІПН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Адреса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юридична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фактична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), банк,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телефони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електронна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пошта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en-US" sz="1800" dirty="0">
                <a:solidFill>
                  <a:srgbClr val="265E5A"/>
                </a:solidFill>
                <a:latin typeface="Montserrat" pitchFamily="2" charset="-52"/>
              </a:rPr>
              <a:t>e-mail, </a:t>
            </a:r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соціальні сторінки, інтернет-сторінка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Короткі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відомості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село: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відомості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сільську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раду,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наявна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сільськогосподарська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ДГ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суб’єктів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господарювання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виробничі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показники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с/г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виробництва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щодо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голови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правління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виконавчих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органів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Види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заплановані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обсяги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3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458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124D4E"/>
                </a:solidFill>
                <a:latin typeface="Montserrat SemiBold" pitchFamily="2" charset="-52"/>
              </a:rPr>
              <a:t>ЛОГІЧНЕ ОБҐРУНТУВАННЯ ПРОЄКТУ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471127"/>
            <a:ext cx="855309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Наявна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економічна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ситуація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селі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громаді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щодо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виробничій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ОСГ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Кількість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та характеристика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основних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видів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сільськогосподарської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виробляється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членами кооперативу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Пояснення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чому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доцільно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об’єднатися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спільного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виконання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окремих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функцій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обробітку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угідь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збуту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переробки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тощо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вигоди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отримають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члени СК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знижки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при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оптових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закупівлях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дешевший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обробіток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землі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краща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ціна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оптову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партію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продукції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розширення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Як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створення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СК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вплине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на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зайнятість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членів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господарства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допоможе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їм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вирішенні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uk-UA" sz="1800" dirty="0">
                <a:solidFill>
                  <a:srgbClr val="265E5A"/>
                </a:solidFill>
                <a:latin typeface="Montserrat" pitchFamily="2" charset="-52"/>
              </a:rPr>
              <a:t>соціальних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питань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44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9136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24D4E"/>
                </a:solidFill>
                <a:latin typeface="Montserrat SemiBold" pitchFamily="2" charset="-52"/>
              </a:rPr>
              <a:t>КОШТОРИС НА КОМПОНЕНТИ ПРОЕКТУ</a:t>
            </a:r>
            <a:endParaRPr lang="uk-UA" sz="32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2652" y="2548725"/>
            <a:ext cx="855309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Вартість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придбання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/встановлення/доставка/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супровід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/запуск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обладнання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основних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засобів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Інжиніринг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проекту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консультації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які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пов’язані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впровадженням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проекту,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розробку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технічної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документації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Вартість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придбання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/ремонту/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будівництва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/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оренди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приміщень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Обсяг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оборотних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коштів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для початку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діяльності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Дозволи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експертизи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або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подібне</a:t>
            </a:r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ru-RU" sz="18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витрати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(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оголошення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пресі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інформаційні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 заходи та </a:t>
            </a:r>
            <a:r>
              <a:rPr lang="ru-RU" sz="1800" dirty="0" err="1">
                <a:solidFill>
                  <a:srgbClr val="265E5A"/>
                </a:solidFill>
                <a:latin typeface="Montserrat" pitchFamily="2" charset="-52"/>
              </a:rPr>
              <a:t>інші</a:t>
            </a:r>
            <a:r>
              <a:rPr lang="ru-RU" sz="1800" dirty="0">
                <a:solidFill>
                  <a:srgbClr val="265E5A"/>
                </a:solidFill>
                <a:latin typeface="Montserrat" pitchFamily="2" charset="-52"/>
              </a:rPr>
              <a:t>)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85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2E0E8192-49C2-4B87-B20A-72A979185FAC}" vid="{21BDAC15-8E28-4618-8BDA-DAB2B534E12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1862</TotalTime>
  <Words>1640</Words>
  <Application>Microsoft Office PowerPoint</Application>
  <PresentationFormat>Широкоэкранный</PresentationFormat>
  <Paragraphs>263</Paragraphs>
  <Slides>29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Montserrat</vt:lpstr>
      <vt:lpstr>Montserrat SemiBold</vt:lpstr>
      <vt:lpstr>Raleway Light</vt:lpstr>
      <vt:lpstr>Wingdings</vt:lpstr>
      <vt:lpstr>Тема1</vt:lpstr>
      <vt:lpstr>БІЗНЕС-ПЛАНУВАННЯ У СІЛЬСЬКОГОСПОДАРСЬКОМУ КООПЕРАТИВІ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Pavlyshynets Vasyl</cp:lastModifiedBy>
  <cp:revision>118</cp:revision>
  <dcterms:created xsi:type="dcterms:W3CDTF">2022-12-07T14:52:55Z</dcterms:created>
  <dcterms:modified xsi:type="dcterms:W3CDTF">2023-06-08T10:24:39Z</dcterms:modified>
</cp:coreProperties>
</file>