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37" r:id="rId1"/>
  </p:sldMasterIdLst>
  <p:notesMasterIdLst>
    <p:notesMasterId r:id="rId30"/>
  </p:notesMasterIdLst>
  <p:sldIdLst>
    <p:sldId id="256" r:id="rId2"/>
    <p:sldId id="257" r:id="rId3"/>
    <p:sldId id="260" r:id="rId4"/>
    <p:sldId id="266" r:id="rId5"/>
    <p:sldId id="267" r:id="rId6"/>
    <p:sldId id="268" r:id="rId7"/>
    <p:sldId id="269" r:id="rId8"/>
    <p:sldId id="285" r:id="rId9"/>
    <p:sldId id="284" r:id="rId10"/>
    <p:sldId id="262" r:id="rId11"/>
    <p:sldId id="270" r:id="rId12"/>
    <p:sldId id="271" r:id="rId13"/>
    <p:sldId id="272" r:id="rId14"/>
    <p:sldId id="273" r:id="rId15"/>
    <p:sldId id="274" r:id="rId16"/>
    <p:sldId id="275" r:id="rId17"/>
    <p:sldId id="276" r:id="rId18"/>
    <p:sldId id="283" r:id="rId19"/>
    <p:sldId id="277" r:id="rId20"/>
    <p:sldId id="278" r:id="rId21"/>
    <p:sldId id="282" r:id="rId22"/>
    <p:sldId id="322" r:id="rId23"/>
    <p:sldId id="323" r:id="rId24"/>
    <p:sldId id="279" r:id="rId25"/>
    <p:sldId id="280" r:id="rId26"/>
    <p:sldId id="321" r:id="rId27"/>
    <p:sldId id="281" r:id="rId28"/>
    <p:sldId id="264" r:id="rId29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pos="3840" userDrawn="1">
          <p15:clr>
            <a:srgbClr val="A4A3A4"/>
          </p15:clr>
        </p15:guide>
        <p15:guide id="2" orient="horz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24D4E"/>
    <a:srgbClr val="265E5A"/>
    <a:srgbClr val="427170"/>
    <a:srgbClr val="FFFFFF"/>
    <a:srgbClr val="235B5B"/>
    <a:srgbClr val="09531B"/>
    <a:srgbClr val="115422"/>
    <a:srgbClr val="004846"/>
    <a:srgbClr val="006666"/>
    <a:srgbClr val="6BBF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81" d="100"/>
          <a:sy n="81" d="100"/>
        </p:scale>
        <p:origin x="725" y="62"/>
      </p:cViewPr>
      <p:guideLst>
        <p:guide pos="3840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20199F-6ABC-4822-853D-C653C8E08B7A}" type="datetimeFigureOut">
              <a:rPr lang="uk-UA" smtClean="0"/>
              <a:t>08.06.2023</a:t>
            </a:fld>
            <a:endParaRPr lang="uk-UA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k-UA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uk-UA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k-UA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1A1B4A-A92A-4382-A12A-67FCEA46966E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4897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17985589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4" name="Google Shape;364;p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5" name="Google Shape;36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53334068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6897572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79209800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7011397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807683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8066427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9661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4539516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26432511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19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8139606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98" name="Google Shape;98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>
                <a:solidFill>
                  <a:srgbClr val="000000"/>
                </a:solidFill>
              </a:rPr>
              <a:t>2</a:t>
            </a:fld>
            <a:endParaRPr>
              <a:solidFill>
                <a:srgbClr val="000000"/>
              </a:solidFill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20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64298624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21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253495118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22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46953276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0300157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89070983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20091088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962" name="Google Shape;3662;p65:notes"/>
          <p:cNvSpPr txBox="1"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 eaLnBrk="1" hangingPunct="1">
              <a:buSzPts val="1100"/>
            </a:pPr>
            <a:endParaRPr lang="en-US" altLang="en-US" sz="11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8963" name="Google Shape;3663;p65:notes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noFill/>
          <a:ln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423566314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53090896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28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47781752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3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05711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4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8517766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5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874325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6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49917518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7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4797268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8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39247328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uk-UA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B1A1B4A-A92A-4382-A12A-67FCEA46966E}" type="slidenum">
              <a:rPr lang="uk-UA" smtClean="0"/>
              <a:t>9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210739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Титульный слайд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5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17" name="Google Shape;17;p2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/>
          </a:p>
        </p:txBody>
      </p:sp>
      <p:sp>
        <p:nvSpPr>
          <p:cNvPr id="18" name="Google Shape;18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E27B0D0-DE72-4FC9-BC93-89EBAA806ADB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19" name="Google Shape;19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0" name="Google Shape;20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2144390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Заголовок и вертикальный текст">
    <p:spTree>
      <p:nvGrpSpPr>
        <p:cNvPr id="1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Google Shape;74;p3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75" name="Google Shape;75;p35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6" name="Google Shape;76;p3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A1BC33C-CAC9-453D-8D4B-B01368870E79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77" name="Google Shape;77;p3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8" name="Google Shape;78;p3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98814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Вертикальный заголовок и текст">
    <p:spTree>
      <p:nvGrpSpPr>
        <p:cNvPr id="1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36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81" name="Google Shape;81;p36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82" name="Google Shape;82;p3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3659F9D2-B8A3-4508-8952-DDF0B0876355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83" name="Google Shape;83;p3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84" name="Google Shape;84;p3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74540951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userDrawn="1">
  <p:cSld name="1_Титульный слайд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54794451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Пустой слайд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2493AA2-7F3A-491B-99FE-1F5B3F18C2E9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23" name="Google Shape;23;p2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24" name="Google Shape;24;p2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5194980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Заголовок и объект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2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28" name="Google Shape;28;p2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Google Shape;29;p2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F44D3759-20BA-4D52-A141-10B65F04A65B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30" name="Google Shape;30;p2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1" name="Google Shape;31;p2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922264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Заголовок раздела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29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34" name="Google Shape;34;p29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5" name="Google Shape;35;p2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2FAC544A-0130-4DEE-BFB0-95360041424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36" name="Google Shape;36;p2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37" name="Google Shape;37;p2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3635037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Два объекта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3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0" name="Google Shape;40;p30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1" name="Google Shape;41;p30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2" name="Google Shape;42;p3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026D8D76-0739-4F21-ACBC-FBCA086E9AD3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43" name="Google Shape;43;p3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44" name="Google Shape;44;p3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73202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Сравнение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31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47" name="Google Shape;47;p31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8" name="Google Shape;48;p31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9" name="Google Shape;49;p31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0" name="Google Shape;50;p31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1" name="Google Shape;51;p3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CEC3C82F-9CCE-45DA-9B39-B4E8D52659D0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52" name="Google Shape;52;p3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3" name="Google Shape;53;p3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0062756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Только заголовок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3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56" name="Google Shape;56;p3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6C120FFF-11DD-4BC2-A30A-974FB0615E73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57" name="Google Shape;57;p3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58" name="Google Shape;58;p3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41735732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Объект с подписью"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3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1" name="Google Shape;61;p33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2" name="Google Shape;62;p33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3" name="Google Shape;63;p3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19110AC3-09B1-4D1A-A4F4-C9A848DAD35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64" name="Google Shape;64;p3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65" name="Google Shape;65;p3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3947255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Рисунок с подписью"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34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Образец заголовка</a:t>
            </a:r>
            <a:endParaRPr/>
          </a:p>
        </p:txBody>
      </p:sp>
      <p:sp>
        <p:nvSpPr>
          <p:cNvPr id="68" name="Google Shape;68;p34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9" name="Google Shape;69;p34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0" name="Google Shape;70;p3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fld id="{4461F844-EE0E-4838-9CF8-AF8A78F2681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71" name="Google Shape;71;p3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72" name="Google Shape;72;p3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205253753"/>
      </p:ext>
    </p:extLst>
  </p:cSld>
  <p:clrMapOvr>
    <a:masterClrMapping/>
  </p:clrMapOvr>
  <p:hf sldNum="0" hd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2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461F844-EE0E-4838-9CF8-AF8A78F2681D}" type="datetime1">
              <a:rPr lang="uk-UA" smtClean="0"/>
              <a:t>08.06.2023</a:t>
            </a:fld>
            <a:endParaRPr lang="uk-UA" dirty="0"/>
          </a:p>
        </p:txBody>
      </p:sp>
      <p:sp>
        <p:nvSpPr>
          <p:cNvPr id="13" name="Google Shape;13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ru-RU"/>
              <a:t>Проєкт "Школа сімейного фермерства для ветеранів та ветеранок"</a:t>
            </a:r>
            <a:endParaRPr lang="uk-UA" dirty="0"/>
          </a:p>
        </p:txBody>
      </p:sp>
      <p:sp>
        <p:nvSpPr>
          <p:cNvPr id="14" name="Google Shape;14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87330D28-42D4-4742-9574-BE619CBBD972}" type="slidenum">
              <a:rPr lang="uk-UA" smtClean="0"/>
              <a:t>‹#›</a:t>
            </a:fld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00720128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</p:sldLayoutIdLst>
  <p:hf sldNum="0" hd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sv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12" Type="http://schemas.openxmlformats.org/officeDocument/2006/relationships/image" Target="../media/image7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1.svg"/><Relationship Id="rId11" Type="http://schemas.openxmlformats.org/officeDocument/2006/relationships/image" Target="../media/image6.png"/><Relationship Id="rId5" Type="http://schemas.openxmlformats.org/officeDocument/2006/relationships/image" Target="../media/image10.png"/><Relationship Id="rId10" Type="http://schemas.openxmlformats.org/officeDocument/2006/relationships/image" Target="../media/image5.png"/><Relationship Id="rId4" Type="http://schemas.openxmlformats.org/officeDocument/2006/relationships/image" Target="../media/image9.svg"/><Relationship Id="rId9" Type="http://schemas.openxmlformats.org/officeDocument/2006/relationships/image" Target="../media/image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2429169"/>
            <a:ext cx="9144000" cy="1657965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  <a:ea typeface="+mn-ea"/>
                <a:cs typeface="+mn-cs"/>
              </a:rPr>
              <a:t>ЯК ПІДГОТУВАТИ УСПІШНИЙ БІЗНЕС-ПЛАН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48116" y="5371228"/>
            <a:ext cx="9144000" cy="804042"/>
          </a:xfrm>
        </p:spPr>
        <p:txBody>
          <a:bodyPr>
            <a:normAutofit fontScale="92500" lnSpcReduction="20000"/>
          </a:bodyPr>
          <a:lstStyle/>
          <a:p>
            <a:r>
              <a:rPr lang="uk-UA" sz="2000" dirty="0" err="1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Павлишинець</a:t>
            </a:r>
            <a:r>
              <a:rPr lang="uk-UA" sz="20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 Василь</a:t>
            </a:r>
          </a:p>
          <a:p>
            <a:r>
              <a:rPr lang="uk-UA" sz="2100" dirty="0">
                <a:solidFill>
                  <a:srgbClr val="006666"/>
                </a:solidFill>
                <a:latin typeface="Montserrat" pitchFamily="2" charset="-52"/>
                <a:cs typeface="Arial" panose="020B0604020202020204" pitchFamily="34" charset="0"/>
              </a:rPr>
              <a:t>08.06.2023</a:t>
            </a:r>
          </a:p>
        </p:txBody>
      </p:sp>
      <p:pic>
        <p:nvPicPr>
          <p:cNvPr id="8" name="Google Shape;92;p1">
            <a:extLst>
              <a:ext uri="{FF2B5EF4-FFF2-40B4-BE49-F238E27FC236}">
                <a16:creationId xmlns:a16="http://schemas.microsoft.com/office/drawing/2014/main" id="{8A8F0403-FA3E-4E28-8170-E883C350B44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159649" y="314856"/>
            <a:ext cx="2487384" cy="999831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Google Shape;93;p1">
            <a:extLst>
              <a:ext uri="{FF2B5EF4-FFF2-40B4-BE49-F238E27FC236}">
                <a16:creationId xmlns:a16="http://schemas.microsoft.com/office/drawing/2014/main" id="{E8416415-647B-4C6D-971A-D809A5FE8B7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4810128" y="172149"/>
            <a:ext cx="2571750" cy="128524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Google Shape;94;p1">
            <a:extLst>
              <a:ext uri="{FF2B5EF4-FFF2-40B4-BE49-F238E27FC236}">
                <a16:creationId xmlns:a16="http://schemas.microsoft.com/office/drawing/2014/main" id="{38208A9C-54B4-4BEE-AB80-207F0B57CDA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7718951" y="448531"/>
            <a:ext cx="2000250" cy="570689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Google Shape;95;p1">
            <a:extLst>
              <a:ext uri="{FF2B5EF4-FFF2-40B4-BE49-F238E27FC236}">
                <a16:creationId xmlns:a16="http://schemas.microsoft.com/office/drawing/2014/main" id="{5BE19E66-2E74-413A-86FC-A5A06FFC3BAF}"/>
              </a:ext>
            </a:extLst>
          </p:cNvPr>
          <p:cNvSpPr txBox="1"/>
          <p:nvPr/>
        </p:nvSpPr>
        <p:spPr>
          <a:xfrm>
            <a:off x="1465535" y="1457397"/>
            <a:ext cx="9166335" cy="3693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800" b="0" i="0" u="none" strike="noStrike" cap="none">
                <a:solidFill>
                  <a:srgbClr val="004846"/>
                </a:solidFill>
                <a:latin typeface="Montserrat"/>
                <a:ea typeface="Montserrat"/>
                <a:cs typeface="Montserrat"/>
                <a:sym typeface="Montserrat"/>
              </a:rPr>
              <a:t>Проєкт «Школа сімейного фермерства для ветеранів та ветеранок»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9952084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" name="Google Shape;367;p19"/>
          <p:cNvSpPr/>
          <p:nvPr/>
        </p:nvSpPr>
        <p:spPr>
          <a:xfrm>
            <a:off x="5360081" y="2118004"/>
            <a:ext cx="2848152" cy="2621992"/>
          </a:xfrm>
          <a:prstGeom prst="ellipse">
            <a:avLst/>
          </a:prstGeom>
          <a:solidFill>
            <a:schemeClr val="bg1">
              <a:lumMod val="65000"/>
            </a:schemeClr>
          </a:solidFill>
          <a:ln>
            <a:noFill/>
          </a:ln>
          <a:effectLst>
            <a:outerShdw blurRad="63500" sx="102000" sy="102000" algn="ctr" rotWithShape="0">
              <a:schemeClr val="bg2">
                <a:alpha val="40000"/>
              </a:schemeClr>
            </a:outerShdw>
          </a:effectLst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92281831-C4B6-2B46-93A3-A55D115C0CDB}"/>
              </a:ext>
            </a:extLst>
          </p:cNvPr>
          <p:cNvGrpSpPr/>
          <p:nvPr/>
        </p:nvGrpSpPr>
        <p:grpSpPr>
          <a:xfrm>
            <a:off x="7670642" y="1182319"/>
            <a:ext cx="3084382" cy="1008148"/>
            <a:chOff x="7596187" y="917575"/>
            <a:chExt cx="3350661" cy="1189037"/>
          </a:xfrm>
          <a:effectLst>
            <a:outerShdw blurRad="50800" dist="38100" dir="8100000" algn="tr" rotWithShape="0">
              <a:schemeClr val="bg2">
                <a:alpha val="40000"/>
              </a:schemeClr>
            </a:outerShdw>
          </a:effectLst>
        </p:grpSpPr>
        <p:sp>
          <p:nvSpPr>
            <p:cNvPr id="368" name="Google Shape;368;p19"/>
            <p:cNvSpPr/>
            <p:nvPr/>
          </p:nvSpPr>
          <p:spPr>
            <a:xfrm>
              <a:off x="7596187" y="917575"/>
              <a:ext cx="2776537" cy="1189037"/>
            </a:xfrm>
            <a:custGeom>
              <a:avLst/>
              <a:gdLst/>
              <a:ahLst/>
              <a:cxnLst/>
              <a:rect l="l" t="t" r="r" b="b"/>
              <a:pathLst>
                <a:path w="861" h="368" extrusionOk="0">
                  <a:moveTo>
                    <a:pt x="184" y="0"/>
                  </a:moveTo>
                  <a:cubicBezTo>
                    <a:pt x="861" y="0"/>
                    <a:pt x="861" y="0"/>
                    <a:pt x="861" y="0"/>
                  </a:cubicBezTo>
                  <a:cubicBezTo>
                    <a:pt x="760" y="0"/>
                    <a:pt x="677" y="82"/>
                    <a:pt x="677" y="184"/>
                  </a:cubicBezTo>
                  <a:cubicBezTo>
                    <a:pt x="677" y="285"/>
                    <a:pt x="595" y="368"/>
                    <a:pt x="494" y="368"/>
                  </a:cubicBezTo>
                  <a:cubicBezTo>
                    <a:pt x="184" y="368"/>
                    <a:pt x="184" y="368"/>
                    <a:pt x="184" y="368"/>
                  </a:cubicBezTo>
                  <a:cubicBezTo>
                    <a:pt x="82" y="368"/>
                    <a:pt x="0" y="285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82"/>
                    <a:pt x="82" y="0"/>
                    <a:pt x="184" y="0"/>
                  </a:cubicBezTo>
                  <a:close/>
                </a:path>
              </a:pathLst>
            </a:custGeom>
            <a:solidFill>
              <a:srgbClr val="25C2C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69" name="Google Shape;369;p19"/>
            <p:cNvSpPr/>
            <p:nvPr/>
          </p:nvSpPr>
          <p:spPr>
            <a:xfrm>
              <a:off x="9168848" y="917575"/>
              <a:ext cx="1778000" cy="1189037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183" y="184"/>
                  </a:moveTo>
                  <a:cubicBezTo>
                    <a:pt x="183" y="82"/>
                    <a:pt x="266" y="0"/>
                    <a:pt x="367" y="0"/>
                  </a:cubicBezTo>
                  <a:cubicBezTo>
                    <a:pt x="367" y="0"/>
                    <a:pt x="367" y="0"/>
                    <a:pt x="367" y="0"/>
                  </a:cubicBezTo>
                  <a:cubicBezTo>
                    <a:pt x="469" y="0"/>
                    <a:pt x="551" y="82"/>
                    <a:pt x="551" y="184"/>
                  </a:cubicBezTo>
                  <a:cubicBezTo>
                    <a:pt x="551" y="184"/>
                    <a:pt x="551" y="184"/>
                    <a:pt x="551" y="184"/>
                  </a:cubicBezTo>
                  <a:cubicBezTo>
                    <a:pt x="551" y="285"/>
                    <a:pt x="469" y="368"/>
                    <a:pt x="367" y="368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101" y="368"/>
                    <a:pt x="183" y="285"/>
                    <a:pt x="183" y="184"/>
                  </a:cubicBezTo>
                  <a:close/>
                </a:path>
              </a:pathLst>
            </a:custGeom>
            <a:solidFill>
              <a:srgbClr val="6DD5D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74A01AB2-DC5D-4543-901B-8E08538565A6}"/>
              </a:ext>
            </a:extLst>
          </p:cNvPr>
          <p:cNvGrpSpPr/>
          <p:nvPr/>
        </p:nvGrpSpPr>
        <p:grpSpPr>
          <a:xfrm>
            <a:off x="8451356" y="2944055"/>
            <a:ext cx="3084381" cy="1008148"/>
            <a:chOff x="8337550" y="2835275"/>
            <a:chExt cx="3350660" cy="1189037"/>
          </a:xfrm>
          <a:effectLst>
            <a:outerShdw blurRad="50800" dist="38100" dir="10800000" algn="r" rotWithShape="0">
              <a:schemeClr val="bg2">
                <a:alpha val="40000"/>
              </a:schemeClr>
            </a:outerShdw>
          </a:effectLst>
        </p:grpSpPr>
        <p:sp>
          <p:nvSpPr>
            <p:cNvPr id="370" name="Google Shape;370;p19"/>
            <p:cNvSpPr/>
            <p:nvPr/>
          </p:nvSpPr>
          <p:spPr>
            <a:xfrm>
              <a:off x="8337550" y="2835275"/>
              <a:ext cx="2776537" cy="1189037"/>
            </a:xfrm>
            <a:custGeom>
              <a:avLst/>
              <a:gdLst/>
              <a:ahLst/>
              <a:cxnLst/>
              <a:rect l="l" t="t" r="r" b="b"/>
              <a:pathLst>
                <a:path w="861" h="368" extrusionOk="0">
                  <a:moveTo>
                    <a:pt x="184" y="0"/>
                  </a:moveTo>
                  <a:cubicBezTo>
                    <a:pt x="861" y="0"/>
                    <a:pt x="861" y="0"/>
                    <a:pt x="861" y="0"/>
                  </a:cubicBezTo>
                  <a:cubicBezTo>
                    <a:pt x="760" y="0"/>
                    <a:pt x="677" y="82"/>
                    <a:pt x="677" y="184"/>
                  </a:cubicBezTo>
                  <a:cubicBezTo>
                    <a:pt x="677" y="286"/>
                    <a:pt x="595" y="368"/>
                    <a:pt x="494" y="368"/>
                  </a:cubicBezTo>
                  <a:cubicBezTo>
                    <a:pt x="184" y="368"/>
                    <a:pt x="184" y="368"/>
                    <a:pt x="184" y="368"/>
                  </a:cubicBezTo>
                  <a:cubicBezTo>
                    <a:pt x="82" y="368"/>
                    <a:pt x="0" y="286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82"/>
                    <a:pt x="82" y="0"/>
                    <a:pt x="184" y="0"/>
                  </a:cubicBezTo>
                  <a:close/>
                </a:path>
              </a:pathLst>
            </a:custGeom>
            <a:solidFill>
              <a:srgbClr val="0A98CF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1" name="Google Shape;371;p19"/>
            <p:cNvSpPr/>
            <p:nvPr/>
          </p:nvSpPr>
          <p:spPr>
            <a:xfrm>
              <a:off x="9911798" y="2835275"/>
              <a:ext cx="1776412" cy="1189037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183" y="184"/>
                  </a:moveTo>
                  <a:cubicBezTo>
                    <a:pt x="183" y="82"/>
                    <a:pt x="266" y="0"/>
                    <a:pt x="367" y="0"/>
                  </a:cubicBezTo>
                  <a:cubicBezTo>
                    <a:pt x="367" y="0"/>
                    <a:pt x="367" y="0"/>
                    <a:pt x="367" y="0"/>
                  </a:cubicBezTo>
                  <a:cubicBezTo>
                    <a:pt x="469" y="0"/>
                    <a:pt x="551" y="82"/>
                    <a:pt x="551" y="184"/>
                  </a:cubicBezTo>
                  <a:cubicBezTo>
                    <a:pt x="551" y="184"/>
                    <a:pt x="551" y="184"/>
                    <a:pt x="551" y="184"/>
                  </a:cubicBezTo>
                  <a:cubicBezTo>
                    <a:pt x="551" y="286"/>
                    <a:pt x="469" y="368"/>
                    <a:pt x="367" y="368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101" y="368"/>
                    <a:pt x="183" y="286"/>
                    <a:pt x="183" y="184"/>
                  </a:cubicBezTo>
                  <a:close/>
                </a:path>
              </a:pathLst>
            </a:custGeom>
            <a:solidFill>
              <a:srgbClr val="34B2E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CEED335C-EA97-324A-98A3-0348D967EB8E}"/>
              </a:ext>
            </a:extLst>
          </p:cNvPr>
          <p:cNvGrpSpPr/>
          <p:nvPr/>
        </p:nvGrpSpPr>
        <p:grpSpPr>
          <a:xfrm>
            <a:off x="7670642" y="4739996"/>
            <a:ext cx="3084382" cy="1006802"/>
            <a:chOff x="7596187" y="4752975"/>
            <a:chExt cx="3350661" cy="1187450"/>
          </a:xfrm>
          <a:effectLst>
            <a:outerShdw blurRad="50800" dist="38100" dir="13500000" algn="br" rotWithShape="0">
              <a:schemeClr val="bg2">
                <a:alpha val="40000"/>
              </a:schemeClr>
            </a:outerShdw>
          </a:effectLst>
        </p:grpSpPr>
        <p:sp>
          <p:nvSpPr>
            <p:cNvPr id="372" name="Google Shape;372;p19"/>
            <p:cNvSpPr/>
            <p:nvPr/>
          </p:nvSpPr>
          <p:spPr>
            <a:xfrm>
              <a:off x="7596187" y="4752975"/>
              <a:ext cx="2776537" cy="1187450"/>
            </a:xfrm>
            <a:custGeom>
              <a:avLst/>
              <a:gdLst/>
              <a:ahLst/>
              <a:cxnLst/>
              <a:rect l="l" t="t" r="r" b="b"/>
              <a:pathLst>
                <a:path w="861" h="368" extrusionOk="0">
                  <a:moveTo>
                    <a:pt x="184" y="0"/>
                  </a:moveTo>
                  <a:cubicBezTo>
                    <a:pt x="861" y="0"/>
                    <a:pt x="861" y="0"/>
                    <a:pt x="861" y="0"/>
                  </a:cubicBezTo>
                  <a:cubicBezTo>
                    <a:pt x="760" y="0"/>
                    <a:pt x="677" y="83"/>
                    <a:pt x="677" y="184"/>
                  </a:cubicBezTo>
                  <a:cubicBezTo>
                    <a:pt x="677" y="286"/>
                    <a:pt x="595" y="368"/>
                    <a:pt x="494" y="368"/>
                  </a:cubicBezTo>
                  <a:cubicBezTo>
                    <a:pt x="184" y="368"/>
                    <a:pt x="184" y="368"/>
                    <a:pt x="184" y="368"/>
                  </a:cubicBezTo>
                  <a:cubicBezTo>
                    <a:pt x="82" y="368"/>
                    <a:pt x="0" y="286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83"/>
                    <a:pt x="82" y="0"/>
                    <a:pt x="184" y="0"/>
                  </a:cubicBezTo>
                  <a:close/>
                </a:path>
              </a:pathLst>
            </a:custGeom>
            <a:solidFill>
              <a:srgbClr val="06528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3" name="Google Shape;373;p19"/>
            <p:cNvSpPr/>
            <p:nvPr/>
          </p:nvSpPr>
          <p:spPr>
            <a:xfrm>
              <a:off x="9168848" y="4752975"/>
              <a:ext cx="1778000" cy="1187450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183" y="184"/>
                  </a:moveTo>
                  <a:cubicBezTo>
                    <a:pt x="183" y="83"/>
                    <a:pt x="266" y="0"/>
                    <a:pt x="367" y="0"/>
                  </a:cubicBezTo>
                  <a:cubicBezTo>
                    <a:pt x="367" y="0"/>
                    <a:pt x="367" y="0"/>
                    <a:pt x="367" y="0"/>
                  </a:cubicBezTo>
                  <a:cubicBezTo>
                    <a:pt x="469" y="0"/>
                    <a:pt x="551" y="83"/>
                    <a:pt x="551" y="184"/>
                  </a:cubicBezTo>
                  <a:cubicBezTo>
                    <a:pt x="551" y="184"/>
                    <a:pt x="551" y="184"/>
                    <a:pt x="551" y="184"/>
                  </a:cubicBezTo>
                  <a:cubicBezTo>
                    <a:pt x="551" y="286"/>
                    <a:pt x="469" y="368"/>
                    <a:pt x="367" y="368"/>
                  </a:cubicBezTo>
                  <a:cubicBezTo>
                    <a:pt x="0" y="368"/>
                    <a:pt x="0" y="368"/>
                    <a:pt x="0" y="368"/>
                  </a:cubicBezTo>
                  <a:cubicBezTo>
                    <a:pt x="101" y="368"/>
                    <a:pt x="183" y="286"/>
                    <a:pt x="183" y="184"/>
                  </a:cubicBezTo>
                  <a:close/>
                </a:path>
              </a:pathLst>
            </a:custGeom>
            <a:solidFill>
              <a:srgbClr val="2070A1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33630C14-218D-E249-815C-E172B4547609}"/>
              </a:ext>
            </a:extLst>
          </p:cNvPr>
          <p:cNvGrpSpPr/>
          <p:nvPr/>
        </p:nvGrpSpPr>
        <p:grpSpPr>
          <a:xfrm>
            <a:off x="2803373" y="1176035"/>
            <a:ext cx="3091688" cy="1008148"/>
            <a:chOff x="1221339" y="917575"/>
            <a:chExt cx="3358598" cy="1189037"/>
          </a:xfrm>
          <a:effectLst>
            <a:outerShdw blurRad="50800" dist="38100" dir="2700000" algn="tl" rotWithShape="0">
              <a:schemeClr val="bg2"/>
            </a:outerShdw>
          </a:effectLst>
        </p:grpSpPr>
        <p:sp>
          <p:nvSpPr>
            <p:cNvPr id="374" name="Google Shape;374;p19"/>
            <p:cNvSpPr/>
            <p:nvPr/>
          </p:nvSpPr>
          <p:spPr>
            <a:xfrm>
              <a:off x="1798637" y="917575"/>
              <a:ext cx="2781300" cy="1189037"/>
            </a:xfrm>
            <a:custGeom>
              <a:avLst/>
              <a:gdLst/>
              <a:ahLst/>
              <a:cxnLst/>
              <a:rect l="l" t="t" r="r" b="b"/>
              <a:pathLst>
                <a:path w="862" h="368" extrusionOk="0">
                  <a:moveTo>
                    <a:pt x="6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2" y="0"/>
                    <a:pt x="184" y="82"/>
                    <a:pt x="184" y="184"/>
                  </a:cubicBezTo>
                  <a:cubicBezTo>
                    <a:pt x="184" y="285"/>
                    <a:pt x="267" y="368"/>
                    <a:pt x="368" y="368"/>
                  </a:cubicBezTo>
                  <a:cubicBezTo>
                    <a:pt x="678" y="368"/>
                    <a:pt x="678" y="368"/>
                    <a:pt x="678" y="368"/>
                  </a:cubicBezTo>
                  <a:cubicBezTo>
                    <a:pt x="779" y="368"/>
                    <a:pt x="862" y="285"/>
                    <a:pt x="862" y="184"/>
                  </a:cubicBezTo>
                  <a:cubicBezTo>
                    <a:pt x="862" y="184"/>
                    <a:pt x="862" y="184"/>
                    <a:pt x="862" y="184"/>
                  </a:cubicBezTo>
                  <a:cubicBezTo>
                    <a:pt x="862" y="82"/>
                    <a:pt x="779" y="0"/>
                    <a:pt x="678" y="0"/>
                  </a:cubicBezTo>
                  <a:close/>
                </a:path>
              </a:pathLst>
            </a:custGeom>
            <a:solidFill>
              <a:srgbClr val="F7AF1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5" name="Google Shape;375;p19"/>
            <p:cNvSpPr/>
            <p:nvPr/>
          </p:nvSpPr>
          <p:spPr>
            <a:xfrm>
              <a:off x="1221339" y="917575"/>
              <a:ext cx="1778000" cy="1189037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367" y="184"/>
                  </a:moveTo>
                  <a:cubicBezTo>
                    <a:pt x="367" y="82"/>
                    <a:pt x="285" y="0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82" y="0"/>
                    <a:pt x="0" y="82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285"/>
                    <a:pt x="82" y="368"/>
                    <a:pt x="183" y="368"/>
                  </a:cubicBezTo>
                  <a:cubicBezTo>
                    <a:pt x="551" y="368"/>
                    <a:pt x="551" y="368"/>
                    <a:pt x="551" y="368"/>
                  </a:cubicBezTo>
                  <a:cubicBezTo>
                    <a:pt x="450" y="368"/>
                    <a:pt x="367" y="285"/>
                    <a:pt x="367" y="184"/>
                  </a:cubicBezTo>
                  <a:close/>
                </a:path>
              </a:pathLst>
            </a:custGeom>
            <a:solidFill>
              <a:srgbClr val="FFCF69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51A969F-7B91-DC48-B5E7-3CDC749418A4}"/>
              </a:ext>
            </a:extLst>
          </p:cNvPr>
          <p:cNvGrpSpPr/>
          <p:nvPr/>
        </p:nvGrpSpPr>
        <p:grpSpPr>
          <a:xfrm>
            <a:off x="2032577" y="2944055"/>
            <a:ext cx="3090226" cy="1008148"/>
            <a:chOff x="479977" y="2835275"/>
            <a:chExt cx="3357010" cy="1189037"/>
          </a:xfrm>
          <a:effectLst>
            <a:outerShdw blurRad="50800" dist="38100" algn="l" rotWithShape="0">
              <a:schemeClr val="bg2">
                <a:alpha val="40000"/>
              </a:schemeClr>
            </a:outerShdw>
          </a:effectLst>
        </p:grpSpPr>
        <p:sp>
          <p:nvSpPr>
            <p:cNvPr id="376" name="Google Shape;376;p19"/>
            <p:cNvSpPr/>
            <p:nvPr/>
          </p:nvSpPr>
          <p:spPr>
            <a:xfrm>
              <a:off x="1060450" y="2835275"/>
              <a:ext cx="2776537" cy="1189037"/>
            </a:xfrm>
            <a:custGeom>
              <a:avLst/>
              <a:gdLst/>
              <a:ahLst/>
              <a:cxnLst/>
              <a:rect l="l" t="t" r="r" b="b"/>
              <a:pathLst>
                <a:path w="861" h="368" extrusionOk="0">
                  <a:moveTo>
                    <a:pt x="677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1" y="0"/>
                    <a:pt x="183" y="82"/>
                    <a:pt x="183" y="184"/>
                  </a:cubicBezTo>
                  <a:cubicBezTo>
                    <a:pt x="183" y="286"/>
                    <a:pt x="266" y="368"/>
                    <a:pt x="367" y="368"/>
                  </a:cubicBezTo>
                  <a:cubicBezTo>
                    <a:pt x="677" y="368"/>
                    <a:pt x="677" y="368"/>
                    <a:pt x="677" y="368"/>
                  </a:cubicBezTo>
                  <a:cubicBezTo>
                    <a:pt x="779" y="368"/>
                    <a:pt x="861" y="286"/>
                    <a:pt x="861" y="184"/>
                  </a:cubicBezTo>
                  <a:cubicBezTo>
                    <a:pt x="861" y="184"/>
                    <a:pt x="861" y="184"/>
                    <a:pt x="861" y="184"/>
                  </a:cubicBezTo>
                  <a:cubicBezTo>
                    <a:pt x="861" y="82"/>
                    <a:pt x="779" y="0"/>
                    <a:pt x="677" y="0"/>
                  </a:cubicBezTo>
                  <a:close/>
                </a:path>
              </a:pathLst>
            </a:custGeom>
            <a:solidFill>
              <a:srgbClr val="FC8414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7" name="Google Shape;377;p19"/>
            <p:cNvSpPr/>
            <p:nvPr/>
          </p:nvSpPr>
          <p:spPr>
            <a:xfrm>
              <a:off x="479977" y="2835275"/>
              <a:ext cx="1776412" cy="1189037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367" y="184"/>
                  </a:moveTo>
                  <a:cubicBezTo>
                    <a:pt x="367" y="82"/>
                    <a:pt x="285" y="0"/>
                    <a:pt x="184" y="0"/>
                  </a:cubicBezTo>
                  <a:cubicBezTo>
                    <a:pt x="184" y="0"/>
                    <a:pt x="184" y="0"/>
                    <a:pt x="184" y="0"/>
                  </a:cubicBezTo>
                  <a:cubicBezTo>
                    <a:pt x="82" y="0"/>
                    <a:pt x="0" y="82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286"/>
                    <a:pt x="82" y="368"/>
                    <a:pt x="184" y="368"/>
                  </a:cubicBezTo>
                  <a:cubicBezTo>
                    <a:pt x="551" y="368"/>
                    <a:pt x="551" y="368"/>
                    <a:pt x="551" y="368"/>
                  </a:cubicBezTo>
                  <a:cubicBezTo>
                    <a:pt x="450" y="368"/>
                    <a:pt x="367" y="286"/>
                    <a:pt x="367" y="184"/>
                  </a:cubicBezTo>
                  <a:close/>
                </a:path>
              </a:pathLst>
            </a:custGeom>
            <a:solidFill>
              <a:srgbClr val="FF9C40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grpSp>
        <p:nvGrpSpPr>
          <p:cNvPr id="4" name="Group 3">
            <a:extLst>
              <a:ext uri="{FF2B5EF4-FFF2-40B4-BE49-F238E27FC236}">
                <a16:creationId xmlns:a16="http://schemas.microsoft.com/office/drawing/2014/main" id="{85CD0BE9-7D2C-0845-A720-41DEBCAEB4FF}"/>
              </a:ext>
            </a:extLst>
          </p:cNvPr>
          <p:cNvGrpSpPr/>
          <p:nvPr/>
        </p:nvGrpSpPr>
        <p:grpSpPr>
          <a:xfrm>
            <a:off x="2801593" y="4719471"/>
            <a:ext cx="3091688" cy="1006802"/>
            <a:chOff x="1221339" y="4752975"/>
            <a:chExt cx="3358598" cy="1187450"/>
          </a:xfrm>
          <a:effectLst>
            <a:outerShdw blurRad="50800" dist="38100" dir="18900000" algn="bl" rotWithShape="0">
              <a:schemeClr val="bg2">
                <a:alpha val="40000"/>
              </a:schemeClr>
            </a:outerShdw>
          </a:effectLst>
        </p:grpSpPr>
        <p:sp>
          <p:nvSpPr>
            <p:cNvPr id="378" name="Google Shape;378;p19"/>
            <p:cNvSpPr/>
            <p:nvPr/>
          </p:nvSpPr>
          <p:spPr>
            <a:xfrm>
              <a:off x="1798637" y="4752975"/>
              <a:ext cx="2781300" cy="1187450"/>
            </a:xfrm>
            <a:custGeom>
              <a:avLst/>
              <a:gdLst/>
              <a:ahLst/>
              <a:cxnLst/>
              <a:rect l="l" t="t" r="r" b="b"/>
              <a:pathLst>
                <a:path w="862" h="368" extrusionOk="0">
                  <a:moveTo>
                    <a:pt x="678" y="0"/>
                  </a:moveTo>
                  <a:cubicBezTo>
                    <a:pt x="0" y="0"/>
                    <a:pt x="0" y="0"/>
                    <a:pt x="0" y="0"/>
                  </a:cubicBezTo>
                  <a:cubicBezTo>
                    <a:pt x="102" y="0"/>
                    <a:pt x="184" y="83"/>
                    <a:pt x="184" y="184"/>
                  </a:cubicBezTo>
                  <a:cubicBezTo>
                    <a:pt x="184" y="286"/>
                    <a:pt x="267" y="368"/>
                    <a:pt x="368" y="368"/>
                  </a:cubicBezTo>
                  <a:cubicBezTo>
                    <a:pt x="678" y="368"/>
                    <a:pt x="678" y="368"/>
                    <a:pt x="678" y="368"/>
                  </a:cubicBezTo>
                  <a:cubicBezTo>
                    <a:pt x="779" y="368"/>
                    <a:pt x="862" y="286"/>
                    <a:pt x="862" y="184"/>
                  </a:cubicBezTo>
                  <a:cubicBezTo>
                    <a:pt x="862" y="184"/>
                    <a:pt x="862" y="184"/>
                    <a:pt x="862" y="184"/>
                  </a:cubicBezTo>
                  <a:cubicBezTo>
                    <a:pt x="862" y="83"/>
                    <a:pt x="779" y="0"/>
                    <a:pt x="678" y="0"/>
                  </a:cubicBezTo>
                  <a:close/>
                </a:path>
              </a:pathLst>
            </a:custGeom>
            <a:solidFill>
              <a:srgbClr val="CC2B38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379" name="Google Shape;379;p19"/>
            <p:cNvSpPr/>
            <p:nvPr/>
          </p:nvSpPr>
          <p:spPr>
            <a:xfrm>
              <a:off x="1221339" y="4752975"/>
              <a:ext cx="1778000" cy="1187450"/>
            </a:xfrm>
            <a:custGeom>
              <a:avLst/>
              <a:gdLst/>
              <a:ahLst/>
              <a:cxnLst/>
              <a:rect l="l" t="t" r="r" b="b"/>
              <a:pathLst>
                <a:path w="551" h="368" extrusionOk="0">
                  <a:moveTo>
                    <a:pt x="367" y="184"/>
                  </a:moveTo>
                  <a:cubicBezTo>
                    <a:pt x="367" y="83"/>
                    <a:pt x="285" y="0"/>
                    <a:pt x="183" y="0"/>
                  </a:cubicBezTo>
                  <a:cubicBezTo>
                    <a:pt x="183" y="0"/>
                    <a:pt x="183" y="0"/>
                    <a:pt x="183" y="0"/>
                  </a:cubicBezTo>
                  <a:cubicBezTo>
                    <a:pt x="82" y="0"/>
                    <a:pt x="0" y="83"/>
                    <a:pt x="0" y="184"/>
                  </a:cubicBezTo>
                  <a:cubicBezTo>
                    <a:pt x="0" y="184"/>
                    <a:pt x="0" y="184"/>
                    <a:pt x="0" y="184"/>
                  </a:cubicBezTo>
                  <a:cubicBezTo>
                    <a:pt x="0" y="286"/>
                    <a:pt x="82" y="368"/>
                    <a:pt x="183" y="368"/>
                  </a:cubicBezTo>
                  <a:cubicBezTo>
                    <a:pt x="551" y="368"/>
                    <a:pt x="551" y="368"/>
                    <a:pt x="551" y="368"/>
                  </a:cubicBezTo>
                  <a:cubicBezTo>
                    <a:pt x="450" y="368"/>
                    <a:pt x="367" y="286"/>
                    <a:pt x="367" y="184"/>
                  </a:cubicBezTo>
                  <a:close/>
                </a:path>
              </a:pathLst>
            </a:custGeom>
            <a:solidFill>
              <a:srgbClr val="E24D5A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None/>
              </a:pPr>
              <a:endParaRPr sz="1800" b="0" i="0" u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sp>
        <p:nvSpPr>
          <p:cNvPr id="381" name="Google Shape;381;p19"/>
          <p:cNvSpPr/>
          <p:nvPr/>
        </p:nvSpPr>
        <p:spPr>
          <a:xfrm>
            <a:off x="2300312" y="3361566"/>
            <a:ext cx="676600" cy="415911"/>
          </a:xfrm>
          <a:custGeom>
            <a:avLst/>
            <a:gdLst/>
            <a:ahLst/>
            <a:cxnLst/>
            <a:rect l="l" t="t" r="r" b="b"/>
            <a:pathLst>
              <a:path w="228" h="152" extrusionOk="0">
                <a:moveTo>
                  <a:pt x="182" y="15"/>
                </a:moveTo>
                <a:cubicBezTo>
                  <a:pt x="203" y="68"/>
                  <a:pt x="203" y="68"/>
                  <a:pt x="203" y="68"/>
                </a:cubicBezTo>
                <a:cubicBezTo>
                  <a:pt x="176" y="79"/>
                  <a:pt x="176" y="79"/>
                  <a:pt x="176" y="79"/>
                </a:cubicBezTo>
                <a:cubicBezTo>
                  <a:pt x="163" y="67"/>
                  <a:pt x="120" y="30"/>
                  <a:pt x="116" y="30"/>
                </a:cubicBezTo>
                <a:cubicBezTo>
                  <a:pt x="113" y="30"/>
                  <a:pt x="100" y="34"/>
                  <a:pt x="98" y="35"/>
                </a:cubicBezTo>
                <a:cubicBezTo>
                  <a:pt x="98" y="35"/>
                  <a:pt x="90" y="37"/>
                  <a:pt x="83" y="37"/>
                </a:cubicBezTo>
                <a:cubicBezTo>
                  <a:pt x="80" y="37"/>
                  <a:pt x="77" y="37"/>
                  <a:pt x="76" y="36"/>
                </a:cubicBezTo>
                <a:cubicBezTo>
                  <a:pt x="74" y="35"/>
                  <a:pt x="73" y="33"/>
                  <a:pt x="73" y="32"/>
                </a:cubicBezTo>
                <a:cubicBezTo>
                  <a:pt x="73" y="29"/>
                  <a:pt x="76" y="26"/>
                  <a:pt x="78" y="25"/>
                </a:cubicBezTo>
                <a:cubicBezTo>
                  <a:pt x="89" y="19"/>
                  <a:pt x="119" y="8"/>
                  <a:pt x="122" y="8"/>
                </a:cubicBezTo>
                <a:cubicBezTo>
                  <a:pt x="122" y="8"/>
                  <a:pt x="123" y="8"/>
                  <a:pt x="123" y="8"/>
                </a:cubicBezTo>
                <a:cubicBezTo>
                  <a:pt x="130" y="8"/>
                  <a:pt x="176" y="14"/>
                  <a:pt x="182" y="15"/>
                </a:cubicBezTo>
                <a:close/>
                <a:moveTo>
                  <a:pt x="200" y="0"/>
                </a:moveTo>
                <a:cubicBezTo>
                  <a:pt x="200" y="0"/>
                  <a:pt x="199" y="0"/>
                  <a:pt x="198" y="0"/>
                </a:cubicBezTo>
                <a:cubicBezTo>
                  <a:pt x="189" y="4"/>
                  <a:pt x="189" y="4"/>
                  <a:pt x="189" y="4"/>
                </a:cubicBezTo>
                <a:cubicBezTo>
                  <a:pt x="188" y="4"/>
                  <a:pt x="187" y="6"/>
                  <a:pt x="186" y="7"/>
                </a:cubicBezTo>
                <a:cubicBezTo>
                  <a:pt x="186" y="8"/>
                  <a:pt x="186" y="10"/>
                  <a:pt x="186" y="11"/>
                </a:cubicBezTo>
                <a:cubicBezTo>
                  <a:pt x="208" y="67"/>
                  <a:pt x="208" y="67"/>
                  <a:pt x="208" y="67"/>
                </a:cubicBezTo>
                <a:cubicBezTo>
                  <a:pt x="209" y="70"/>
                  <a:pt x="213" y="71"/>
                  <a:pt x="216" y="70"/>
                </a:cubicBezTo>
                <a:cubicBezTo>
                  <a:pt x="224" y="67"/>
                  <a:pt x="224" y="67"/>
                  <a:pt x="224" y="67"/>
                </a:cubicBezTo>
                <a:cubicBezTo>
                  <a:pt x="226" y="66"/>
                  <a:pt x="227" y="65"/>
                  <a:pt x="228" y="64"/>
                </a:cubicBezTo>
                <a:cubicBezTo>
                  <a:pt x="228" y="62"/>
                  <a:pt x="228" y="61"/>
                  <a:pt x="228" y="59"/>
                </a:cubicBezTo>
                <a:cubicBezTo>
                  <a:pt x="206" y="4"/>
                  <a:pt x="206" y="4"/>
                  <a:pt x="206" y="4"/>
                </a:cubicBezTo>
                <a:cubicBezTo>
                  <a:pt x="205" y="1"/>
                  <a:pt x="203" y="0"/>
                  <a:pt x="200" y="0"/>
                </a:cubicBezTo>
                <a:close/>
                <a:moveTo>
                  <a:pt x="1" y="76"/>
                </a:moveTo>
                <a:cubicBezTo>
                  <a:pt x="0" y="78"/>
                  <a:pt x="1" y="79"/>
                  <a:pt x="2" y="80"/>
                </a:cubicBezTo>
                <a:cubicBezTo>
                  <a:pt x="3" y="81"/>
                  <a:pt x="4" y="82"/>
                  <a:pt x="6" y="82"/>
                </a:cubicBezTo>
                <a:cubicBezTo>
                  <a:pt x="15" y="83"/>
                  <a:pt x="15" y="83"/>
                  <a:pt x="15" y="83"/>
                </a:cubicBezTo>
                <a:cubicBezTo>
                  <a:pt x="19" y="83"/>
                  <a:pt x="21" y="81"/>
                  <a:pt x="22" y="78"/>
                </a:cubicBezTo>
                <a:cubicBezTo>
                  <a:pt x="26" y="15"/>
                  <a:pt x="26" y="15"/>
                  <a:pt x="26" y="15"/>
                </a:cubicBezTo>
                <a:cubicBezTo>
                  <a:pt x="26" y="14"/>
                  <a:pt x="26" y="12"/>
                  <a:pt x="25" y="11"/>
                </a:cubicBezTo>
                <a:cubicBezTo>
                  <a:pt x="24" y="10"/>
                  <a:pt x="22" y="9"/>
                  <a:pt x="21" y="9"/>
                </a:cubicBezTo>
                <a:cubicBezTo>
                  <a:pt x="12" y="8"/>
                  <a:pt x="12" y="8"/>
                  <a:pt x="12" y="8"/>
                </a:cubicBezTo>
                <a:cubicBezTo>
                  <a:pt x="11" y="8"/>
                  <a:pt x="11" y="8"/>
                  <a:pt x="11" y="8"/>
                </a:cubicBezTo>
                <a:cubicBezTo>
                  <a:pt x="8" y="8"/>
                  <a:pt x="5" y="11"/>
                  <a:pt x="5" y="14"/>
                </a:cubicBezTo>
                <a:lnTo>
                  <a:pt x="1" y="76"/>
                </a:lnTo>
                <a:close/>
                <a:moveTo>
                  <a:pt x="94" y="131"/>
                </a:moveTo>
                <a:cubicBezTo>
                  <a:pt x="94" y="129"/>
                  <a:pt x="92" y="127"/>
                  <a:pt x="90" y="126"/>
                </a:cubicBezTo>
                <a:cubicBezTo>
                  <a:pt x="87" y="123"/>
                  <a:pt x="82" y="123"/>
                  <a:pt x="79" y="127"/>
                </a:cubicBezTo>
                <a:cubicBezTo>
                  <a:pt x="75" y="133"/>
                  <a:pt x="75" y="133"/>
                  <a:pt x="75" y="133"/>
                </a:cubicBezTo>
                <a:cubicBezTo>
                  <a:pt x="74" y="133"/>
                  <a:pt x="74" y="133"/>
                  <a:pt x="74" y="133"/>
                </a:cubicBezTo>
                <a:cubicBezTo>
                  <a:pt x="70" y="138"/>
                  <a:pt x="70" y="138"/>
                  <a:pt x="70" y="138"/>
                </a:cubicBezTo>
                <a:cubicBezTo>
                  <a:pt x="65" y="144"/>
                  <a:pt x="70" y="149"/>
                  <a:pt x="72" y="150"/>
                </a:cubicBezTo>
                <a:cubicBezTo>
                  <a:pt x="74" y="151"/>
                  <a:pt x="75" y="152"/>
                  <a:pt x="77" y="152"/>
                </a:cubicBezTo>
                <a:cubicBezTo>
                  <a:pt x="79" y="152"/>
                  <a:pt x="81" y="151"/>
                  <a:pt x="83" y="148"/>
                </a:cubicBezTo>
                <a:cubicBezTo>
                  <a:pt x="90" y="141"/>
                  <a:pt x="90" y="141"/>
                  <a:pt x="90" y="141"/>
                </a:cubicBezTo>
                <a:cubicBezTo>
                  <a:pt x="90" y="141"/>
                  <a:pt x="90" y="141"/>
                  <a:pt x="90" y="141"/>
                </a:cubicBezTo>
                <a:cubicBezTo>
                  <a:pt x="92" y="138"/>
                  <a:pt x="92" y="138"/>
                  <a:pt x="92" y="138"/>
                </a:cubicBezTo>
                <a:cubicBezTo>
                  <a:pt x="94" y="136"/>
                  <a:pt x="94" y="134"/>
                  <a:pt x="94" y="131"/>
                </a:cubicBezTo>
                <a:close/>
                <a:moveTo>
                  <a:pt x="50" y="128"/>
                </a:moveTo>
                <a:cubicBezTo>
                  <a:pt x="47" y="132"/>
                  <a:pt x="47" y="135"/>
                  <a:pt x="52" y="139"/>
                </a:cubicBezTo>
                <a:cubicBezTo>
                  <a:pt x="56" y="142"/>
                  <a:pt x="60" y="142"/>
                  <a:pt x="64" y="137"/>
                </a:cubicBezTo>
                <a:cubicBezTo>
                  <a:pt x="75" y="124"/>
                  <a:pt x="75" y="124"/>
                  <a:pt x="75" y="124"/>
                </a:cubicBezTo>
                <a:cubicBezTo>
                  <a:pt x="80" y="118"/>
                  <a:pt x="75" y="113"/>
                  <a:pt x="73" y="112"/>
                </a:cubicBezTo>
                <a:cubicBezTo>
                  <a:pt x="69" y="109"/>
                  <a:pt x="65" y="109"/>
                  <a:pt x="62" y="114"/>
                </a:cubicBezTo>
                <a:cubicBezTo>
                  <a:pt x="56" y="121"/>
                  <a:pt x="56" y="121"/>
                  <a:pt x="56" y="121"/>
                </a:cubicBezTo>
                <a:cubicBezTo>
                  <a:pt x="56" y="121"/>
                  <a:pt x="56" y="121"/>
                  <a:pt x="56" y="121"/>
                </a:cubicBezTo>
                <a:cubicBezTo>
                  <a:pt x="55" y="122"/>
                  <a:pt x="55" y="122"/>
                  <a:pt x="55" y="122"/>
                </a:cubicBezTo>
                <a:lnTo>
                  <a:pt x="50" y="128"/>
                </a:lnTo>
                <a:close/>
                <a:moveTo>
                  <a:pt x="34" y="112"/>
                </a:moveTo>
                <a:cubicBezTo>
                  <a:pt x="32" y="114"/>
                  <a:pt x="32" y="117"/>
                  <a:pt x="32" y="119"/>
                </a:cubicBezTo>
                <a:cubicBezTo>
                  <a:pt x="32" y="121"/>
                  <a:pt x="34" y="123"/>
                  <a:pt x="35" y="124"/>
                </a:cubicBezTo>
                <a:cubicBezTo>
                  <a:pt x="39" y="128"/>
                  <a:pt x="44" y="127"/>
                  <a:pt x="47" y="123"/>
                </a:cubicBezTo>
                <a:cubicBezTo>
                  <a:pt x="59" y="109"/>
                  <a:pt x="59" y="109"/>
                  <a:pt x="59" y="109"/>
                </a:cubicBezTo>
                <a:cubicBezTo>
                  <a:pt x="61" y="107"/>
                  <a:pt x="61" y="104"/>
                  <a:pt x="61" y="102"/>
                </a:cubicBezTo>
                <a:cubicBezTo>
                  <a:pt x="61" y="100"/>
                  <a:pt x="59" y="98"/>
                  <a:pt x="58" y="96"/>
                </a:cubicBezTo>
                <a:cubicBezTo>
                  <a:pt x="54" y="93"/>
                  <a:pt x="49" y="94"/>
                  <a:pt x="46" y="98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40" y="105"/>
                  <a:pt x="40" y="105"/>
                  <a:pt x="40" y="105"/>
                </a:cubicBezTo>
                <a:cubicBezTo>
                  <a:pt x="39" y="106"/>
                  <a:pt x="39" y="106"/>
                  <a:pt x="39" y="106"/>
                </a:cubicBezTo>
                <a:lnTo>
                  <a:pt x="34" y="112"/>
                </a:lnTo>
                <a:close/>
                <a:moveTo>
                  <a:pt x="31" y="107"/>
                </a:moveTo>
                <a:cubicBezTo>
                  <a:pt x="43" y="93"/>
                  <a:pt x="43" y="93"/>
                  <a:pt x="43" y="93"/>
                </a:cubicBezTo>
                <a:cubicBezTo>
                  <a:pt x="48" y="87"/>
                  <a:pt x="43" y="82"/>
                  <a:pt x="42" y="81"/>
                </a:cubicBezTo>
                <a:cubicBezTo>
                  <a:pt x="38" y="78"/>
                  <a:pt x="34" y="78"/>
                  <a:pt x="30" y="82"/>
                </a:cubicBezTo>
                <a:cubicBezTo>
                  <a:pt x="26" y="87"/>
                  <a:pt x="26" y="87"/>
                  <a:pt x="26" y="87"/>
                </a:cubicBezTo>
                <a:cubicBezTo>
                  <a:pt x="26" y="87"/>
                  <a:pt x="26" y="87"/>
                  <a:pt x="26" y="87"/>
                </a:cubicBezTo>
                <a:cubicBezTo>
                  <a:pt x="26" y="88"/>
                  <a:pt x="26" y="88"/>
                  <a:pt x="26" y="88"/>
                </a:cubicBezTo>
                <a:cubicBezTo>
                  <a:pt x="20" y="94"/>
                  <a:pt x="20" y="94"/>
                  <a:pt x="20" y="94"/>
                </a:cubicBezTo>
                <a:cubicBezTo>
                  <a:pt x="18" y="97"/>
                  <a:pt x="17" y="99"/>
                  <a:pt x="18" y="101"/>
                </a:cubicBezTo>
                <a:cubicBezTo>
                  <a:pt x="18" y="103"/>
                  <a:pt x="19" y="105"/>
                  <a:pt x="20" y="106"/>
                </a:cubicBezTo>
                <a:cubicBezTo>
                  <a:pt x="22" y="107"/>
                  <a:pt x="25" y="109"/>
                  <a:pt x="27" y="109"/>
                </a:cubicBezTo>
                <a:cubicBezTo>
                  <a:pt x="29" y="109"/>
                  <a:pt x="30" y="108"/>
                  <a:pt x="31" y="107"/>
                </a:cubicBezTo>
                <a:close/>
                <a:moveTo>
                  <a:pt x="173" y="95"/>
                </a:moveTo>
                <a:cubicBezTo>
                  <a:pt x="176" y="92"/>
                  <a:pt x="177" y="87"/>
                  <a:pt x="172" y="83"/>
                </a:cubicBezTo>
                <a:cubicBezTo>
                  <a:pt x="168" y="79"/>
                  <a:pt x="168" y="79"/>
                  <a:pt x="168" y="79"/>
                </a:cubicBezTo>
                <a:cubicBezTo>
                  <a:pt x="146" y="60"/>
                  <a:pt x="121" y="39"/>
                  <a:pt x="115" y="35"/>
                </a:cubicBezTo>
                <a:cubicBezTo>
                  <a:pt x="113" y="36"/>
                  <a:pt x="106" y="38"/>
                  <a:pt x="100" y="40"/>
                </a:cubicBezTo>
                <a:cubicBezTo>
                  <a:pt x="100" y="40"/>
                  <a:pt x="100" y="40"/>
                  <a:pt x="100" y="40"/>
                </a:cubicBezTo>
                <a:cubicBezTo>
                  <a:pt x="99" y="40"/>
                  <a:pt x="91" y="43"/>
                  <a:pt x="83" y="43"/>
                </a:cubicBezTo>
                <a:cubicBezTo>
                  <a:pt x="79" y="43"/>
                  <a:pt x="75" y="42"/>
                  <a:pt x="73" y="40"/>
                </a:cubicBezTo>
                <a:cubicBezTo>
                  <a:pt x="68" y="37"/>
                  <a:pt x="68" y="34"/>
                  <a:pt x="68" y="32"/>
                </a:cubicBezTo>
                <a:cubicBezTo>
                  <a:pt x="68" y="27"/>
                  <a:pt x="72" y="23"/>
                  <a:pt x="75" y="21"/>
                </a:cubicBezTo>
                <a:cubicBezTo>
                  <a:pt x="32" y="15"/>
                  <a:pt x="32" y="15"/>
                  <a:pt x="32" y="15"/>
                </a:cubicBezTo>
                <a:cubicBezTo>
                  <a:pt x="27" y="78"/>
                  <a:pt x="27" y="78"/>
                  <a:pt x="27" y="78"/>
                </a:cubicBezTo>
                <a:cubicBezTo>
                  <a:pt x="31" y="74"/>
                  <a:pt x="34" y="73"/>
                  <a:pt x="37" y="73"/>
                </a:cubicBezTo>
                <a:cubicBezTo>
                  <a:pt x="40" y="73"/>
                  <a:pt x="43" y="74"/>
                  <a:pt x="45" y="77"/>
                </a:cubicBezTo>
                <a:cubicBezTo>
                  <a:pt x="49" y="80"/>
                  <a:pt x="51" y="85"/>
                  <a:pt x="51" y="89"/>
                </a:cubicBezTo>
                <a:cubicBezTo>
                  <a:pt x="54" y="89"/>
                  <a:pt x="58" y="90"/>
                  <a:pt x="61" y="92"/>
                </a:cubicBezTo>
                <a:cubicBezTo>
                  <a:pt x="65" y="96"/>
                  <a:pt x="67" y="100"/>
                  <a:pt x="66" y="105"/>
                </a:cubicBezTo>
                <a:cubicBezTo>
                  <a:pt x="70" y="104"/>
                  <a:pt x="73" y="105"/>
                  <a:pt x="77" y="108"/>
                </a:cubicBezTo>
                <a:cubicBezTo>
                  <a:pt x="80" y="111"/>
                  <a:pt x="82" y="115"/>
                  <a:pt x="82" y="119"/>
                </a:cubicBezTo>
                <a:cubicBezTo>
                  <a:pt x="86" y="118"/>
                  <a:pt x="90" y="119"/>
                  <a:pt x="94" y="122"/>
                </a:cubicBezTo>
                <a:cubicBezTo>
                  <a:pt x="99" y="126"/>
                  <a:pt x="101" y="131"/>
                  <a:pt x="99" y="137"/>
                </a:cubicBezTo>
                <a:cubicBezTo>
                  <a:pt x="102" y="140"/>
                  <a:pt x="102" y="140"/>
                  <a:pt x="102" y="140"/>
                </a:cubicBezTo>
                <a:cubicBezTo>
                  <a:pt x="103" y="140"/>
                  <a:pt x="103" y="140"/>
                  <a:pt x="103" y="141"/>
                </a:cubicBezTo>
                <a:cubicBezTo>
                  <a:pt x="103" y="141"/>
                  <a:pt x="103" y="141"/>
                  <a:pt x="103" y="141"/>
                </a:cubicBezTo>
                <a:cubicBezTo>
                  <a:pt x="105" y="142"/>
                  <a:pt x="107" y="142"/>
                  <a:pt x="108" y="142"/>
                </a:cubicBezTo>
                <a:cubicBezTo>
                  <a:pt x="111" y="142"/>
                  <a:pt x="113" y="141"/>
                  <a:pt x="114" y="139"/>
                </a:cubicBezTo>
                <a:cubicBezTo>
                  <a:pt x="116" y="136"/>
                  <a:pt x="118" y="133"/>
                  <a:pt x="115" y="130"/>
                </a:cubicBezTo>
                <a:cubicBezTo>
                  <a:pt x="115" y="130"/>
                  <a:pt x="115" y="130"/>
                  <a:pt x="115" y="130"/>
                </a:cubicBezTo>
                <a:cubicBezTo>
                  <a:pt x="95" y="113"/>
                  <a:pt x="95" y="113"/>
                  <a:pt x="95" y="113"/>
                </a:cubicBezTo>
                <a:cubicBezTo>
                  <a:pt x="95" y="113"/>
                  <a:pt x="94" y="112"/>
                  <a:pt x="94" y="111"/>
                </a:cubicBezTo>
                <a:cubicBezTo>
                  <a:pt x="94" y="110"/>
                  <a:pt x="94" y="110"/>
                  <a:pt x="95" y="109"/>
                </a:cubicBezTo>
                <a:cubicBezTo>
                  <a:pt x="96" y="108"/>
                  <a:pt x="98" y="108"/>
                  <a:pt x="99" y="109"/>
                </a:cubicBezTo>
                <a:cubicBezTo>
                  <a:pt x="124" y="130"/>
                  <a:pt x="124" y="130"/>
                  <a:pt x="124" y="130"/>
                </a:cubicBezTo>
                <a:cubicBezTo>
                  <a:pt x="126" y="131"/>
                  <a:pt x="127" y="131"/>
                  <a:pt x="129" y="131"/>
                </a:cubicBezTo>
                <a:cubicBezTo>
                  <a:pt x="131" y="131"/>
                  <a:pt x="134" y="130"/>
                  <a:pt x="136" y="128"/>
                </a:cubicBezTo>
                <a:cubicBezTo>
                  <a:pt x="137" y="126"/>
                  <a:pt x="138" y="124"/>
                  <a:pt x="138" y="122"/>
                </a:cubicBezTo>
                <a:cubicBezTo>
                  <a:pt x="137" y="119"/>
                  <a:pt x="136" y="117"/>
                  <a:pt x="134" y="115"/>
                </a:cubicBezTo>
                <a:cubicBezTo>
                  <a:pt x="131" y="113"/>
                  <a:pt x="131" y="113"/>
                  <a:pt x="131" y="113"/>
                </a:cubicBezTo>
                <a:cubicBezTo>
                  <a:pt x="131" y="113"/>
                  <a:pt x="131" y="113"/>
                  <a:pt x="131" y="113"/>
                </a:cubicBezTo>
                <a:cubicBezTo>
                  <a:pt x="117" y="102"/>
                  <a:pt x="117" y="102"/>
                  <a:pt x="117" y="102"/>
                </a:cubicBezTo>
                <a:cubicBezTo>
                  <a:pt x="116" y="101"/>
                  <a:pt x="116" y="100"/>
                  <a:pt x="116" y="99"/>
                </a:cubicBezTo>
                <a:cubicBezTo>
                  <a:pt x="116" y="99"/>
                  <a:pt x="116" y="98"/>
                  <a:pt x="117" y="97"/>
                </a:cubicBezTo>
                <a:cubicBezTo>
                  <a:pt x="118" y="96"/>
                  <a:pt x="120" y="96"/>
                  <a:pt x="121" y="97"/>
                </a:cubicBezTo>
                <a:cubicBezTo>
                  <a:pt x="144" y="115"/>
                  <a:pt x="144" y="115"/>
                  <a:pt x="144" y="115"/>
                </a:cubicBezTo>
                <a:cubicBezTo>
                  <a:pt x="146" y="117"/>
                  <a:pt x="147" y="118"/>
                  <a:pt x="149" y="118"/>
                </a:cubicBezTo>
                <a:cubicBezTo>
                  <a:pt x="152" y="118"/>
                  <a:pt x="155" y="116"/>
                  <a:pt x="157" y="113"/>
                </a:cubicBezTo>
                <a:cubicBezTo>
                  <a:pt x="159" y="111"/>
                  <a:pt x="159" y="109"/>
                  <a:pt x="159" y="107"/>
                </a:cubicBezTo>
                <a:cubicBezTo>
                  <a:pt x="159" y="105"/>
                  <a:pt x="158" y="103"/>
                  <a:pt x="156" y="101"/>
                </a:cubicBezTo>
                <a:cubicBezTo>
                  <a:pt x="149" y="96"/>
                  <a:pt x="149" y="96"/>
                  <a:pt x="149" y="96"/>
                </a:cubicBezTo>
                <a:cubicBezTo>
                  <a:pt x="149" y="96"/>
                  <a:pt x="149" y="96"/>
                  <a:pt x="149" y="96"/>
                </a:cubicBezTo>
                <a:cubicBezTo>
                  <a:pt x="137" y="86"/>
                  <a:pt x="137" y="86"/>
                  <a:pt x="137" y="86"/>
                </a:cubicBezTo>
                <a:cubicBezTo>
                  <a:pt x="135" y="85"/>
                  <a:pt x="135" y="83"/>
                  <a:pt x="136" y="82"/>
                </a:cubicBezTo>
                <a:cubicBezTo>
                  <a:pt x="137" y="80"/>
                  <a:pt x="139" y="80"/>
                  <a:pt x="141" y="81"/>
                </a:cubicBezTo>
                <a:cubicBezTo>
                  <a:pt x="160" y="97"/>
                  <a:pt x="160" y="97"/>
                  <a:pt x="160" y="97"/>
                </a:cubicBezTo>
                <a:cubicBezTo>
                  <a:pt x="164" y="100"/>
                  <a:pt x="169" y="99"/>
                  <a:pt x="173" y="95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2" name="Google Shape;382;p19"/>
          <p:cNvSpPr/>
          <p:nvPr/>
        </p:nvSpPr>
        <p:spPr>
          <a:xfrm>
            <a:off x="3088956" y="5013158"/>
            <a:ext cx="585997" cy="448215"/>
          </a:xfrm>
          <a:custGeom>
            <a:avLst/>
            <a:gdLst/>
            <a:ahLst/>
            <a:cxnLst/>
            <a:rect l="l" t="t" r="r" b="b"/>
            <a:pathLst>
              <a:path w="197" h="164" extrusionOk="0">
                <a:moveTo>
                  <a:pt x="27" y="134"/>
                </a:moveTo>
                <a:cubicBezTo>
                  <a:pt x="27" y="89"/>
                  <a:pt x="27" y="89"/>
                  <a:pt x="27" y="89"/>
                </a:cubicBezTo>
                <a:cubicBezTo>
                  <a:pt x="27" y="86"/>
                  <a:pt x="30" y="83"/>
                  <a:pt x="33" y="83"/>
                </a:cubicBezTo>
                <a:cubicBezTo>
                  <a:pt x="44" y="83"/>
                  <a:pt x="44" y="83"/>
                  <a:pt x="44" y="83"/>
                </a:cubicBezTo>
                <a:cubicBezTo>
                  <a:pt x="48" y="83"/>
                  <a:pt x="50" y="86"/>
                  <a:pt x="50" y="89"/>
                </a:cubicBezTo>
                <a:cubicBezTo>
                  <a:pt x="50" y="134"/>
                  <a:pt x="50" y="134"/>
                  <a:pt x="50" y="134"/>
                </a:cubicBezTo>
                <a:cubicBezTo>
                  <a:pt x="50" y="137"/>
                  <a:pt x="48" y="140"/>
                  <a:pt x="44" y="140"/>
                </a:cubicBezTo>
                <a:cubicBezTo>
                  <a:pt x="33" y="140"/>
                  <a:pt x="33" y="140"/>
                  <a:pt x="33" y="140"/>
                </a:cubicBezTo>
                <a:cubicBezTo>
                  <a:pt x="30" y="140"/>
                  <a:pt x="27" y="137"/>
                  <a:pt x="27" y="134"/>
                </a:cubicBezTo>
                <a:close/>
                <a:moveTo>
                  <a:pt x="73" y="67"/>
                </a:moveTo>
                <a:cubicBezTo>
                  <a:pt x="69" y="67"/>
                  <a:pt x="66" y="70"/>
                  <a:pt x="66" y="74"/>
                </a:cubicBezTo>
                <a:cubicBezTo>
                  <a:pt x="66" y="134"/>
                  <a:pt x="66" y="134"/>
                  <a:pt x="66" y="134"/>
                </a:cubicBezTo>
                <a:cubicBezTo>
                  <a:pt x="66" y="137"/>
                  <a:pt x="69" y="140"/>
                  <a:pt x="73" y="140"/>
                </a:cubicBezTo>
                <a:cubicBezTo>
                  <a:pt x="83" y="140"/>
                  <a:pt x="83" y="140"/>
                  <a:pt x="83" y="140"/>
                </a:cubicBezTo>
                <a:cubicBezTo>
                  <a:pt x="87" y="140"/>
                  <a:pt x="90" y="137"/>
                  <a:pt x="90" y="134"/>
                </a:cubicBezTo>
                <a:cubicBezTo>
                  <a:pt x="90" y="74"/>
                  <a:pt x="90" y="74"/>
                  <a:pt x="90" y="74"/>
                </a:cubicBezTo>
                <a:cubicBezTo>
                  <a:pt x="90" y="70"/>
                  <a:pt x="87" y="67"/>
                  <a:pt x="83" y="67"/>
                </a:cubicBezTo>
                <a:lnTo>
                  <a:pt x="73" y="67"/>
                </a:lnTo>
                <a:close/>
                <a:moveTo>
                  <a:pt x="112" y="54"/>
                </a:moveTo>
                <a:cubicBezTo>
                  <a:pt x="108" y="54"/>
                  <a:pt x="105" y="57"/>
                  <a:pt x="105" y="60"/>
                </a:cubicBezTo>
                <a:cubicBezTo>
                  <a:pt x="105" y="134"/>
                  <a:pt x="105" y="134"/>
                  <a:pt x="105" y="134"/>
                </a:cubicBezTo>
                <a:cubicBezTo>
                  <a:pt x="105" y="137"/>
                  <a:pt x="108" y="140"/>
                  <a:pt x="112" y="140"/>
                </a:cubicBezTo>
                <a:cubicBezTo>
                  <a:pt x="123" y="140"/>
                  <a:pt x="123" y="140"/>
                  <a:pt x="123" y="140"/>
                </a:cubicBezTo>
                <a:cubicBezTo>
                  <a:pt x="126" y="140"/>
                  <a:pt x="129" y="137"/>
                  <a:pt x="129" y="134"/>
                </a:cubicBezTo>
                <a:cubicBezTo>
                  <a:pt x="129" y="60"/>
                  <a:pt x="129" y="60"/>
                  <a:pt x="129" y="60"/>
                </a:cubicBezTo>
                <a:cubicBezTo>
                  <a:pt x="129" y="57"/>
                  <a:pt x="126" y="54"/>
                  <a:pt x="123" y="54"/>
                </a:cubicBezTo>
                <a:lnTo>
                  <a:pt x="112" y="54"/>
                </a:lnTo>
                <a:close/>
                <a:moveTo>
                  <a:pt x="151" y="40"/>
                </a:moveTo>
                <a:cubicBezTo>
                  <a:pt x="148" y="40"/>
                  <a:pt x="145" y="43"/>
                  <a:pt x="145" y="46"/>
                </a:cubicBezTo>
                <a:cubicBezTo>
                  <a:pt x="145" y="134"/>
                  <a:pt x="145" y="134"/>
                  <a:pt x="145" y="134"/>
                </a:cubicBezTo>
                <a:cubicBezTo>
                  <a:pt x="145" y="137"/>
                  <a:pt x="148" y="140"/>
                  <a:pt x="151" y="140"/>
                </a:cubicBezTo>
                <a:cubicBezTo>
                  <a:pt x="162" y="140"/>
                  <a:pt x="162" y="140"/>
                  <a:pt x="162" y="140"/>
                </a:cubicBezTo>
                <a:cubicBezTo>
                  <a:pt x="166" y="140"/>
                  <a:pt x="169" y="137"/>
                  <a:pt x="169" y="134"/>
                </a:cubicBezTo>
                <a:cubicBezTo>
                  <a:pt x="169" y="46"/>
                  <a:pt x="169" y="46"/>
                  <a:pt x="169" y="46"/>
                </a:cubicBezTo>
                <a:cubicBezTo>
                  <a:pt x="169" y="43"/>
                  <a:pt x="166" y="40"/>
                  <a:pt x="162" y="40"/>
                </a:cubicBezTo>
                <a:lnTo>
                  <a:pt x="151" y="40"/>
                </a:lnTo>
                <a:close/>
                <a:moveTo>
                  <a:pt x="30" y="66"/>
                </a:moveTo>
                <a:cubicBezTo>
                  <a:pt x="72" y="58"/>
                  <a:pt x="111" y="43"/>
                  <a:pt x="147" y="22"/>
                </a:cubicBezTo>
                <a:cubicBezTo>
                  <a:pt x="150" y="28"/>
                  <a:pt x="150" y="28"/>
                  <a:pt x="150" y="28"/>
                </a:cubicBezTo>
                <a:cubicBezTo>
                  <a:pt x="162" y="8"/>
                  <a:pt x="162" y="8"/>
                  <a:pt x="162" y="8"/>
                </a:cubicBezTo>
                <a:cubicBezTo>
                  <a:pt x="139" y="7"/>
                  <a:pt x="139" y="7"/>
                  <a:pt x="139" y="7"/>
                </a:cubicBezTo>
                <a:cubicBezTo>
                  <a:pt x="143" y="14"/>
                  <a:pt x="143" y="14"/>
                  <a:pt x="143" y="14"/>
                </a:cubicBezTo>
                <a:cubicBezTo>
                  <a:pt x="108" y="35"/>
                  <a:pt x="69" y="49"/>
                  <a:pt x="28" y="57"/>
                </a:cubicBezTo>
                <a:lnTo>
                  <a:pt x="30" y="66"/>
                </a:lnTo>
                <a:close/>
                <a:moveTo>
                  <a:pt x="197" y="153"/>
                </a:moveTo>
                <a:cubicBezTo>
                  <a:pt x="177" y="141"/>
                  <a:pt x="177" y="141"/>
                  <a:pt x="177" y="141"/>
                </a:cubicBezTo>
                <a:cubicBezTo>
                  <a:pt x="177" y="148"/>
                  <a:pt x="177" y="148"/>
                  <a:pt x="177" y="148"/>
                </a:cubicBezTo>
                <a:cubicBezTo>
                  <a:pt x="16" y="148"/>
                  <a:pt x="16" y="148"/>
                  <a:pt x="16" y="148"/>
                </a:cubicBezTo>
                <a:cubicBezTo>
                  <a:pt x="16" y="20"/>
                  <a:pt x="16" y="20"/>
                  <a:pt x="16" y="20"/>
                </a:cubicBezTo>
                <a:cubicBezTo>
                  <a:pt x="24" y="20"/>
                  <a:pt x="24" y="20"/>
                  <a:pt x="24" y="20"/>
                </a:cubicBezTo>
                <a:cubicBezTo>
                  <a:pt x="12" y="0"/>
                  <a:pt x="12" y="0"/>
                  <a:pt x="12" y="0"/>
                </a:cubicBezTo>
                <a:cubicBezTo>
                  <a:pt x="0" y="20"/>
                  <a:pt x="0" y="20"/>
                  <a:pt x="0" y="20"/>
                </a:cubicBezTo>
                <a:cubicBezTo>
                  <a:pt x="8" y="20"/>
                  <a:pt x="8" y="20"/>
                  <a:pt x="8" y="20"/>
                </a:cubicBezTo>
                <a:cubicBezTo>
                  <a:pt x="8" y="148"/>
                  <a:pt x="8" y="148"/>
                  <a:pt x="8" y="148"/>
                </a:cubicBezTo>
                <a:cubicBezTo>
                  <a:pt x="8" y="153"/>
                  <a:pt x="8" y="153"/>
                  <a:pt x="8" y="153"/>
                </a:cubicBezTo>
                <a:cubicBezTo>
                  <a:pt x="8" y="157"/>
                  <a:pt x="8" y="157"/>
                  <a:pt x="8" y="157"/>
                </a:cubicBezTo>
                <a:cubicBezTo>
                  <a:pt x="177" y="157"/>
                  <a:pt x="177" y="157"/>
                  <a:pt x="177" y="157"/>
                </a:cubicBezTo>
                <a:cubicBezTo>
                  <a:pt x="177" y="164"/>
                  <a:pt x="177" y="164"/>
                  <a:pt x="177" y="164"/>
                </a:cubicBezTo>
                <a:lnTo>
                  <a:pt x="197" y="15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84" name="Google Shape;384;p19"/>
          <p:cNvSpPr/>
          <p:nvPr/>
        </p:nvSpPr>
        <p:spPr>
          <a:xfrm>
            <a:off x="9993458" y="1448952"/>
            <a:ext cx="520237" cy="432063"/>
          </a:xfrm>
          <a:custGeom>
            <a:avLst/>
            <a:gdLst/>
            <a:ahLst/>
            <a:cxnLst/>
            <a:rect l="l" t="t" r="r" b="b"/>
            <a:pathLst>
              <a:path w="175" h="158" extrusionOk="0">
                <a:moveTo>
                  <a:pt x="119" y="21"/>
                </a:moveTo>
                <a:cubicBezTo>
                  <a:pt x="109" y="21"/>
                  <a:pt x="109" y="21"/>
                  <a:pt x="109" y="21"/>
                </a:cubicBezTo>
                <a:cubicBezTo>
                  <a:pt x="108" y="15"/>
                  <a:pt x="103" y="10"/>
                  <a:pt x="97" y="10"/>
                </a:cubicBezTo>
                <a:cubicBezTo>
                  <a:pt x="77" y="10"/>
                  <a:pt x="77" y="10"/>
                  <a:pt x="77" y="10"/>
                </a:cubicBezTo>
                <a:cubicBezTo>
                  <a:pt x="72" y="10"/>
                  <a:pt x="67" y="15"/>
                  <a:pt x="66" y="21"/>
                </a:cubicBezTo>
                <a:cubicBezTo>
                  <a:pt x="56" y="21"/>
                  <a:pt x="56" y="21"/>
                  <a:pt x="56" y="21"/>
                </a:cubicBezTo>
                <a:cubicBezTo>
                  <a:pt x="56" y="9"/>
                  <a:pt x="65" y="0"/>
                  <a:pt x="75" y="0"/>
                </a:cubicBezTo>
                <a:cubicBezTo>
                  <a:pt x="100" y="0"/>
                  <a:pt x="100" y="0"/>
                  <a:pt x="100" y="0"/>
                </a:cubicBezTo>
                <a:cubicBezTo>
                  <a:pt x="110" y="0"/>
                  <a:pt x="119" y="9"/>
                  <a:pt x="119" y="21"/>
                </a:cubicBezTo>
                <a:close/>
                <a:moveTo>
                  <a:pt x="26" y="88"/>
                </a:moveTo>
                <a:cubicBezTo>
                  <a:pt x="70" y="88"/>
                  <a:pt x="70" y="88"/>
                  <a:pt x="70" y="88"/>
                </a:cubicBezTo>
                <a:cubicBezTo>
                  <a:pt x="70" y="81"/>
                  <a:pt x="70" y="81"/>
                  <a:pt x="70" y="81"/>
                </a:cubicBezTo>
                <a:cubicBezTo>
                  <a:pt x="70" y="77"/>
                  <a:pt x="74" y="73"/>
                  <a:pt x="79" y="73"/>
                </a:cubicBezTo>
                <a:cubicBezTo>
                  <a:pt x="96" y="73"/>
                  <a:pt x="96" y="73"/>
                  <a:pt x="96" y="73"/>
                </a:cubicBezTo>
                <a:cubicBezTo>
                  <a:pt x="101" y="73"/>
                  <a:pt x="104" y="77"/>
                  <a:pt x="104" y="81"/>
                </a:cubicBezTo>
                <a:cubicBezTo>
                  <a:pt x="104" y="88"/>
                  <a:pt x="104" y="88"/>
                  <a:pt x="104" y="88"/>
                </a:cubicBezTo>
                <a:cubicBezTo>
                  <a:pt x="149" y="88"/>
                  <a:pt x="149" y="88"/>
                  <a:pt x="149" y="88"/>
                </a:cubicBezTo>
                <a:cubicBezTo>
                  <a:pt x="162" y="88"/>
                  <a:pt x="173" y="77"/>
                  <a:pt x="175" y="63"/>
                </a:cubicBezTo>
                <a:cubicBezTo>
                  <a:pt x="175" y="49"/>
                  <a:pt x="175" y="49"/>
                  <a:pt x="175" y="49"/>
                </a:cubicBezTo>
                <a:cubicBezTo>
                  <a:pt x="175" y="36"/>
                  <a:pt x="166" y="26"/>
                  <a:pt x="155" y="26"/>
                </a:cubicBezTo>
                <a:cubicBezTo>
                  <a:pt x="145" y="26"/>
                  <a:pt x="145" y="26"/>
                  <a:pt x="145" y="26"/>
                </a:cubicBezTo>
                <a:cubicBezTo>
                  <a:pt x="140" y="26"/>
                  <a:pt x="140" y="26"/>
                  <a:pt x="140" y="26"/>
                </a:cubicBezTo>
                <a:cubicBezTo>
                  <a:pt x="133" y="26"/>
                  <a:pt x="133" y="26"/>
                  <a:pt x="133" y="26"/>
                </a:cubicBezTo>
                <a:cubicBezTo>
                  <a:pt x="125" y="26"/>
                  <a:pt x="125" y="26"/>
                  <a:pt x="125" y="26"/>
                </a:cubicBezTo>
                <a:cubicBezTo>
                  <a:pt x="120" y="26"/>
                  <a:pt x="120" y="26"/>
                  <a:pt x="120" y="26"/>
                </a:cubicBezTo>
                <a:cubicBezTo>
                  <a:pt x="108" y="26"/>
                  <a:pt x="108" y="26"/>
                  <a:pt x="108" y="26"/>
                </a:cubicBezTo>
                <a:cubicBezTo>
                  <a:pt x="67" y="26"/>
                  <a:pt x="67" y="26"/>
                  <a:pt x="67" y="26"/>
                </a:cubicBezTo>
                <a:cubicBezTo>
                  <a:pt x="55" y="26"/>
                  <a:pt x="55" y="26"/>
                  <a:pt x="55" y="26"/>
                </a:cubicBezTo>
                <a:cubicBezTo>
                  <a:pt x="41" y="26"/>
                  <a:pt x="41" y="26"/>
                  <a:pt x="41" y="26"/>
                </a:cubicBezTo>
                <a:cubicBezTo>
                  <a:pt x="33" y="26"/>
                  <a:pt x="33" y="26"/>
                  <a:pt x="33" y="26"/>
                </a:cubicBezTo>
                <a:cubicBezTo>
                  <a:pt x="27" y="26"/>
                  <a:pt x="27" y="26"/>
                  <a:pt x="27" y="26"/>
                </a:cubicBezTo>
                <a:cubicBezTo>
                  <a:pt x="20" y="26"/>
                  <a:pt x="20" y="26"/>
                  <a:pt x="20" y="26"/>
                </a:cubicBezTo>
                <a:cubicBezTo>
                  <a:pt x="9" y="26"/>
                  <a:pt x="0" y="36"/>
                  <a:pt x="0" y="49"/>
                </a:cubicBezTo>
                <a:cubicBezTo>
                  <a:pt x="0" y="63"/>
                  <a:pt x="0" y="63"/>
                  <a:pt x="0" y="63"/>
                </a:cubicBezTo>
                <a:cubicBezTo>
                  <a:pt x="2" y="77"/>
                  <a:pt x="13" y="88"/>
                  <a:pt x="26" y="88"/>
                </a:cubicBezTo>
                <a:close/>
                <a:moveTo>
                  <a:pt x="149" y="95"/>
                </a:moveTo>
                <a:cubicBezTo>
                  <a:pt x="104" y="95"/>
                  <a:pt x="104" y="95"/>
                  <a:pt x="104" y="95"/>
                </a:cubicBezTo>
                <a:cubicBezTo>
                  <a:pt x="104" y="101"/>
                  <a:pt x="104" y="101"/>
                  <a:pt x="104" y="101"/>
                </a:cubicBezTo>
                <a:cubicBezTo>
                  <a:pt x="104" y="106"/>
                  <a:pt x="101" y="110"/>
                  <a:pt x="96" y="110"/>
                </a:cubicBezTo>
                <a:cubicBezTo>
                  <a:pt x="79" y="110"/>
                  <a:pt x="79" y="110"/>
                  <a:pt x="79" y="110"/>
                </a:cubicBezTo>
                <a:cubicBezTo>
                  <a:pt x="74" y="110"/>
                  <a:pt x="70" y="106"/>
                  <a:pt x="70" y="101"/>
                </a:cubicBezTo>
                <a:cubicBezTo>
                  <a:pt x="70" y="95"/>
                  <a:pt x="70" y="95"/>
                  <a:pt x="70" y="95"/>
                </a:cubicBezTo>
                <a:cubicBezTo>
                  <a:pt x="26" y="95"/>
                  <a:pt x="26" y="95"/>
                  <a:pt x="26" y="95"/>
                </a:cubicBezTo>
                <a:cubicBezTo>
                  <a:pt x="15" y="95"/>
                  <a:pt x="5" y="89"/>
                  <a:pt x="0" y="80"/>
                </a:cubicBezTo>
                <a:cubicBezTo>
                  <a:pt x="0" y="134"/>
                  <a:pt x="0" y="134"/>
                  <a:pt x="0" y="134"/>
                </a:cubicBezTo>
                <a:cubicBezTo>
                  <a:pt x="0" y="147"/>
                  <a:pt x="9" y="158"/>
                  <a:pt x="20" y="158"/>
                </a:cubicBezTo>
                <a:cubicBezTo>
                  <a:pt x="27" y="158"/>
                  <a:pt x="27" y="158"/>
                  <a:pt x="27" y="158"/>
                </a:cubicBezTo>
                <a:cubicBezTo>
                  <a:pt x="33" y="158"/>
                  <a:pt x="33" y="158"/>
                  <a:pt x="33" y="158"/>
                </a:cubicBezTo>
                <a:cubicBezTo>
                  <a:pt x="41" y="158"/>
                  <a:pt x="41" y="158"/>
                  <a:pt x="41" y="158"/>
                </a:cubicBezTo>
                <a:cubicBezTo>
                  <a:pt x="133" y="158"/>
                  <a:pt x="133" y="158"/>
                  <a:pt x="133" y="158"/>
                </a:cubicBezTo>
                <a:cubicBezTo>
                  <a:pt x="140" y="158"/>
                  <a:pt x="140" y="158"/>
                  <a:pt x="140" y="158"/>
                </a:cubicBezTo>
                <a:cubicBezTo>
                  <a:pt x="145" y="158"/>
                  <a:pt x="145" y="158"/>
                  <a:pt x="145" y="158"/>
                </a:cubicBezTo>
                <a:cubicBezTo>
                  <a:pt x="155" y="158"/>
                  <a:pt x="155" y="158"/>
                  <a:pt x="155" y="158"/>
                </a:cubicBezTo>
                <a:cubicBezTo>
                  <a:pt x="166" y="158"/>
                  <a:pt x="175" y="147"/>
                  <a:pt x="175" y="134"/>
                </a:cubicBezTo>
                <a:cubicBezTo>
                  <a:pt x="175" y="80"/>
                  <a:pt x="175" y="80"/>
                  <a:pt x="175" y="80"/>
                </a:cubicBezTo>
                <a:cubicBezTo>
                  <a:pt x="169" y="89"/>
                  <a:pt x="160" y="95"/>
                  <a:pt x="149" y="95"/>
                </a:cubicBezTo>
                <a:close/>
                <a:moveTo>
                  <a:pt x="96" y="79"/>
                </a:moveTo>
                <a:cubicBezTo>
                  <a:pt x="79" y="79"/>
                  <a:pt x="79" y="79"/>
                  <a:pt x="79" y="79"/>
                </a:cubicBezTo>
                <a:cubicBezTo>
                  <a:pt x="78" y="79"/>
                  <a:pt x="76" y="81"/>
                  <a:pt x="76" y="83"/>
                </a:cubicBezTo>
                <a:cubicBezTo>
                  <a:pt x="76" y="87"/>
                  <a:pt x="76" y="87"/>
                  <a:pt x="76" y="87"/>
                </a:cubicBezTo>
                <a:cubicBezTo>
                  <a:pt x="76" y="89"/>
                  <a:pt x="76" y="89"/>
                  <a:pt x="76" y="89"/>
                </a:cubicBezTo>
                <a:cubicBezTo>
                  <a:pt x="76" y="94"/>
                  <a:pt x="76" y="94"/>
                  <a:pt x="76" y="94"/>
                </a:cubicBezTo>
                <a:cubicBezTo>
                  <a:pt x="76" y="96"/>
                  <a:pt x="76" y="96"/>
                  <a:pt x="76" y="96"/>
                </a:cubicBezTo>
                <a:cubicBezTo>
                  <a:pt x="76" y="101"/>
                  <a:pt x="76" y="101"/>
                  <a:pt x="76" y="101"/>
                </a:cubicBezTo>
                <a:cubicBezTo>
                  <a:pt x="76" y="102"/>
                  <a:pt x="78" y="104"/>
                  <a:pt x="79" y="104"/>
                </a:cubicBezTo>
                <a:cubicBezTo>
                  <a:pt x="96" y="104"/>
                  <a:pt x="96" y="104"/>
                  <a:pt x="96" y="104"/>
                </a:cubicBezTo>
                <a:cubicBezTo>
                  <a:pt x="97" y="104"/>
                  <a:pt x="98" y="102"/>
                  <a:pt x="98" y="101"/>
                </a:cubicBezTo>
                <a:cubicBezTo>
                  <a:pt x="98" y="96"/>
                  <a:pt x="98" y="96"/>
                  <a:pt x="98" y="96"/>
                </a:cubicBezTo>
                <a:cubicBezTo>
                  <a:pt x="98" y="94"/>
                  <a:pt x="98" y="94"/>
                  <a:pt x="98" y="94"/>
                </a:cubicBezTo>
                <a:cubicBezTo>
                  <a:pt x="98" y="89"/>
                  <a:pt x="98" y="89"/>
                  <a:pt x="98" y="89"/>
                </a:cubicBezTo>
                <a:cubicBezTo>
                  <a:pt x="98" y="87"/>
                  <a:pt x="98" y="87"/>
                  <a:pt x="98" y="87"/>
                </a:cubicBezTo>
                <a:cubicBezTo>
                  <a:pt x="98" y="83"/>
                  <a:pt x="98" y="83"/>
                  <a:pt x="98" y="83"/>
                </a:cubicBezTo>
                <a:cubicBezTo>
                  <a:pt x="98" y="81"/>
                  <a:pt x="97" y="79"/>
                  <a:pt x="96" y="7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1800" b="0" i="0" u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392" name="Google Shape;392;p19"/>
          <p:cNvSpPr txBox="1"/>
          <p:nvPr/>
        </p:nvSpPr>
        <p:spPr>
          <a:xfrm>
            <a:off x="5516779" y="2991626"/>
            <a:ext cx="2596578" cy="52224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Montserrat"/>
              <a:buNone/>
            </a:pPr>
            <a:r>
              <a:rPr lang="uk-UA" sz="2800" b="1" i="0" u="none" dirty="0">
                <a:solidFill>
                  <a:schemeClr val="bg1"/>
                </a:solidFill>
                <a:latin typeface="Montserrat"/>
                <a:ea typeface="Montserrat"/>
                <a:cs typeface="Montserrat"/>
                <a:sym typeface="Montserrat"/>
              </a:rPr>
              <a:t>ДЖЕРЕЛА ІНФОРМАЦІЇ</a:t>
            </a:r>
            <a:endParaRPr lang="uk-UA" sz="2800" dirty="0">
              <a:solidFill>
                <a:schemeClr val="bg1"/>
              </a:solidFill>
            </a:endParaRPr>
          </a:p>
        </p:txBody>
      </p:sp>
      <p:sp>
        <p:nvSpPr>
          <p:cNvPr id="395" name="Google Shape;395;p19"/>
          <p:cNvSpPr txBox="1"/>
          <p:nvPr/>
        </p:nvSpPr>
        <p:spPr>
          <a:xfrm>
            <a:off x="4310946" y="1384791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uk-UA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анкетування особистих господарств</a:t>
            </a:r>
            <a:endParaRPr dirty="0"/>
          </a:p>
        </p:txBody>
      </p:sp>
      <p:sp>
        <p:nvSpPr>
          <p:cNvPr id="396" name="Google Shape;396;p19"/>
          <p:cNvSpPr txBox="1"/>
          <p:nvPr/>
        </p:nvSpPr>
        <p:spPr>
          <a:xfrm>
            <a:off x="7910755" y="1391075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uk-UA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установчі</a:t>
            </a:r>
            <a:r>
              <a:rPr lang="uk-UA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документи</a:t>
            </a:r>
            <a:endParaRPr dirty="0"/>
          </a:p>
        </p:txBody>
      </p:sp>
      <p:sp>
        <p:nvSpPr>
          <p:cNvPr id="397" name="Google Shape;397;p19"/>
          <p:cNvSpPr txBox="1"/>
          <p:nvPr/>
        </p:nvSpPr>
        <p:spPr>
          <a:xfrm>
            <a:off x="4324489" y="5013158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uk-UA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маркетингові дослідження</a:t>
            </a:r>
            <a:endParaRPr dirty="0"/>
          </a:p>
        </p:txBody>
      </p:sp>
      <p:sp>
        <p:nvSpPr>
          <p:cNvPr id="398" name="Google Shape;398;p19"/>
          <p:cNvSpPr txBox="1"/>
          <p:nvPr/>
        </p:nvSpPr>
        <p:spPr>
          <a:xfrm>
            <a:off x="7724848" y="4805240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uk-UA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технологічні карти виробництва продукції</a:t>
            </a:r>
            <a:endParaRPr dirty="0"/>
          </a:p>
        </p:txBody>
      </p:sp>
      <p:sp>
        <p:nvSpPr>
          <p:cNvPr id="399" name="Google Shape;399;p19"/>
          <p:cNvSpPr txBox="1"/>
          <p:nvPr/>
        </p:nvSpPr>
        <p:spPr>
          <a:xfrm>
            <a:off x="8503743" y="3231232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uk-UA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нормативні довідники</a:t>
            </a:r>
          </a:p>
        </p:txBody>
      </p:sp>
      <p:sp>
        <p:nvSpPr>
          <p:cNvPr id="400" name="Google Shape;400;p19"/>
          <p:cNvSpPr txBox="1"/>
          <p:nvPr/>
        </p:nvSpPr>
        <p:spPr>
          <a:xfrm>
            <a:off x="3450969" y="3038510"/>
            <a:ext cx="1557789" cy="54781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ru-RU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досвід</a:t>
            </a:r>
            <a:r>
              <a:rPr lang="ru-RU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ru-RU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залучених</a:t>
            </a:r>
            <a:r>
              <a:rPr lang="ru-RU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  <a:r>
              <a:rPr lang="ru-RU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консультантів</a:t>
            </a:r>
            <a:r>
              <a:rPr lang="ru-RU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</a:t>
            </a: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200"/>
              <a:buFont typeface="Open Sans"/>
              <a:buNone/>
            </a:pPr>
            <a:r>
              <a:rPr lang="ru-RU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та </a:t>
            </a:r>
            <a:r>
              <a:rPr lang="ru-RU" b="0" i="0" u="none" dirty="0" err="1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членів</a:t>
            </a:r>
            <a:r>
              <a:rPr lang="ru-RU" b="0" i="0" u="none" dirty="0">
                <a:solidFill>
                  <a:schemeClr val="lt1"/>
                </a:solidFill>
                <a:latin typeface="Open Sans"/>
                <a:ea typeface="Open Sans"/>
                <a:cs typeface="Open Sans"/>
                <a:sym typeface="Open Sans"/>
              </a:rPr>
              <a:t> кооперативу</a:t>
            </a:r>
            <a:endParaRPr dirty="0"/>
          </a:p>
        </p:txBody>
      </p:sp>
      <p:pic>
        <p:nvPicPr>
          <p:cNvPr id="16" name="Рисунок 15" descr="Книги со сплошной заливкой">
            <a:extLst>
              <a:ext uri="{FF2B5EF4-FFF2-40B4-BE49-F238E27FC236}">
                <a16:creationId xmlns:a16="http://schemas.microsoft.com/office/drawing/2014/main" id="{0AC14855-94B2-41EF-B83A-572A46CDCA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10613263" y="3111164"/>
            <a:ext cx="787953" cy="787953"/>
          </a:xfrm>
          <a:prstGeom prst="rect">
            <a:avLst/>
          </a:prstGeom>
        </p:spPr>
      </p:pic>
      <p:pic>
        <p:nvPicPr>
          <p:cNvPr id="18" name="Рисунок 17" descr="Книги на полке со сплошной заливкой">
            <a:extLst>
              <a:ext uri="{FF2B5EF4-FFF2-40B4-BE49-F238E27FC236}">
                <a16:creationId xmlns:a16="http://schemas.microsoft.com/office/drawing/2014/main" id="{8BE71013-7C0A-4309-A44C-82B3E7E24B0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9788247" y="4885176"/>
            <a:ext cx="764281" cy="764281"/>
          </a:xfrm>
          <a:prstGeom prst="rect">
            <a:avLst/>
          </a:prstGeom>
        </p:spPr>
      </p:pic>
      <p:pic>
        <p:nvPicPr>
          <p:cNvPr id="20" name="Рисунок 19" descr="Загородная сцена со сплошной заливкой">
            <a:extLst>
              <a:ext uri="{FF2B5EF4-FFF2-40B4-BE49-F238E27FC236}">
                <a16:creationId xmlns:a16="http://schemas.microsoft.com/office/drawing/2014/main" id="{AAEF8742-4A90-45BC-8D83-A8325F7E7670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p:blipFill>
        <p:spPr>
          <a:xfrm>
            <a:off x="3006346" y="1283648"/>
            <a:ext cx="792923" cy="792923"/>
          </a:xfrm>
          <a:prstGeom prst="rect">
            <a:avLst/>
          </a:prstGeom>
        </p:spPr>
      </p:pic>
      <p:pic>
        <p:nvPicPr>
          <p:cNvPr id="38" name="Google Shape;101;p2">
            <a:extLst>
              <a:ext uri="{FF2B5EF4-FFF2-40B4-BE49-F238E27FC236}">
                <a16:creationId xmlns:a16="http://schemas.microsoft.com/office/drawing/2014/main" id="{A6AF86E1-B3B1-44AF-934A-93A5B8B57D49}"/>
              </a:ext>
            </a:extLst>
          </p:cNvPr>
          <p:cNvPicPr preferRelativeResize="0"/>
          <p:nvPr/>
        </p:nvPicPr>
        <p:blipFill rotWithShape="1">
          <a:blip r:embed="rId9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9" name="Google Shape;102;p2">
            <a:extLst>
              <a:ext uri="{FF2B5EF4-FFF2-40B4-BE49-F238E27FC236}">
                <a16:creationId xmlns:a16="http://schemas.microsoft.com/office/drawing/2014/main" id="{BF22AEBD-A807-4664-BD75-8E6B512743E7}"/>
              </a:ext>
            </a:extLst>
          </p:cNvPr>
          <p:cNvPicPr preferRelativeResize="0"/>
          <p:nvPr/>
        </p:nvPicPr>
        <p:blipFill rotWithShape="1">
          <a:blip r:embed="rId10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40" name="Google Shape;103;p2">
            <a:extLst>
              <a:ext uri="{FF2B5EF4-FFF2-40B4-BE49-F238E27FC236}">
                <a16:creationId xmlns:a16="http://schemas.microsoft.com/office/drawing/2014/main" id="{D3019CF1-45A6-4427-8F8C-B5F3BDE58FDC}"/>
              </a:ext>
            </a:extLst>
          </p:cNvPr>
          <p:cNvPicPr preferRelativeResize="0"/>
          <p:nvPr/>
        </p:nvPicPr>
        <p:blipFill rotWithShape="1">
          <a:blip r:embed="rId11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43" name="Рисунок 42">
            <a:extLst>
              <a:ext uri="{FF2B5EF4-FFF2-40B4-BE49-F238E27FC236}">
                <a16:creationId xmlns:a16="http://schemas.microsoft.com/office/drawing/2014/main" id="{7F21D0EE-2CE5-4B23-B3EB-12A386347F86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14586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clickEffect" p14:presetBounceEnd="5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50000">
                                          <p:cBhvr additive="base">
                                            <p:cTn id="7" dur="100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50000">
                                          <p:cBhvr additive="base">
                                            <p:cTn id="8" dur="100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9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0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3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4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15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8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2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2" dur="500" fill="hold"/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3" dur="500"/>
                                            <p:tgtEl>
                                              <p:spTgt spid="3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4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25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1" dur="500" fill="hold"/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500" fill="hold"/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3" dur="500"/>
                                            <p:tgtEl>
                                              <p:spTgt spid="3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34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35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7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8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9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1" dur="500" fill="hold"/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2" dur="500" fill="hold"/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3" dur="500"/>
                                            <p:tgtEl>
                                              <p:spTgt spid="3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4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45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8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9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50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1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2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3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7" grpId="0" animBg="1"/>
          <p:bldP spid="381" grpId="0" animBg="1"/>
          <p:bldP spid="382" grpId="0" animBg="1"/>
          <p:bldP spid="384" grpId="0" animBg="1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100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1000" fill="hold"/>
                                            <p:tgtEl>
                                              <p:spTgt spid="36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1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1000" fill="hold"/>
                                            <p:tgtEl>
                                              <p:spTgt spid="8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3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4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6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7" dur="1000" fill="hold"/>
                                            <p:tgtEl>
                                              <p:spTgt spid="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8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1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0" dur="500" fill="hold"/>
                                            <p:tgtEl>
                                              <p:spTgt spid="38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1" dur="500" fill="hold"/>
                                            <p:tgtEl>
                                              <p:spTgt spid="38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2" dur="500"/>
                                            <p:tgtEl>
                                              <p:spTgt spid="38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2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25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26" dur="1000" fill="hold"/>
                                            <p:tgtEl>
                                              <p:spTgt spid="9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27" dur="1000"/>
                                            <p:tgtEl>
                                              <p:spTgt spid="9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28" fill="hold">
                                <p:stCondLst>
                                  <p:cond delay="2000"/>
                                </p:stCondLst>
                                <p:childTnLst>
                                  <p:par>
                                    <p:cTn id="29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1000" fill="hold"/>
                                            <p:tgtEl>
                                              <p:spTgt spid="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35" dur="500" fill="hold"/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6" dur="500" fill="hold"/>
                                            <p:tgtEl>
                                              <p:spTgt spid="38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37" dur="500"/>
                                            <p:tgtEl>
                                              <p:spTgt spid="38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3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40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41" dur="1000" fill="hold"/>
                                            <p:tgtEl>
                                              <p:spTgt spid="10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42" dur="1000"/>
                                            <p:tgtEl>
                                              <p:spTgt spid="10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43" fill="hold">
                                <p:stCondLst>
                                  <p:cond delay="3000"/>
                                </p:stCondLst>
                                <p:childTnLst>
                                  <p:par>
                                    <p:cTn id="44" presetID="2" presetClass="entr" presetSubtype="8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4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46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4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48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4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0" dur="500" fill="hold"/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1" dur="500" fill="hold"/>
                                            <p:tgtEl>
                                              <p:spTgt spid="38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2" dur="500"/>
                                            <p:tgtEl>
                                              <p:spTgt spid="38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5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55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56" dur="10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57" dur="1000"/>
                                            <p:tgtEl>
                                              <p:spTgt spid="11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58" fill="hold">
                                <p:stCondLst>
                                  <p:cond delay="4000"/>
                                </p:stCondLst>
                                <p:childTnLst>
                                  <p:par>
                                    <p:cTn id="59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61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62" dur="10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63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6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65" dur="500" fill="hold"/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66" dur="500" fill="hold"/>
                                            <p:tgtEl>
                                              <p:spTgt spid="38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67" dur="500"/>
                                            <p:tgtEl>
                                              <p:spTgt spid="38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6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0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71" dur="10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72" dur="1000"/>
                                            <p:tgtEl>
                                              <p:spTgt spid="12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73" fill="hold">
                                <p:stCondLst>
                                  <p:cond delay="5000"/>
                                </p:stCondLst>
                                <p:childTnLst>
                                  <p:par>
                                    <p:cTn id="74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75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6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77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78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7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0" dur="500" fill="hold"/>
                                            <p:tgtEl>
                                              <p:spTgt spid="385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1" dur="500" fill="hold"/>
                                            <p:tgtEl>
                                              <p:spTgt spid="385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2" dur="500"/>
                                            <p:tgtEl>
                                              <p:spTgt spid="385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83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8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85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6" dur="10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87" dur="1000"/>
                                            <p:tgtEl>
                                              <p:spTgt spid="1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88" fill="hold">
                                <p:stCondLst>
                                  <p:cond delay="6000"/>
                                </p:stCondLst>
                                <p:childTnLst>
                                  <p:par>
                                    <p:cTn id="89" presetID="2" presetClass="entr" presetSubtype="2" decel="50000" fill="hold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91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w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92" dur="10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3" presetID="53" presetClass="entr" presetSubtype="16" fill="hold" grpId="0" nodeType="withEffect">
                                      <p:stCondLst>
                                        <p:cond delay="500"/>
                                      </p:stCondLst>
                                      <p:childTnLst>
                                        <p:set>
                                          <p:cBhvr>
                                            <p:cTn id="9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38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95" dur="500" fill="hold"/>
                                            <p:tgtEl>
                                              <p:spTgt spid="383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96" dur="500" fill="hold"/>
                                            <p:tgtEl>
                                              <p:spTgt spid="383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7" dur="500"/>
                                            <p:tgtEl>
                                              <p:spTgt spid="383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  <p:par>
                                    <p:cTn id="98" presetID="53" presetClass="entr" presetSubtype="16" fill="hold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9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00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01" dur="10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02" dur="1000"/>
                                            <p:tgtEl>
                                              <p:spTgt spid="1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367" grpId="1" animBg="1"/>
          <p:bldP spid="380" grpId="0" animBg="1"/>
          <p:bldP spid="381" grpId="0" animBg="1"/>
          <p:bldP spid="382" grpId="0" animBg="1"/>
          <p:bldP spid="383" grpId="0" animBg="1"/>
          <p:bldP spid="384" grpId="0" animBg="1"/>
          <p:bldP spid="385" grpId="0" animBg="1"/>
        </p:bldLst>
      </p:timing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1237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СТРУКТУРА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221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695776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Резюме проєкту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57394" y="3206694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Опис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CF567-BE52-46DB-A83A-3777746FF80A}"/>
              </a:ext>
            </a:extLst>
          </p:cNvPr>
          <p:cNvSpPr txBox="1"/>
          <p:nvPr/>
        </p:nvSpPr>
        <p:spPr>
          <a:xfrm>
            <a:off x="2457394" y="3717613"/>
            <a:ext cx="443044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Організаційна структура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ED07C6-894F-4D02-80E4-714E5505DB64}"/>
              </a:ext>
            </a:extLst>
          </p:cNvPr>
          <p:cNvSpPr txBox="1"/>
          <p:nvPr/>
        </p:nvSpPr>
        <p:spPr>
          <a:xfrm>
            <a:off x="2457394" y="4545386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Опис продукту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або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послуги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42" name="TextBox 41">
            <a:extLst>
              <a:ext uri="{FF2B5EF4-FFF2-40B4-BE49-F238E27FC236}">
                <a16:creationId xmlns:a16="http://schemas.microsoft.com/office/drawing/2014/main" id="{46CCD93C-4689-46D7-BF62-88A06A855230}"/>
              </a:ext>
            </a:extLst>
          </p:cNvPr>
          <p:cNvSpPr txBox="1"/>
          <p:nvPr/>
        </p:nvSpPr>
        <p:spPr>
          <a:xfrm>
            <a:off x="2457394" y="5056304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Аналіз ринку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конкурентів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88B41524-2BCB-4812-9C81-A54D8611E344}"/>
              </a:ext>
            </a:extLst>
          </p:cNvPr>
          <p:cNvSpPr txBox="1"/>
          <p:nvPr/>
        </p:nvSpPr>
        <p:spPr>
          <a:xfrm>
            <a:off x="2457394" y="5597803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План маркетингу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продажів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0E8F500C-BE91-4F57-9C25-C9F74BCF63D4}"/>
              </a:ext>
            </a:extLst>
          </p:cNvPr>
          <p:cNvSpPr txBox="1"/>
          <p:nvPr/>
        </p:nvSpPr>
        <p:spPr>
          <a:xfrm>
            <a:off x="6848283" y="2695776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Виробничий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план</a:t>
            </a:r>
          </a:p>
        </p:txBody>
      </p:sp>
      <p:sp>
        <p:nvSpPr>
          <p:cNvPr id="45" name="TextBox 44">
            <a:extLst>
              <a:ext uri="{FF2B5EF4-FFF2-40B4-BE49-F238E27FC236}">
                <a16:creationId xmlns:a16="http://schemas.microsoft.com/office/drawing/2014/main" id="{E23DEB04-B837-41F0-AE5D-B93F51675B66}"/>
              </a:ext>
            </a:extLst>
          </p:cNvPr>
          <p:cNvSpPr txBox="1"/>
          <p:nvPr/>
        </p:nvSpPr>
        <p:spPr>
          <a:xfrm>
            <a:off x="6887834" y="3212811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Фінансовий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план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ACF8B4EA-3B1A-46B5-9502-FE671703278A}"/>
              </a:ext>
            </a:extLst>
          </p:cNvPr>
          <p:cNvSpPr txBox="1"/>
          <p:nvPr/>
        </p:nvSpPr>
        <p:spPr>
          <a:xfrm>
            <a:off x="6887834" y="3729846"/>
            <a:ext cx="413208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Економічний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аналіз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інвестицій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6E57EBF8-C4F5-4751-80C2-4DBD8B7B8AED}"/>
              </a:ext>
            </a:extLst>
          </p:cNvPr>
          <p:cNvSpPr txBox="1"/>
          <p:nvPr/>
        </p:nvSpPr>
        <p:spPr>
          <a:xfrm>
            <a:off x="6887834" y="4563735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Оцінка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ризиків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BDD1186B-104E-4435-94B8-D517FD9F7C79}"/>
              </a:ext>
            </a:extLst>
          </p:cNvPr>
          <p:cNvSpPr txBox="1"/>
          <p:nvPr/>
        </p:nvSpPr>
        <p:spPr>
          <a:xfrm>
            <a:off x="6887834" y="5080770"/>
            <a:ext cx="4430440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Додатки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примітки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9" name="Google Shape;101;p2">
            <a:extLst>
              <a:ext uri="{FF2B5EF4-FFF2-40B4-BE49-F238E27FC236}">
                <a16:creationId xmlns:a16="http://schemas.microsoft.com/office/drawing/2014/main" id="{BBFA0305-EB58-46E7-A8C4-22974C36D08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Google Shape;102;p2">
            <a:extLst>
              <a:ext uri="{FF2B5EF4-FFF2-40B4-BE49-F238E27FC236}">
                <a16:creationId xmlns:a16="http://schemas.microsoft.com/office/drawing/2014/main" id="{001FAE0D-7F0F-4AA1-85B7-ABB074B56EB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21" name="Google Shape;103;p2">
            <a:extLst>
              <a:ext uri="{FF2B5EF4-FFF2-40B4-BE49-F238E27FC236}">
                <a16:creationId xmlns:a16="http://schemas.microsoft.com/office/drawing/2014/main" id="{312FE422-8798-44BC-A797-4A545DC35BCF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Рисунок 21">
            <a:extLst>
              <a:ext uri="{FF2B5EF4-FFF2-40B4-BE49-F238E27FC236}">
                <a16:creationId xmlns:a16="http://schemas.microsoft.com/office/drawing/2014/main" id="{2CBA7B66-86C7-4A87-B475-79128F67B36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426972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14204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РЕЗЮМЕ ПРОЄКТУ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2402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741072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Має бути одна –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сторінки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7843" y="3310300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Найважливіша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частина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-плану.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Саме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нього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найбільшою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мірою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залежить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розглядатиметься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повністю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CF567-BE52-46DB-A83A-3777746FF80A}"/>
              </a:ext>
            </a:extLst>
          </p:cNvPr>
          <p:cNvSpPr txBox="1"/>
          <p:nvPr/>
        </p:nvSpPr>
        <p:spPr>
          <a:xfrm>
            <a:off x="2417843" y="4187304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Складається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лише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після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написання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самого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-плану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ED07C6-894F-4D02-80E4-714E5505DB64}"/>
              </a:ext>
            </a:extLst>
          </p:cNvPr>
          <p:cNvSpPr txBox="1"/>
          <p:nvPr/>
        </p:nvSpPr>
        <p:spPr>
          <a:xfrm>
            <a:off x="2417843" y="4756532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Містить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ключові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моменти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кожного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розділу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-плану</a:t>
            </a: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DF5DE318-7C41-44D3-8BFE-95AD5AFFF48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7F18E496-8FF1-4560-9CE9-C7B553330242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05CDB680-F961-402C-88CD-2929EC854B3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E1A5FB51-1D55-489B-B49C-2286BE7E55B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61865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665560" y="6261567"/>
            <a:ext cx="916633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1400" dirty="0">
                <a:solidFill>
                  <a:srgbClr val="004846"/>
                </a:solidFill>
                <a:latin typeface="Arial" panose="020B0604020202020204" pitchFamily="34" charset="0"/>
                <a:ea typeface="Dotum" panose="020B0600000101010101" pitchFamily="34" charset="-127"/>
                <a:cs typeface="Arial" panose="020B0604020202020204" pitchFamily="34" charset="0"/>
              </a:rPr>
              <a:t>Проєкт «Школа сімейного фермерства для ветеранів та ветеранок»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14713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ОПИС КОМПАНІЇ 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24537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741418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цьому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пункті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докладно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розкажіть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майбутній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7843" y="3507676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Опишіть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організаційно-правову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форму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місія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endParaRPr lang="en-US" sz="2000" dirty="0">
              <a:solidFill>
                <a:srgbClr val="124D4E"/>
              </a:solidFill>
              <a:latin typeface="Montserrat" pitchFamily="2" charset="-52"/>
            </a:endParaRPr>
          </a:p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продукт,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цінність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потреби ринку,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готові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задовольнити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endParaRPr lang="en-US" sz="2000" dirty="0">
              <a:solidFill>
                <a:srgbClr val="124D4E"/>
              </a:solidFill>
              <a:latin typeface="Montserrat" pitchFamily="2" charset="-52"/>
            </a:endParaRPr>
          </a:p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-структура,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хто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є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власником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звідки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статутний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капітал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7EECAE58-B7AE-4775-9667-7C4376CCF61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6C3BBE65-073A-44AF-8CCE-751EF9E8BC3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13A5A134-69BF-4F64-8F83-4B0D1A5EF6D4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C9CE3C0-DBB4-48B6-BBEC-104F9258E6D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857716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85923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АНАЛІЗ РИНКУ І КОНКУРЕНТІВ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295747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712791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Вивчіть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вздовж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впоперек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попит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пропозицію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потреби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цільової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аудиторії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болі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дізнайтеся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 те,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зацікавлена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вона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появі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такого продукту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380791" y="3823637"/>
            <a:ext cx="94428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Аргументація повинна бути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заснованою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справжніх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дослідженнях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з репрезентативною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вибіркою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показниками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можуть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бути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соціологічні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опитування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експертне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інтерв'ю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фокус-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групи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—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інструмент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може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відрізнятися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залежно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вашого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ринку та продукту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42C8E0D-1C47-46B4-BF0F-46954414C683}"/>
              </a:ext>
            </a:extLst>
          </p:cNvPr>
          <p:cNvSpPr txBox="1"/>
          <p:nvPr/>
        </p:nvSpPr>
        <p:spPr>
          <a:xfrm>
            <a:off x="2380791" y="5237011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При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необхідності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слід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замовити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дослідження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ринку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конкурентів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</a:p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професійній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консалтинговій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3" name="Google Shape;101;p2">
            <a:extLst>
              <a:ext uri="{FF2B5EF4-FFF2-40B4-BE49-F238E27FC236}">
                <a16:creationId xmlns:a16="http://schemas.microsoft.com/office/drawing/2014/main" id="{80D46989-DFA0-4B1B-8984-BB0A702A1F0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2;p2">
            <a:extLst>
              <a:ext uri="{FF2B5EF4-FFF2-40B4-BE49-F238E27FC236}">
                <a16:creationId xmlns:a16="http://schemas.microsoft.com/office/drawing/2014/main" id="{779E15EE-9FE1-43F1-A5CE-BC126E38ED5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3;p2">
            <a:extLst>
              <a:ext uri="{FF2B5EF4-FFF2-40B4-BE49-F238E27FC236}">
                <a16:creationId xmlns:a16="http://schemas.microsoft.com/office/drawing/2014/main" id="{D1AE8846-EB4C-4C9E-BC76-6BCAB117C40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C8DD9B8B-8A22-4803-A6BA-F0CAF8F9F06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6912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85924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ОПИС ПРОДУКТУ АБО ПОСЛУГИ 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29574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712792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Наведіть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переваги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для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споживача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380791" y="3230493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Опишіть коротко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болі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цільової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аудиторії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й те,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яким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чином ваш продукт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допоможе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7B941166-9330-4451-B181-E69D3920E29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8D629CA4-7358-462E-948E-3978A7752761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586D38AF-CE8B-40AD-A739-A1D76378DA6F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CDBA2E25-5484-4C14-BC1C-E293BD55256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7" name="TextBox 16">
            <a:extLst>
              <a:ext uri="{FF2B5EF4-FFF2-40B4-BE49-F238E27FC236}">
                <a16:creationId xmlns:a16="http://schemas.microsoft.com/office/drawing/2014/main" id="{1880902D-3AF8-4DB0-9882-8EBAD49F43CE}"/>
              </a:ext>
            </a:extLst>
          </p:cNvPr>
          <p:cNvSpPr txBox="1"/>
          <p:nvPr/>
        </p:nvSpPr>
        <p:spPr>
          <a:xfrm>
            <a:off x="6040136" y="4287163"/>
            <a:ext cx="5783477" cy="21698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1800" i="1" dirty="0">
                <a:solidFill>
                  <a:srgbClr val="FF0000"/>
                </a:solidFill>
                <a:latin typeface="Montserrat" pitchFamily="2" charset="-52"/>
              </a:rPr>
              <a:t>Пам</a:t>
            </a:r>
            <a:r>
              <a:rPr lang="en-US" sz="1800" i="1" dirty="0">
                <a:solidFill>
                  <a:srgbClr val="FF0000"/>
                </a:solidFill>
                <a:latin typeface="Montserrat" pitchFamily="2" charset="-52"/>
              </a:rPr>
              <a:t>’</a:t>
            </a:r>
            <a:r>
              <a:rPr lang="uk-UA" sz="1800" i="1" dirty="0" err="1">
                <a:solidFill>
                  <a:srgbClr val="FF0000"/>
                </a:solidFill>
                <a:latin typeface="Montserrat" pitchFamily="2" charset="-52"/>
              </a:rPr>
              <a:t>ятайте</a:t>
            </a: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Клієнту не потрібний ані товар, ані послуга!</a:t>
            </a:r>
          </a:p>
          <a:p>
            <a:pPr>
              <a:lnSpc>
                <a:spcPct val="150000"/>
              </a:lnSpc>
            </a:pP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Клієнту потрібно:</a:t>
            </a:r>
          </a:p>
          <a:p>
            <a:pPr marL="2857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задовольнити потреби</a:t>
            </a:r>
          </a:p>
          <a:p>
            <a:pPr marL="2857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вирішити проблеми</a:t>
            </a:r>
          </a:p>
          <a:p>
            <a:pPr marL="285750" lvl="1" indent="-285750">
              <a:buClr>
                <a:srgbClr val="FF0000"/>
              </a:buClr>
              <a:buFont typeface="Arial" panose="020B0604020202020204" pitchFamily="34" charset="0"/>
              <a:buChar char="•"/>
            </a:pPr>
            <a:r>
              <a:rPr lang="uk-UA" sz="1800" i="1" dirty="0">
                <a:solidFill>
                  <a:srgbClr val="FF0000"/>
                </a:solidFill>
                <a:latin typeface="Montserrat" pitchFamily="2" charset="-52"/>
              </a:rPr>
              <a:t>здійснити бажання</a:t>
            </a:r>
            <a:endParaRPr lang="ru-RU" sz="1800" i="1" dirty="0">
              <a:solidFill>
                <a:srgbClr val="FF0000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53692447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95351"/>
            <a:ext cx="9203387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ОРГАНІЗАЦІЙНА СТРУКТУРА КОМПАНІЇ 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15462" y="2926932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3152862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Як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відбуватиметься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управління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вашій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якою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буде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організаційна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структура,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штатний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розпис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хто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за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що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відповідає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7843" y="4039896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Опишіть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вимоги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до кожного члена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команди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або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якщо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вони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вже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є,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їхні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сильні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сторони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досвід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7D372A65-C92D-45A9-9BF4-9FC90FFD141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21FF788A-CFDD-4234-8FA7-6C2105E1694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23EB9387-D207-4F65-8206-AA82AAF1DDD5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A5B25F4F-F34B-48C9-A39F-F6512D91FD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12179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2363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ПЛАН МАРКЕТИНГУ І ПРОДАЖІВ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3345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505782" y="2627143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Як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плануєте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виходити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ринок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наздоганяти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цільову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аудиторію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канали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просування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використовуватимете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як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плануєте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підтримувати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зв'язок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клієнтом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505782" y="3806299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План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продажів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очікування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головні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вимоги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його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endParaRPr lang="en-US" sz="2000" dirty="0">
              <a:solidFill>
                <a:srgbClr val="124D4E"/>
              </a:solidFill>
              <a:latin typeface="Montserrat" pitchFamily="2" charset="-52"/>
            </a:endParaRPr>
          </a:p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виконання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графік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A81C56E7-88A2-4ADB-BF9F-8DCE3EE72CC2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2DEEEC6D-72A7-4238-8812-7F5BD486739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DF456F22-7F73-41D1-ABEA-91A5AA2BD649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0DC7811C-3FA6-4FC6-95F8-F7C2EC1B709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5826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04777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МОДЕЛІ ЦІНОУТВОРЕННЯ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14601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39908" y="2608290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Модель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основі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розраховується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виходячи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суми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постійних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змінних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одиницю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продукції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й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запланованого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прибутку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урахуванням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нижнього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порогу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65379950-2F70-48C2-B222-2ED2AC1E154A}"/>
              </a:ext>
            </a:extLst>
          </p:cNvPr>
          <p:cNvSpPr txBox="1"/>
          <p:nvPr/>
        </p:nvSpPr>
        <p:spPr>
          <a:xfrm>
            <a:off x="2439908" y="3781383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Модель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основі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попиту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Ціноутворення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враховує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ринкову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ситуацію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й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переваги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споживачів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базується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опитуваннях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споживачів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експертних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оцінках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0A1D899-085A-4C5F-8E1F-2D6854A69ACD}"/>
              </a:ext>
            </a:extLst>
          </p:cNvPr>
          <p:cNvSpPr txBox="1"/>
          <p:nvPr/>
        </p:nvSpPr>
        <p:spPr>
          <a:xfrm>
            <a:off x="2439908" y="4954475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Модель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основі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конкуренції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Ціноутворення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орієнтується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цінову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політику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конкурентів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Як правило,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лідер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ринку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диктує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умови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09633FBF-91ED-471B-9D78-6E572E09A64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2A3FD494-248B-4A82-B6B1-D1D3FD2A0DF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116023DB-6BBD-4A2C-A04C-9DE6054B24C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CC51B303-29B8-4F7B-AAB5-4FC76A78F101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361763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85923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ВИРОБНИЧИЙ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68001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556945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Опис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виробничого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процесу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кожного продукту,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вимоги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матеріалів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7843" y="3361705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Необхідні приміщення,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обладнання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техніка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технічні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характеристики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CBA2C6-65E6-4EB8-949F-1875A1857059}"/>
              </a:ext>
            </a:extLst>
          </p:cNvPr>
          <p:cNvSpPr txBox="1"/>
          <p:nvPr/>
        </p:nvSpPr>
        <p:spPr>
          <a:xfrm>
            <a:off x="2417843" y="4166465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Шляхи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здійснення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контролю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6B7C2-8306-459F-A2B0-452C24F3FE21}"/>
              </a:ext>
            </a:extLst>
          </p:cNvPr>
          <p:cNvSpPr txBox="1"/>
          <p:nvPr/>
        </p:nvSpPr>
        <p:spPr>
          <a:xfrm>
            <a:off x="2417843" y="4663449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Потреба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матеріальних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ресурсах в натуральному і грошовому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виразі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шляхи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їх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постачання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63AEF-9046-42BD-A743-6C6F00638B30}"/>
              </a:ext>
            </a:extLst>
          </p:cNvPr>
          <p:cNvSpPr txBox="1"/>
          <p:nvPr/>
        </p:nvSpPr>
        <p:spPr>
          <a:xfrm>
            <a:off x="2417843" y="5468210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Розділ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має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містити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калькуляцію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кожного продукту</a:t>
            </a:r>
          </a:p>
        </p:txBody>
      </p:sp>
      <p:pic>
        <p:nvPicPr>
          <p:cNvPr id="13" name="Google Shape;101;p2">
            <a:extLst>
              <a:ext uri="{FF2B5EF4-FFF2-40B4-BE49-F238E27FC236}">
                <a16:creationId xmlns:a16="http://schemas.microsoft.com/office/drawing/2014/main" id="{83F2FC1F-C556-477E-A4BE-9586F29D748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02;p2">
            <a:extLst>
              <a:ext uri="{FF2B5EF4-FFF2-40B4-BE49-F238E27FC236}">
                <a16:creationId xmlns:a16="http://schemas.microsoft.com/office/drawing/2014/main" id="{B4C008DF-7117-42DD-B873-A1A0E0A8F97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03;p2">
            <a:extLst>
              <a:ext uri="{FF2B5EF4-FFF2-40B4-BE49-F238E27FC236}">
                <a16:creationId xmlns:a16="http://schemas.microsoft.com/office/drawing/2014/main" id="{B85B1DA5-B68F-47CE-9B52-BCB67A2B234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02E866C3-740A-4449-9981-434396FA4558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744284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" name="Google Shape;10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" name="Google Shape;102;p2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2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B2A9389E-1B88-4C06-9E4E-0B5C9066F6D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9" name="Google Shape;119;g22c62a50417_0_5">
            <a:extLst>
              <a:ext uri="{FF2B5EF4-FFF2-40B4-BE49-F238E27FC236}">
                <a16:creationId xmlns:a16="http://schemas.microsoft.com/office/drawing/2014/main" id="{9454E71E-14AE-4806-A474-A6D1BD70ACF2}"/>
              </a:ext>
            </a:extLst>
          </p:cNvPr>
          <p:cNvSpPr txBox="1"/>
          <p:nvPr/>
        </p:nvSpPr>
        <p:spPr>
          <a:xfrm>
            <a:off x="2075925" y="2257425"/>
            <a:ext cx="9279300" cy="3509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sp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Проєкт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«Школа сімейного фермерства для ветеранів та </a:t>
            </a:r>
            <a:r>
              <a:rPr lang="uk-UA" sz="1800" b="1" dirty="0" err="1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ветеранок</a:t>
            </a: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» здійснюється безпосередньо Всеукраїнською  громадською організацією  «Національна  асоціація сільськогосподарських  дорадчих  служб  України»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 став можливим завдяки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Програмі реінтеграції ветеранів,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b="1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яку реалізує IREX за підтримки Державного департаменту США. </a:t>
            </a:r>
            <a:endParaRPr lang="uk-UA" b="1" dirty="0">
              <a:solidFill>
                <a:schemeClr val="dk1"/>
              </a:solidFill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	</a:t>
            </a:r>
            <a:endParaRPr lang="uk-UA" dirty="0">
              <a:solidFill>
                <a:schemeClr val="dk1"/>
              </a:solidFill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rPr lang="uk-UA" sz="1800" dirty="0">
                <a:solidFill>
                  <a:srgbClr val="006666"/>
                </a:solidFill>
                <a:latin typeface="Montserrat"/>
                <a:ea typeface="Montserrat"/>
                <a:cs typeface="Montserrat"/>
                <a:sym typeface="Montserrat"/>
              </a:rPr>
              <a:t>Вміст є виключною відповідальністю Всеукраїнської громадської організації  «Національна  асоціація сільськогосподарських  дорадчих  служб  України» і не обов’язково відображає погляди Державного департаменту США та IREX</a:t>
            </a:r>
            <a:endParaRPr lang="uk-UA" dirty="0"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85923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ФІНАНСОВИЙ 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68001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93913" y="2403146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Вказати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й доходи,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врахувати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особливості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оподаткування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</a:p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визначити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потенційний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прибуток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93913" y="3199395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цьому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розділі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-плану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частини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—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дохідна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видаткова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00CBA2C6-65E6-4EB8-949F-1875A1857059}"/>
              </a:ext>
            </a:extLst>
          </p:cNvPr>
          <p:cNvSpPr txBox="1"/>
          <p:nvPr/>
        </p:nvSpPr>
        <p:spPr>
          <a:xfrm>
            <a:off x="2493913" y="3687868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дохідній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частині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розраховується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потенційний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чистий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прибуток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CD6B7C2-8306-459F-A2B0-452C24F3FE21}"/>
              </a:ext>
            </a:extLst>
          </p:cNvPr>
          <p:cNvSpPr txBox="1"/>
          <p:nvPr/>
        </p:nvSpPr>
        <p:spPr>
          <a:xfrm>
            <a:off x="2493913" y="4176341"/>
            <a:ext cx="944282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видатковій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частині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вказуються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постійні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(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зарплатний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фонд,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податки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матеріали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оплату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комунальних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послуг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оренду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разі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винаймання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приміщення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інше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)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разові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етапі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відкриття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(ремонт,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закупівля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обладнання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.)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85C63AEF-9046-42BD-A743-6C6F00638B30}"/>
              </a:ext>
            </a:extLst>
          </p:cNvPr>
          <p:cNvSpPr txBox="1"/>
          <p:nvPr/>
        </p:nvSpPr>
        <p:spPr>
          <a:xfrm>
            <a:off x="2493913" y="5588142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Отримані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дані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допоможуть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оцінити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перспективи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окупності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інвестицій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3" name="Google Shape;101;p2">
            <a:extLst>
              <a:ext uri="{FF2B5EF4-FFF2-40B4-BE49-F238E27FC236}">
                <a16:creationId xmlns:a16="http://schemas.microsoft.com/office/drawing/2014/main" id="{92561767-1791-4910-8F1B-F60169A3CD9C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02;p2">
            <a:extLst>
              <a:ext uri="{FF2B5EF4-FFF2-40B4-BE49-F238E27FC236}">
                <a16:creationId xmlns:a16="http://schemas.microsoft.com/office/drawing/2014/main" id="{5B2A292D-A2B4-44A1-9219-857EB3A67385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Google Shape;103;p2">
            <a:extLst>
              <a:ext uri="{FF2B5EF4-FFF2-40B4-BE49-F238E27FC236}">
                <a16:creationId xmlns:a16="http://schemas.microsoft.com/office/drawing/2014/main" id="{833B8367-AE6F-4870-A22F-5C3E1E0BC4C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Рисунок 19">
            <a:extLst>
              <a:ext uri="{FF2B5EF4-FFF2-40B4-BE49-F238E27FC236}">
                <a16:creationId xmlns:a16="http://schemas.microsoft.com/office/drawing/2014/main" id="{18C9F02E-8478-4DCA-BF70-6A20B05A7CB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033814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9535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ПОКАЗНИКИ ЕФЕКТИВНОСТІ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7742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pic>
        <p:nvPicPr>
          <p:cNvPr id="9" name="Google Shape;101;p2">
            <a:extLst>
              <a:ext uri="{FF2B5EF4-FFF2-40B4-BE49-F238E27FC236}">
                <a16:creationId xmlns:a16="http://schemas.microsoft.com/office/drawing/2014/main" id="{37FE5A3B-F77F-4C0E-B53E-472801C9404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2;p2">
            <a:extLst>
              <a:ext uri="{FF2B5EF4-FFF2-40B4-BE49-F238E27FC236}">
                <a16:creationId xmlns:a16="http://schemas.microsoft.com/office/drawing/2014/main" id="{F439B962-18B6-4F24-BC64-8421B7DD43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03;p2">
            <a:extLst>
              <a:ext uri="{FF2B5EF4-FFF2-40B4-BE49-F238E27FC236}">
                <a16:creationId xmlns:a16="http://schemas.microsoft.com/office/drawing/2014/main" id="{9CC82AD8-97D7-4A9D-98DD-6C44B6B66C5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DE80444-ED35-418A-AA57-496AB962C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910E5D89-7C63-448F-B096-0078879A31B3}"/>
              </a:ext>
            </a:extLst>
          </p:cNvPr>
          <p:cNvSpPr txBox="1"/>
          <p:nvPr/>
        </p:nvSpPr>
        <p:spPr>
          <a:xfrm>
            <a:off x="2380791" y="2551557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ефективність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характеризується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системою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показників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виражають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співвідношення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вигід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проекту 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погляду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його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учасників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B20A3F7-458C-442C-94DB-D8E389925618}"/>
              </a:ext>
            </a:extLst>
          </p:cNvPr>
          <p:cNvSpPr txBox="1"/>
          <p:nvPr/>
        </p:nvSpPr>
        <p:spPr>
          <a:xfrm>
            <a:off x="2380791" y="3414010"/>
            <a:ext cx="9442822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показники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комерційної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враховують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наслідки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реалізації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проекту для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його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безпосередніх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учасників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показники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економічної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враховують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народногосподарські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вигоди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й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проекту,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включаючи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оцінку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екологічних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соціальних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наслідків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допускають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грошовий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вимір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показники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бюджетної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відображають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фінансові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наслідки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здійснення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проекту для державного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місцевого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бюджетів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267544863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9535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ПОКАЗНИКИ ЕФЕКТИВНОСТІ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7742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EC3796-0758-41E4-98CA-8D3AA7A4D4F7}"/>
              </a:ext>
            </a:extLst>
          </p:cNvPr>
          <p:cNvSpPr txBox="1"/>
          <p:nvPr/>
        </p:nvSpPr>
        <p:spPr>
          <a:xfrm>
            <a:off x="2061414" y="2674957"/>
            <a:ext cx="7689627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Прибуток</a:t>
            </a: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Рентабельність продажів, активів, капіталу</a:t>
            </a: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Ефективність використання матеріальних ресурсів</a:t>
            </a: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Ефективність використання трудових ресурсів</a:t>
            </a: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Ефективність використання основних виробничих фондів</a:t>
            </a: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Ефективність використання фінансових коштів</a:t>
            </a:r>
            <a:endParaRPr lang="uk-UA" sz="2000" dirty="0">
              <a:solidFill>
                <a:srgbClr val="124D4E"/>
              </a:solidFill>
              <a:latin typeface="Montserrat" pitchFamily="2" charset="-52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uk-UA" sz="20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Точка беззбитковості</a:t>
            </a:r>
          </a:p>
        </p:txBody>
      </p:sp>
      <p:pic>
        <p:nvPicPr>
          <p:cNvPr id="9" name="Google Shape;101;p2">
            <a:extLst>
              <a:ext uri="{FF2B5EF4-FFF2-40B4-BE49-F238E27FC236}">
                <a16:creationId xmlns:a16="http://schemas.microsoft.com/office/drawing/2014/main" id="{37FE5A3B-F77F-4C0E-B53E-472801C9404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2;p2">
            <a:extLst>
              <a:ext uri="{FF2B5EF4-FFF2-40B4-BE49-F238E27FC236}">
                <a16:creationId xmlns:a16="http://schemas.microsoft.com/office/drawing/2014/main" id="{F439B962-18B6-4F24-BC64-8421B7DD43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03;p2">
            <a:extLst>
              <a:ext uri="{FF2B5EF4-FFF2-40B4-BE49-F238E27FC236}">
                <a16:creationId xmlns:a16="http://schemas.microsoft.com/office/drawing/2014/main" id="{9CC82AD8-97D7-4A9D-98DD-6C44B6B66C5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DE80444-ED35-418A-AA57-496AB962C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41411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296765" y="1813015"/>
            <a:ext cx="9459275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800" dirty="0">
                <a:solidFill>
                  <a:srgbClr val="124D4E"/>
                </a:solidFill>
                <a:latin typeface="Montserrat SemiBold" pitchFamily="2" charset="-52"/>
              </a:rPr>
              <a:t>ПОКАЗНИКИ ІНВЕСТИЦІЙНОЇ ПРИВАБЛИВОСТІ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09887" y="2595093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4EEC3796-0758-41E4-98CA-8D3AA7A4D4F7}"/>
              </a:ext>
            </a:extLst>
          </p:cNvPr>
          <p:cNvSpPr txBox="1"/>
          <p:nvPr/>
        </p:nvSpPr>
        <p:spPr>
          <a:xfrm>
            <a:off x="1977388" y="2641875"/>
            <a:ext cx="969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Сума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інвестицій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–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це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вартість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початкових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грошових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вкладень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у проект, без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яких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він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не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може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здійснюватись</a:t>
            </a:r>
            <a:endParaRPr lang="ru-RU" sz="1800" dirty="0">
              <a:solidFill>
                <a:srgbClr val="124D4E"/>
              </a:solidFill>
              <a:latin typeface="Montserrat" pitchFamily="2" charset="-52"/>
              <a:ea typeface="Open Sans" panose="020B0606030504020204" pitchFamily="34" charset="0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pic>
        <p:nvPicPr>
          <p:cNvPr id="9" name="Google Shape;101;p2">
            <a:extLst>
              <a:ext uri="{FF2B5EF4-FFF2-40B4-BE49-F238E27FC236}">
                <a16:creationId xmlns:a16="http://schemas.microsoft.com/office/drawing/2014/main" id="{37FE5A3B-F77F-4C0E-B53E-472801C9404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2;p2">
            <a:extLst>
              <a:ext uri="{FF2B5EF4-FFF2-40B4-BE49-F238E27FC236}">
                <a16:creationId xmlns:a16="http://schemas.microsoft.com/office/drawing/2014/main" id="{F439B962-18B6-4F24-BC64-8421B7DD437D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Google Shape;103;p2">
            <a:extLst>
              <a:ext uri="{FF2B5EF4-FFF2-40B4-BE49-F238E27FC236}">
                <a16:creationId xmlns:a16="http://schemas.microsoft.com/office/drawing/2014/main" id="{9CC82AD8-97D7-4A9D-98DD-6C44B6B66C5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7DE80444-ED35-418A-AA57-496AB962C22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A50B682D-79D8-43E7-AA22-717922989078}"/>
              </a:ext>
            </a:extLst>
          </p:cNvPr>
          <p:cNvSpPr txBox="1"/>
          <p:nvPr/>
        </p:nvSpPr>
        <p:spPr>
          <a:xfrm>
            <a:off x="1977388" y="3300146"/>
            <a:ext cx="9694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Грошовий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потік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–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дохід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здійснення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проекту,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який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включає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чистий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прибуток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та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амортизаційні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відрахування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які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надходять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у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складі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виручки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реалізації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продукції</a:t>
            </a:r>
            <a:endParaRPr lang="ru-RU" sz="1800" dirty="0">
              <a:solidFill>
                <a:srgbClr val="124D4E"/>
              </a:solidFill>
              <a:latin typeface="Montserrat" pitchFamily="2" charset="-52"/>
              <a:ea typeface="Open Sans" panose="020B0606030504020204" pitchFamily="34" charset="0"/>
              <a:cs typeface="Open Sans" panose="020B0606030504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BE0EFADC-4ADA-4A6C-AE21-CB21B9358265}"/>
              </a:ext>
            </a:extLst>
          </p:cNvPr>
          <p:cNvSpPr txBox="1"/>
          <p:nvPr/>
        </p:nvSpPr>
        <p:spPr>
          <a:xfrm>
            <a:off x="1986815" y="4235416"/>
            <a:ext cx="969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Чиста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теперішня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вартість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проекту –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дисконтована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цінність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проекту (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поточну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вартість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доходів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або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вигід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вкладених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інвестицій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)   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2561F8B5-6D4D-4B55-96F6-B850BE4ED0F7}"/>
              </a:ext>
            </a:extLst>
          </p:cNvPr>
          <p:cNvSpPr txBox="1"/>
          <p:nvPr/>
        </p:nvSpPr>
        <p:spPr>
          <a:xfrm>
            <a:off x="1977388" y="4893687"/>
            <a:ext cx="969462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Термін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окупності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інвестицій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–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це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час,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протягом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якого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грошовий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потік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одержаний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інвестором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втілення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проекту,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досягає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величини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вкладених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у проект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фінансових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ресурсів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C4092692-CE8D-4399-A745-FB1FEBB9AD20}"/>
              </a:ext>
            </a:extLst>
          </p:cNvPr>
          <p:cNvSpPr txBox="1"/>
          <p:nvPr/>
        </p:nvSpPr>
        <p:spPr>
          <a:xfrm>
            <a:off x="1977388" y="5799491"/>
            <a:ext cx="96946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eaLnBrk="0" fontAlgn="base" hangingPunct="0">
              <a:spcBef>
                <a:spcPts val="636"/>
              </a:spcBef>
              <a:spcAft>
                <a:spcPct val="0"/>
              </a:spcAft>
              <a:buClr>
                <a:schemeClr val="bg1"/>
              </a:buClr>
              <a:buFont typeface="Wingdings" panose="05000000000000000000" pitchFamily="2" charset="2"/>
              <a:buChar char="ü"/>
            </a:pP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Коефіцієнт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вигід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/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витрат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–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відношенням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дисконтованих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вигід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до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дисконтованих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витрат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.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Має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бути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більшим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або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рівним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одиниці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Arial" panose="020B0604020202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927977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514204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ОЦІНКА РИЗИКІВ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96282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93913" y="2617717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Аналіз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ризиків</a:t>
            </a:r>
            <a:r>
              <a:rPr lang="uk-UA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Види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ризиків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якими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стикається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підприємство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до початку, 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час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реалізації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проекту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FD629309-A44B-4A62-9682-EE5A183F79CD}"/>
              </a:ext>
            </a:extLst>
          </p:cNvPr>
          <p:cNvSpPr txBox="1"/>
          <p:nvPr/>
        </p:nvSpPr>
        <p:spPr>
          <a:xfrm>
            <a:off x="2493913" y="3487577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2000" dirty="0">
                <a:solidFill>
                  <a:srgbClr val="124D4E"/>
                </a:solidFill>
                <a:latin typeface="Montserrat" pitchFamily="2" charset="-52"/>
              </a:rPr>
              <a:t>Стратегія зниження ризиків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287682C4-6242-4410-8A83-D109C19E3F23}"/>
              </a:ext>
            </a:extLst>
          </p:cNvPr>
          <p:cNvSpPr txBox="1"/>
          <p:nvPr/>
        </p:nvSpPr>
        <p:spPr>
          <a:xfrm>
            <a:off x="2493913" y="4049661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rgbClr val="124D4E"/>
                </a:solidFill>
                <a:latin typeface="Montserrat" pitchFamily="2" charset="-52"/>
              </a:rPr>
              <a:t>SWOT-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аналіз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Один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найпоширеніших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аналітичних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методів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який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дозволяє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комплексі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оцінити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сильні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й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слабкі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сторони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компанії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, 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можливості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й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загрози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що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впливають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  <a:ea typeface="Open Sans SemiBold"/>
                <a:cs typeface="Open Sans SemiBold"/>
                <a:sym typeface="Open Sans SemiBold"/>
              </a:rPr>
              <a:t>неї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447DA05B-7187-48AF-8245-4A9D76AA2800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763E854A-558D-409A-947C-19998C23FCEE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0F055CE5-0356-4903-B826-6FF17A77865E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7EA24F1B-93EA-4B8E-A45A-2A972EA9D6F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06C831E-E8DB-45BF-91C3-BC92F47DFCC7}"/>
              </a:ext>
            </a:extLst>
          </p:cNvPr>
          <p:cNvSpPr txBox="1"/>
          <p:nvPr/>
        </p:nvSpPr>
        <p:spPr>
          <a:xfrm>
            <a:off x="2493913" y="5324342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Щоб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SWOT-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аналіз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було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здійснено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правильно,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проводьте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його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разом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із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командою ваших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спеціалістів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не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забувайте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враховувати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думку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своїх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покупців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69290257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6707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24D4E"/>
                </a:solidFill>
                <a:latin typeface="Montserrat SemiBold" pitchFamily="2" charset="-52"/>
              </a:rPr>
              <a:t>SWOT-</a:t>
            </a:r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аналіз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4914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1" name="Google Shape;255;p18">
            <a:extLst>
              <a:ext uri="{FF2B5EF4-FFF2-40B4-BE49-F238E27FC236}">
                <a16:creationId xmlns:a16="http://schemas.microsoft.com/office/drawing/2014/main" id="{0C39C095-36F5-41C7-B2CD-C2E40A483D32}"/>
              </a:ext>
            </a:extLst>
          </p:cNvPr>
          <p:cNvSpPr txBox="1"/>
          <p:nvPr/>
        </p:nvSpPr>
        <p:spPr>
          <a:xfrm>
            <a:off x="8784154" y="2438697"/>
            <a:ext cx="2800024" cy="45071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Слабкі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сторони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124D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Google Shape;256;p18">
            <a:extLst>
              <a:ext uri="{FF2B5EF4-FFF2-40B4-BE49-F238E27FC236}">
                <a16:creationId xmlns:a16="http://schemas.microsoft.com/office/drawing/2014/main" id="{F8B027EE-2712-4873-94FB-225BA000C490}"/>
              </a:ext>
            </a:extLst>
          </p:cNvPr>
          <p:cNvSpPr txBox="1"/>
          <p:nvPr/>
        </p:nvSpPr>
        <p:spPr>
          <a:xfrm>
            <a:off x="8784154" y="4346591"/>
            <a:ext cx="1945239" cy="4847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Загрози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124D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6" name="Google Shape;257;p18">
            <a:extLst>
              <a:ext uri="{FF2B5EF4-FFF2-40B4-BE49-F238E27FC236}">
                <a16:creationId xmlns:a16="http://schemas.microsoft.com/office/drawing/2014/main" id="{A3B872EB-6B21-401F-A5CA-D69F136E96A0}"/>
              </a:ext>
            </a:extLst>
          </p:cNvPr>
          <p:cNvSpPr txBox="1"/>
          <p:nvPr/>
        </p:nvSpPr>
        <p:spPr>
          <a:xfrm>
            <a:off x="2516460" y="4287673"/>
            <a:ext cx="2404078" cy="5056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Можливості</a:t>
            </a: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124D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sp>
        <p:nvSpPr>
          <p:cNvPr id="17" name="Google Shape;258;p18">
            <a:extLst>
              <a:ext uri="{FF2B5EF4-FFF2-40B4-BE49-F238E27FC236}">
                <a16:creationId xmlns:a16="http://schemas.microsoft.com/office/drawing/2014/main" id="{B97473E5-ED6A-418C-BF1E-3B058D6F5280}"/>
              </a:ext>
            </a:extLst>
          </p:cNvPr>
          <p:cNvSpPr txBox="1"/>
          <p:nvPr/>
        </p:nvSpPr>
        <p:spPr>
          <a:xfrm>
            <a:off x="2853338" y="2433376"/>
            <a:ext cx="2067200" cy="45398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Сильні </a:t>
            </a:r>
          </a:p>
          <a:p>
            <a:pPr marL="0" marR="0" lvl="0" indent="0" algn="r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2D2D2D"/>
              </a:buClr>
              <a:buSzPts val="3100"/>
              <a:buFont typeface="Open Sans SemiBold"/>
              <a:buNone/>
              <a:tabLst/>
              <a:defRPr/>
            </a:pPr>
            <a:r>
              <a:rPr kumimoji="0" lang="uk-UA" sz="2000" b="1" i="0" u="none" strike="noStrike" kern="1200" cap="none" spc="0" normalizeH="0" baseline="0" noProof="0" dirty="0">
                <a:ln>
                  <a:noFill/>
                </a:ln>
                <a:solidFill>
                  <a:srgbClr val="124D4E"/>
                </a:solidFill>
                <a:effectLst/>
                <a:uLnTx/>
                <a:uFillTx/>
                <a:latin typeface="Open Sans SemiBold"/>
                <a:ea typeface="Open Sans SemiBold"/>
                <a:cs typeface="Open Sans SemiBold"/>
                <a:sym typeface="Open Sans SemiBold"/>
              </a:rPr>
              <a:t>сторони</a:t>
            </a:r>
            <a:endParaRPr kumimoji="0" sz="2000" b="0" i="0" u="none" strike="noStrike" kern="1200" cap="none" spc="0" normalizeH="0" baseline="0" noProof="0" dirty="0">
              <a:ln>
                <a:noFill/>
              </a:ln>
              <a:solidFill>
                <a:srgbClr val="124D4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  <a:sym typeface="Arial" panose="020B0604020202020204" pitchFamily="34" charset="0"/>
            </a:endParaRPr>
          </a:p>
        </p:txBody>
      </p:sp>
      <p:grpSp>
        <p:nvGrpSpPr>
          <p:cNvPr id="18" name="Группа 17">
            <a:extLst>
              <a:ext uri="{FF2B5EF4-FFF2-40B4-BE49-F238E27FC236}">
                <a16:creationId xmlns:a16="http://schemas.microsoft.com/office/drawing/2014/main" id="{A4547D92-E13F-4F82-9163-382B8F926B74}"/>
              </a:ext>
            </a:extLst>
          </p:cNvPr>
          <p:cNvGrpSpPr/>
          <p:nvPr/>
        </p:nvGrpSpPr>
        <p:grpSpPr>
          <a:xfrm>
            <a:off x="5036772" y="2451116"/>
            <a:ext cx="1766887" cy="2209800"/>
            <a:chOff x="4237037" y="2168525"/>
            <a:chExt cx="1766887" cy="2209800"/>
          </a:xfrm>
          <a:solidFill>
            <a:schemeClr val="accent6">
              <a:lumMod val="75000"/>
            </a:schemeClr>
          </a:solidFill>
          <a:effectLst>
            <a:glow rad="63500">
              <a:schemeClr val="bg1">
                <a:alpha val="40000"/>
              </a:schemeClr>
            </a:glow>
          </a:effectLst>
        </p:grpSpPr>
        <p:sp>
          <p:nvSpPr>
            <p:cNvPr id="19" name="Google Shape;252;p18">
              <a:extLst>
                <a:ext uri="{FF2B5EF4-FFF2-40B4-BE49-F238E27FC236}">
                  <a16:creationId xmlns:a16="http://schemas.microsoft.com/office/drawing/2014/main" id="{D5C063D4-7689-45F7-AFD8-242A9219C216}"/>
                </a:ext>
              </a:extLst>
            </p:cNvPr>
            <p:cNvSpPr/>
            <p:nvPr/>
          </p:nvSpPr>
          <p:spPr>
            <a:xfrm>
              <a:off x="4237037" y="2168525"/>
              <a:ext cx="1766887" cy="2209800"/>
            </a:xfrm>
            <a:custGeom>
              <a:avLst/>
              <a:gdLst/>
              <a:ahLst/>
              <a:cxnLst/>
              <a:rect l="l" t="t" r="r" b="b"/>
              <a:pathLst>
                <a:path w="446" h="557" extrusionOk="0">
                  <a:moveTo>
                    <a:pt x="446" y="172"/>
                  </a:moveTo>
                  <a:cubicBezTo>
                    <a:pt x="435" y="159"/>
                    <a:pt x="420" y="151"/>
                    <a:pt x="403" y="151"/>
                  </a:cubicBezTo>
                  <a:cubicBezTo>
                    <a:pt x="387" y="151"/>
                    <a:pt x="372" y="158"/>
                    <a:pt x="361" y="171"/>
                  </a:cubicBezTo>
                  <a:cubicBezTo>
                    <a:pt x="345" y="190"/>
                    <a:pt x="337" y="216"/>
                    <a:pt x="337" y="246"/>
                  </a:cubicBezTo>
                  <a:cubicBezTo>
                    <a:pt x="337" y="275"/>
                    <a:pt x="345" y="302"/>
                    <a:pt x="361" y="320"/>
                  </a:cubicBezTo>
                  <a:cubicBezTo>
                    <a:pt x="372" y="333"/>
                    <a:pt x="387" y="341"/>
                    <a:pt x="403" y="341"/>
                  </a:cubicBezTo>
                  <a:cubicBezTo>
                    <a:pt x="420" y="341"/>
                    <a:pt x="435" y="333"/>
                    <a:pt x="446" y="319"/>
                  </a:cubicBezTo>
                  <a:cubicBezTo>
                    <a:pt x="446" y="447"/>
                    <a:pt x="446" y="447"/>
                    <a:pt x="446" y="447"/>
                  </a:cubicBezTo>
                  <a:cubicBezTo>
                    <a:pt x="283" y="447"/>
                    <a:pt x="283" y="447"/>
                    <a:pt x="283" y="447"/>
                  </a:cubicBezTo>
                  <a:cubicBezTo>
                    <a:pt x="278" y="449"/>
                    <a:pt x="274" y="453"/>
                    <a:pt x="273" y="458"/>
                  </a:cubicBezTo>
                  <a:cubicBezTo>
                    <a:pt x="273" y="469"/>
                    <a:pt x="273" y="479"/>
                    <a:pt x="283" y="485"/>
                  </a:cubicBezTo>
                  <a:cubicBezTo>
                    <a:pt x="295" y="494"/>
                    <a:pt x="311" y="496"/>
                    <a:pt x="315" y="516"/>
                  </a:cubicBezTo>
                  <a:cubicBezTo>
                    <a:pt x="316" y="520"/>
                    <a:pt x="315" y="526"/>
                    <a:pt x="313" y="529"/>
                  </a:cubicBezTo>
                  <a:cubicBezTo>
                    <a:pt x="299" y="550"/>
                    <a:pt x="271" y="557"/>
                    <a:pt x="246" y="557"/>
                  </a:cubicBezTo>
                  <a:cubicBezTo>
                    <a:pt x="221" y="557"/>
                    <a:pt x="193" y="550"/>
                    <a:pt x="179" y="529"/>
                  </a:cubicBezTo>
                  <a:cubicBezTo>
                    <a:pt x="177" y="526"/>
                    <a:pt x="176" y="520"/>
                    <a:pt x="177" y="516"/>
                  </a:cubicBezTo>
                  <a:cubicBezTo>
                    <a:pt x="181" y="496"/>
                    <a:pt x="197" y="494"/>
                    <a:pt x="209" y="485"/>
                  </a:cubicBezTo>
                  <a:cubicBezTo>
                    <a:pt x="219" y="479"/>
                    <a:pt x="219" y="469"/>
                    <a:pt x="219" y="458"/>
                  </a:cubicBezTo>
                  <a:cubicBezTo>
                    <a:pt x="219" y="453"/>
                    <a:pt x="214" y="449"/>
                    <a:pt x="209" y="447"/>
                  </a:cubicBezTo>
                  <a:cubicBezTo>
                    <a:pt x="0" y="447"/>
                    <a:pt x="0" y="447"/>
                    <a:pt x="0" y="447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446" y="0"/>
                    <a:pt x="446" y="0"/>
                    <a:pt x="446" y="0"/>
                  </a:cubicBezTo>
                  <a:lnTo>
                    <a:pt x="446" y="172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0" name="Google Shape;259;p18">
              <a:extLst>
                <a:ext uri="{FF2B5EF4-FFF2-40B4-BE49-F238E27FC236}">
                  <a16:creationId xmlns:a16="http://schemas.microsoft.com/office/drawing/2014/main" id="{2FB5E3CD-D0B9-4B9E-8BA7-CB1D87BF6162}"/>
                </a:ext>
              </a:extLst>
            </p:cNvPr>
            <p:cNvSpPr txBox="1"/>
            <p:nvPr/>
          </p:nvSpPr>
          <p:spPr>
            <a:xfrm>
              <a:off x="4590706" y="2351881"/>
              <a:ext cx="601054" cy="1154112"/>
            </a:xfrm>
            <a:prstGeom prst="rect">
              <a:avLst/>
            </a:prstGeom>
            <a:grp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7500"/>
                <a:buFont typeface="Montserrat"/>
                <a:buNone/>
                <a:tabLst/>
                <a:defRPr/>
              </a:pPr>
              <a:r>
                <a:rPr kumimoji="0" lang="en-US" sz="7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S</a:t>
              </a: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1" name="Группа 20">
            <a:extLst>
              <a:ext uri="{FF2B5EF4-FFF2-40B4-BE49-F238E27FC236}">
                <a16:creationId xmlns:a16="http://schemas.microsoft.com/office/drawing/2014/main" id="{E9FDF4F2-0CDB-4118-B37E-C8079F4FC453}"/>
              </a:ext>
            </a:extLst>
          </p:cNvPr>
          <p:cNvGrpSpPr/>
          <p:nvPr/>
        </p:nvGrpSpPr>
        <p:grpSpPr>
          <a:xfrm>
            <a:off x="5036772" y="4346591"/>
            <a:ext cx="2211387" cy="1766887"/>
            <a:chOff x="4237037" y="4064000"/>
            <a:chExt cx="2211387" cy="1766887"/>
          </a:xfrm>
          <a:effectLst>
            <a:glow rad="63500">
              <a:schemeClr val="bg1">
                <a:alpha val="40000"/>
              </a:schemeClr>
            </a:glow>
          </a:effectLst>
        </p:grpSpPr>
        <p:sp>
          <p:nvSpPr>
            <p:cNvPr id="22" name="Google Shape;254;p18">
              <a:extLst>
                <a:ext uri="{FF2B5EF4-FFF2-40B4-BE49-F238E27FC236}">
                  <a16:creationId xmlns:a16="http://schemas.microsoft.com/office/drawing/2014/main" id="{4121CBAF-F9EC-46EC-8445-E0DE7E1DF28F}"/>
                </a:ext>
              </a:extLst>
            </p:cNvPr>
            <p:cNvSpPr/>
            <p:nvPr/>
          </p:nvSpPr>
          <p:spPr>
            <a:xfrm>
              <a:off x="4237037" y="4064000"/>
              <a:ext cx="2211387" cy="1766887"/>
            </a:xfrm>
            <a:custGeom>
              <a:avLst/>
              <a:gdLst/>
              <a:ahLst/>
              <a:cxnLst/>
              <a:rect l="l" t="t" r="r" b="b"/>
              <a:pathLst>
                <a:path w="558" h="445" extrusionOk="0">
                  <a:moveTo>
                    <a:pt x="173" y="0"/>
                  </a:moveTo>
                  <a:cubicBezTo>
                    <a:pt x="159" y="10"/>
                    <a:pt x="151" y="26"/>
                    <a:pt x="151" y="42"/>
                  </a:cubicBezTo>
                  <a:cubicBezTo>
                    <a:pt x="151" y="58"/>
                    <a:pt x="159" y="74"/>
                    <a:pt x="172" y="85"/>
                  </a:cubicBezTo>
                  <a:cubicBezTo>
                    <a:pt x="190" y="100"/>
                    <a:pt x="217" y="108"/>
                    <a:pt x="246" y="108"/>
                  </a:cubicBezTo>
                  <a:cubicBezTo>
                    <a:pt x="275" y="108"/>
                    <a:pt x="302" y="100"/>
                    <a:pt x="320" y="85"/>
                  </a:cubicBezTo>
                  <a:cubicBezTo>
                    <a:pt x="333" y="74"/>
                    <a:pt x="341" y="58"/>
                    <a:pt x="341" y="42"/>
                  </a:cubicBezTo>
                  <a:cubicBezTo>
                    <a:pt x="341" y="26"/>
                    <a:pt x="333" y="10"/>
                    <a:pt x="320" y="0"/>
                  </a:cubicBezTo>
                  <a:cubicBezTo>
                    <a:pt x="447" y="0"/>
                    <a:pt x="447" y="0"/>
                    <a:pt x="447" y="0"/>
                  </a:cubicBezTo>
                  <a:cubicBezTo>
                    <a:pt x="447" y="162"/>
                    <a:pt x="447" y="162"/>
                    <a:pt x="447" y="162"/>
                  </a:cubicBezTo>
                  <a:cubicBezTo>
                    <a:pt x="449" y="167"/>
                    <a:pt x="453" y="172"/>
                    <a:pt x="458" y="172"/>
                  </a:cubicBezTo>
                  <a:cubicBezTo>
                    <a:pt x="469" y="172"/>
                    <a:pt x="479" y="172"/>
                    <a:pt x="486" y="163"/>
                  </a:cubicBezTo>
                  <a:cubicBezTo>
                    <a:pt x="494" y="150"/>
                    <a:pt x="497" y="134"/>
                    <a:pt x="517" y="130"/>
                  </a:cubicBezTo>
                  <a:cubicBezTo>
                    <a:pt x="520" y="129"/>
                    <a:pt x="526" y="130"/>
                    <a:pt x="529" y="132"/>
                  </a:cubicBezTo>
                  <a:cubicBezTo>
                    <a:pt x="550" y="146"/>
                    <a:pt x="558" y="174"/>
                    <a:pt x="557" y="199"/>
                  </a:cubicBezTo>
                  <a:cubicBezTo>
                    <a:pt x="558" y="225"/>
                    <a:pt x="550" y="253"/>
                    <a:pt x="529" y="267"/>
                  </a:cubicBezTo>
                  <a:cubicBezTo>
                    <a:pt x="526" y="269"/>
                    <a:pt x="520" y="269"/>
                    <a:pt x="517" y="269"/>
                  </a:cubicBezTo>
                  <a:cubicBezTo>
                    <a:pt x="497" y="264"/>
                    <a:pt x="494" y="248"/>
                    <a:pt x="486" y="236"/>
                  </a:cubicBezTo>
                  <a:cubicBezTo>
                    <a:pt x="479" y="226"/>
                    <a:pt x="469" y="226"/>
                    <a:pt x="458" y="227"/>
                  </a:cubicBezTo>
                  <a:cubicBezTo>
                    <a:pt x="453" y="227"/>
                    <a:pt x="449" y="232"/>
                    <a:pt x="447" y="236"/>
                  </a:cubicBezTo>
                  <a:cubicBezTo>
                    <a:pt x="447" y="445"/>
                    <a:pt x="447" y="445"/>
                    <a:pt x="447" y="445"/>
                  </a:cubicBezTo>
                  <a:cubicBezTo>
                    <a:pt x="0" y="445"/>
                    <a:pt x="0" y="445"/>
                    <a:pt x="0" y="445"/>
                  </a:cubicBezTo>
                  <a:cubicBezTo>
                    <a:pt x="0" y="0"/>
                    <a:pt x="0" y="0"/>
                    <a:pt x="0" y="0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rgbClr val="F25F1E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3" name="Google Shape;260;p18">
              <a:extLst>
                <a:ext uri="{FF2B5EF4-FFF2-40B4-BE49-F238E27FC236}">
                  <a16:creationId xmlns:a16="http://schemas.microsoft.com/office/drawing/2014/main" id="{0DBE880E-3691-478B-B1D8-AF2CA67B098F}"/>
                </a:ext>
              </a:extLst>
            </p:cNvPr>
            <p:cNvSpPr txBox="1"/>
            <p:nvPr/>
          </p:nvSpPr>
          <p:spPr>
            <a:xfrm>
              <a:off x="4488802" y="4561681"/>
              <a:ext cx="804862" cy="1154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7500"/>
                <a:buFont typeface="Montserrat"/>
                <a:buNone/>
                <a:tabLst/>
                <a:defRPr/>
              </a:pPr>
              <a:r>
                <a:rPr kumimoji="0" lang="en-US" sz="7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O</a:t>
              </a: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4" name="Группа 23">
            <a:extLst>
              <a:ext uri="{FF2B5EF4-FFF2-40B4-BE49-F238E27FC236}">
                <a16:creationId xmlns:a16="http://schemas.microsoft.com/office/drawing/2014/main" id="{1FAADD6F-9219-46EF-9477-EEA8FDBED81C}"/>
              </a:ext>
            </a:extLst>
          </p:cNvPr>
          <p:cNvGrpSpPr/>
          <p:nvPr/>
        </p:nvGrpSpPr>
        <p:grpSpPr>
          <a:xfrm>
            <a:off x="6930660" y="3903678"/>
            <a:ext cx="1768475" cy="2209800"/>
            <a:chOff x="6130925" y="3621087"/>
            <a:chExt cx="1768475" cy="2209800"/>
          </a:xfrm>
          <a:effectLst>
            <a:glow rad="63500">
              <a:schemeClr val="bg1">
                <a:alpha val="40000"/>
              </a:schemeClr>
            </a:glow>
          </a:effectLst>
        </p:grpSpPr>
        <p:sp>
          <p:nvSpPr>
            <p:cNvPr id="25" name="Google Shape;253;p18">
              <a:extLst>
                <a:ext uri="{FF2B5EF4-FFF2-40B4-BE49-F238E27FC236}">
                  <a16:creationId xmlns:a16="http://schemas.microsoft.com/office/drawing/2014/main" id="{CB8E752D-A184-4FFC-9F3C-74F7F938D58E}"/>
                </a:ext>
              </a:extLst>
            </p:cNvPr>
            <p:cNvSpPr/>
            <p:nvPr/>
          </p:nvSpPr>
          <p:spPr>
            <a:xfrm>
              <a:off x="6130925" y="3621087"/>
              <a:ext cx="1768475" cy="2209800"/>
            </a:xfrm>
            <a:custGeom>
              <a:avLst/>
              <a:gdLst/>
              <a:ahLst/>
              <a:cxnLst/>
              <a:rect l="l" t="t" r="r" b="b"/>
              <a:pathLst>
                <a:path w="446" h="557" extrusionOk="0">
                  <a:moveTo>
                    <a:pt x="0" y="385"/>
                  </a:moveTo>
                  <a:cubicBezTo>
                    <a:pt x="10" y="398"/>
                    <a:pt x="26" y="406"/>
                    <a:pt x="43" y="406"/>
                  </a:cubicBezTo>
                  <a:cubicBezTo>
                    <a:pt x="59" y="406"/>
                    <a:pt x="74" y="399"/>
                    <a:pt x="85" y="386"/>
                  </a:cubicBezTo>
                  <a:cubicBezTo>
                    <a:pt x="100" y="367"/>
                    <a:pt x="109" y="341"/>
                    <a:pt x="108" y="311"/>
                  </a:cubicBezTo>
                  <a:cubicBezTo>
                    <a:pt x="109" y="282"/>
                    <a:pt x="100" y="256"/>
                    <a:pt x="85" y="237"/>
                  </a:cubicBezTo>
                  <a:cubicBezTo>
                    <a:pt x="74" y="224"/>
                    <a:pt x="59" y="217"/>
                    <a:pt x="43" y="217"/>
                  </a:cubicBezTo>
                  <a:cubicBezTo>
                    <a:pt x="26" y="217"/>
                    <a:pt x="10" y="224"/>
                    <a:pt x="0" y="238"/>
                  </a:cubicBezTo>
                  <a:cubicBezTo>
                    <a:pt x="0" y="110"/>
                    <a:pt x="0" y="110"/>
                    <a:pt x="0" y="110"/>
                  </a:cubicBezTo>
                  <a:cubicBezTo>
                    <a:pt x="163" y="110"/>
                    <a:pt x="163" y="110"/>
                    <a:pt x="163" y="110"/>
                  </a:cubicBezTo>
                  <a:cubicBezTo>
                    <a:pt x="167" y="108"/>
                    <a:pt x="172" y="104"/>
                    <a:pt x="172" y="99"/>
                  </a:cubicBezTo>
                  <a:cubicBezTo>
                    <a:pt x="173" y="88"/>
                    <a:pt x="172" y="78"/>
                    <a:pt x="163" y="72"/>
                  </a:cubicBezTo>
                  <a:cubicBezTo>
                    <a:pt x="151" y="63"/>
                    <a:pt x="135" y="61"/>
                    <a:pt x="130" y="41"/>
                  </a:cubicBezTo>
                  <a:cubicBezTo>
                    <a:pt x="129" y="37"/>
                    <a:pt x="130" y="32"/>
                    <a:pt x="132" y="29"/>
                  </a:cubicBezTo>
                  <a:cubicBezTo>
                    <a:pt x="146" y="7"/>
                    <a:pt x="174" y="0"/>
                    <a:pt x="200" y="0"/>
                  </a:cubicBezTo>
                  <a:cubicBezTo>
                    <a:pt x="225" y="0"/>
                    <a:pt x="253" y="7"/>
                    <a:pt x="267" y="29"/>
                  </a:cubicBezTo>
                  <a:cubicBezTo>
                    <a:pt x="269" y="32"/>
                    <a:pt x="270" y="37"/>
                    <a:pt x="269" y="41"/>
                  </a:cubicBezTo>
                  <a:cubicBezTo>
                    <a:pt x="264" y="61"/>
                    <a:pt x="248" y="63"/>
                    <a:pt x="236" y="72"/>
                  </a:cubicBezTo>
                  <a:cubicBezTo>
                    <a:pt x="227" y="78"/>
                    <a:pt x="226" y="88"/>
                    <a:pt x="227" y="99"/>
                  </a:cubicBezTo>
                  <a:cubicBezTo>
                    <a:pt x="227" y="104"/>
                    <a:pt x="232" y="108"/>
                    <a:pt x="236" y="110"/>
                  </a:cubicBezTo>
                  <a:cubicBezTo>
                    <a:pt x="446" y="110"/>
                    <a:pt x="446" y="110"/>
                    <a:pt x="446" y="110"/>
                  </a:cubicBezTo>
                  <a:cubicBezTo>
                    <a:pt x="446" y="557"/>
                    <a:pt x="446" y="557"/>
                    <a:pt x="446" y="557"/>
                  </a:cubicBezTo>
                  <a:cubicBezTo>
                    <a:pt x="0" y="557"/>
                    <a:pt x="0" y="557"/>
                    <a:pt x="0" y="557"/>
                  </a:cubicBezTo>
                  <a:lnTo>
                    <a:pt x="0" y="385"/>
                  </a:lnTo>
                  <a:close/>
                </a:path>
              </a:pathLst>
            </a:custGeom>
            <a:solidFill>
              <a:srgbClr val="636363"/>
            </a:solidFill>
            <a:ln>
              <a:noFill/>
            </a:ln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6" name="Google Shape;261;p18">
              <a:extLst>
                <a:ext uri="{FF2B5EF4-FFF2-40B4-BE49-F238E27FC236}">
                  <a16:creationId xmlns:a16="http://schemas.microsoft.com/office/drawing/2014/main" id="{ECE25E95-4FFD-4694-9CCE-3889236DE5D6}"/>
                </a:ext>
              </a:extLst>
            </p:cNvPr>
            <p:cNvSpPr txBox="1"/>
            <p:nvPr/>
          </p:nvSpPr>
          <p:spPr>
            <a:xfrm>
              <a:off x="6945166" y="4582138"/>
              <a:ext cx="681037" cy="1154112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7500"/>
                <a:buFont typeface="Montserrat"/>
                <a:buNone/>
                <a:tabLst/>
                <a:defRPr/>
              </a:pPr>
              <a:r>
                <a:rPr kumimoji="0" lang="en-US" sz="75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T</a:t>
              </a: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grpSp>
        <p:nvGrpSpPr>
          <p:cNvPr id="27" name="Группа 26">
            <a:extLst>
              <a:ext uri="{FF2B5EF4-FFF2-40B4-BE49-F238E27FC236}">
                <a16:creationId xmlns:a16="http://schemas.microsoft.com/office/drawing/2014/main" id="{8F9801C0-7E19-40D6-9317-72FE3D0224BE}"/>
              </a:ext>
            </a:extLst>
          </p:cNvPr>
          <p:cNvGrpSpPr/>
          <p:nvPr/>
        </p:nvGrpSpPr>
        <p:grpSpPr>
          <a:xfrm>
            <a:off x="6487747" y="2451116"/>
            <a:ext cx="2211387" cy="1765300"/>
            <a:chOff x="5688012" y="2168525"/>
            <a:chExt cx="2211387" cy="1765300"/>
          </a:xfrm>
        </p:grpSpPr>
        <p:sp>
          <p:nvSpPr>
            <p:cNvPr id="28" name="Google Shape;251;p18">
              <a:extLst>
                <a:ext uri="{FF2B5EF4-FFF2-40B4-BE49-F238E27FC236}">
                  <a16:creationId xmlns:a16="http://schemas.microsoft.com/office/drawing/2014/main" id="{33BCCF1F-295F-48F8-B843-22E0BF8022A1}"/>
                </a:ext>
              </a:extLst>
            </p:cNvPr>
            <p:cNvSpPr/>
            <p:nvPr/>
          </p:nvSpPr>
          <p:spPr>
            <a:xfrm>
              <a:off x="5688012" y="2168525"/>
              <a:ext cx="2211387" cy="1765300"/>
            </a:xfrm>
            <a:custGeom>
              <a:avLst/>
              <a:gdLst/>
              <a:ahLst/>
              <a:cxnLst/>
              <a:rect l="l" t="t" r="r" b="b"/>
              <a:pathLst>
                <a:path w="558" h="445" extrusionOk="0">
                  <a:moveTo>
                    <a:pt x="385" y="445"/>
                  </a:moveTo>
                  <a:cubicBezTo>
                    <a:pt x="398" y="435"/>
                    <a:pt x="406" y="419"/>
                    <a:pt x="406" y="403"/>
                  </a:cubicBezTo>
                  <a:cubicBezTo>
                    <a:pt x="406" y="387"/>
                    <a:pt x="399" y="371"/>
                    <a:pt x="386" y="360"/>
                  </a:cubicBezTo>
                  <a:cubicBezTo>
                    <a:pt x="367" y="345"/>
                    <a:pt x="341" y="337"/>
                    <a:pt x="312" y="337"/>
                  </a:cubicBezTo>
                  <a:cubicBezTo>
                    <a:pt x="282" y="337"/>
                    <a:pt x="256" y="345"/>
                    <a:pt x="237" y="360"/>
                  </a:cubicBezTo>
                  <a:cubicBezTo>
                    <a:pt x="224" y="371"/>
                    <a:pt x="217" y="387"/>
                    <a:pt x="217" y="403"/>
                  </a:cubicBezTo>
                  <a:cubicBezTo>
                    <a:pt x="217" y="419"/>
                    <a:pt x="225" y="435"/>
                    <a:pt x="238" y="445"/>
                  </a:cubicBezTo>
                  <a:cubicBezTo>
                    <a:pt x="110" y="445"/>
                    <a:pt x="110" y="445"/>
                    <a:pt x="110" y="445"/>
                  </a:cubicBezTo>
                  <a:cubicBezTo>
                    <a:pt x="110" y="283"/>
                    <a:pt x="110" y="283"/>
                    <a:pt x="110" y="283"/>
                  </a:cubicBezTo>
                  <a:cubicBezTo>
                    <a:pt x="108" y="278"/>
                    <a:pt x="105" y="273"/>
                    <a:pt x="99" y="273"/>
                  </a:cubicBezTo>
                  <a:cubicBezTo>
                    <a:pt x="88" y="273"/>
                    <a:pt x="79" y="273"/>
                    <a:pt x="72" y="282"/>
                  </a:cubicBezTo>
                  <a:cubicBezTo>
                    <a:pt x="64" y="295"/>
                    <a:pt x="61" y="311"/>
                    <a:pt x="41" y="315"/>
                  </a:cubicBezTo>
                  <a:cubicBezTo>
                    <a:pt x="37" y="316"/>
                    <a:pt x="32" y="315"/>
                    <a:pt x="29" y="313"/>
                  </a:cubicBezTo>
                  <a:cubicBezTo>
                    <a:pt x="8" y="299"/>
                    <a:pt x="0" y="271"/>
                    <a:pt x="0" y="246"/>
                  </a:cubicBezTo>
                  <a:cubicBezTo>
                    <a:pt x="0" y="220"/>
                    <a:pt x="8" y="193"/>
                    <a:pt x="29" y="178"/>
                  </a:cubicBezTo>
                  <a:cubicBezTo>
                    <a:pt x="32" y="176"/>
                    <a:pt x="37" y="176"/>
                    <a:pt x="41" y="176"/>
                  </a:cubicBezTo>
                  <a:cubicBezTo>
                    <a:pt x="61" y="181"/>
                    <a:pt x="64" y="197"/>
                    <a:pt x="72" y="209"/>
                  </a:cubicBezTo>
                  <a:cubicBezTo>
                    <a:pt x="79" y="219"/>
                    <a:pt x="88" y="219"/>
                    <a:pt x="99" y="218"/>
                  </a:cubicBezTo>
                  <a:cubicBezTo>
                    <a:pt x="105" y="218"/>
                    <a:pt x="108" y="214"/>
                    <a:pt x="110" y="209"/>
                  </a:cubicBezTo>
                  <a:cubicBezTo>
                    <a:pt x="110" y="0"/>
                    <a:pt x="110" y="0"/>
                    <a:pt x="110" y="0"/>
                  </a:cubicBezTo>
                  <a:cubicBezTo>
                    <a:pt x="558" y="0"/>
                    <a:pt x="558" y="0"/>
                    <a:pt x="558" y="0"/>
                  </a:cubicBezTo>
                  <a:cubicBezTo>
                    <a:pt x="558" y="445"/>
                    <a:pt x="558" y="445"/>
                    <a:pt x="558" y="445"/>
                  </a:cubicBezTo>
                  <a:lnTo>
                    <a:pt x="385" y="445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  <a:effectLst>
              <a:glow rad="63500">
                <a:schemeClr val="bg1">
                  <a:alpha val="40000"/>
                </a:schemeClr>
              </a:glow>
            </a:effectLst>
          </p:spPr>
          <p:txBody>
            <a:bodyPr spcFirstLastPara="1" wrap="square" lIns="91425" tIns="45700" rIns="91425" bIns="4570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sz="18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9" name="Google Shape;262;p18">
              <a:extLst>
                <a:ext uri="{FF2B5EF4-FFF2-40B4-BE49-F238E27FC236}">
                  <a16:creationId xmlns:a16="http://schemas.microsoft.com/office/drawing/2014/main" id="{1E7EDA34-8BC0-4ECB-A8F8-CBD3DE536398}"/>
                </a:ext>
              </a:extLst>
            </p:cNvPr>
            <p:cNvSpPr txBox="1"/>
            <p:nvPr/>
          </p:nvSpPr>
          <p:spPr>
            <a:xfrm>
              <a:off x="6638130" y="2382837"/>
              <a:ext cx="990600" cy="10922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0" tIns="0" rIns="0" bIns="0" anchor="t" anchorCtr="0">
              <a:no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FFFFFF"/>
                </a:buClr>
                <a:buSzPts val="7100"/>
                <a:buFont typeface="Montserrat"/>
                <a:buNone/>
                <a:tabLst/>
                <a:defRPr/>
              </a:pPr>
              <a:r>
                <a:rPr kumimoji="0" lang="en-US" sz="71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/>
                  <a:ea typeface="Montserrat"/>
                  <a:cs typeface="Montserrat"/>
                  <a:sym typeface="Montserrat"/>
                </a:rPr>
                <a:t>W</a:t>
              </a:r>
              <a:endParaRPr kumimoji="0" sz="14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pic>
        <p:nvPicPr>
          <p:cNvPr id="30" name="Google Shape;101;p2">
            <a:extLst>
              <a:ext uri="{FF2B5EF4-FFF2-40B4-BE49-F238E27FC236}">
                <a16:creationId xmlns:a16="http://schemas.microsoft.com/office/drawing/2014/main" id="{2F8ED2C6-E9B0-4673-BE63-B5B6B0B5E91D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31" name="Google Shape;102;p2">
            <a:extLst>
              <a:ext uri="{FF2B5EF4-FFF2-40B4-BE49-F238E27FC236}">
                <a16:creationId xmlns:a16="http://schemas.microsoft.com/office/drawing/2014/main" id="{80B842F8-388A-4F46-9A15-0199BB5EA51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103;p2">
            <a:extLst>
              <a:ext uri="{FF2B5EF4-FFF2-40B4-BE49-F238E27FC236}">
                <a16:creationId xmlns:a16="http://schemas.microsoft.com/office/drawing/2014/main" id="{F40BC836-F778-4699-90E1-5B04E19E7D8D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33" name="Рисунок 32">
            <a:extLst>
              <a:ext uri="{FF2B5EF4-FFF2-40B4-BE49-F238E27FC236}">
                <a16:creationId xmlns:a16="http://schemas.microsoft.com/office/drawing/2014/main" id="{517254D7-C55E-404A-ABCF-58034CD1537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97788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>
            <a:extLst>
              <a:ext uri="{FF2B5EF4-FFF2-40B4-BE49-F238E27FC236}">
                <a16:creationId xmlns:a16="http://schemas.microsoft.com/office/drawing/2014/main" id="{14AE5A48-712B-AD42-A9DC-D8014AFABA5C}"/>
              </a:ext>
            </a:extLst>
          </p:cNvPr>
          <p:cNvGrpSpPr>
            <a:grpSpLocks noChangeAspect="1"/>
          </p:cNvGrpSpPr>
          <p:nvPr/>
        </p:nvGrpSpPr>
        <p:grpSpPr>
          <a:xfrm>
            <a:off x="610526" y="426224"/>
            <a:ext cx="1222320" cy="848108"/>
            <a:chOff x="744627" y="3059032"/>
            <a:chExt cx="1110602" cy="757242"/>
          </a:xfrm>
        </p:grpSpPr>
        <p:sp>
          <p:nvSpPr>
            <p:cNvPr id="167969" name="Google Shape;3696;p77"/>
            <p:cNvSpPr txBox="1">
              <a:spLocks noChangeArrowheads="1"/>
            </p:cNvSpPr>
            <p:nvPr/>
          </p:nvSpPr>
          <p:spPr bwMode="auto">
            <a:xfrm>
              <a:off x="744627" y="3059032"/>
              <a:ext cx="1110602" cy="2921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ts val="1900"/>
                <a:buFont typeface="Montserrat" panose="02000505000000020004" pitchFamily="2" charset="0"/>
                <a:buNone/>
                <a:tabLst/>
                <a:defRPr/>
              </a:pPr>
              <a:r>
                <a:rPr kumimoji="0" lang="uk-UA" altLang="en-US" sz="1900" b="1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 panose="02000505000000020004" pitchFamily="2" charset="0"/>
                  <a:ea typeface="+mn-ea"/>
                  <a:cs typeface="Arial" panose="020B0604020202020204" pitchFamily="34" charset="0"/>
                  <a:sym typeface="Montserrat" panose="02000505000000020004" pitchFamily="2" charset="0"/>
                </a:rPr>
                <a:t>ЕТАП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  <p:sp>
          <p:nvSpPr>
            <p:cNvPr id="167970" name="Google Shape;3697;p77"/>
            <p:cNvSpPr txBox="1">
              <a:spLocks noChangeArrowheads="1"/>
            </p:cNvSpPr>
            <p:nvPr/>
          </p:nvSpPr>
          <p:spPr bwMode="auto">
            <a:xfrm>
              <a:off x="879394" y="3252093"/>
              <a:ext cx="841066" cy="56418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1pPr>
              <a:lvl2pPr marL="742950" indent="-28575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2pPr>
              <a:lvl3pPr marL="11430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3pPr>
              <a:lvl4pPr marL="16002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4pPr>
              <a:lvl5pPr marL="2057400" indent="-228600"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Font typeface="Arial" panose="020B0604020202020204" pitchFamily="34" charset="0"/>
                <a:defRPr sz="140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  <a:sym typeface="Arial" panose="020B0604020202020204" pitchFamily="34" charset="0"/>
                </a:defRPr>
              </a:lvl9pPr>
            </a:lstStyle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FFFFFF"/>
                </a:buClr>
                <a:buSzPts val="3900"/>
                <a:buFont typeface="Montserrat" panose="02000505000000020004" pitchFamily="2" charset="0"/>
                <a:buNone/>
                <a:tabLst/>
                <a:defRPr/>
              </a:pPr>
              <a:r>
                <a:rPr kumimoji="0" lang="en-US" altLang="en-US" sz="3900" b="0" i="0" u="none" strike="noStrike" kern="1200" cap="none" spc="0" normalizeH="0" baseline="0" noProof="0" dirty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latin typeface="Montserrat" panose="02000505000000020004" pitchFamily="2" charset="0"/>
                  <a:ea typeface="+mn-ea"/>
                  <a:cs typeface="Arial" panose="020B0604020202020204" pitchFamily="34" charset="0"/>
                  <a:sym typeface="Montserrat" panose="02000505000000020004" pitchFamily="2" charset="0"/>
                </a:rPr>
                <a:t>01</a:t>
              </a:r>
              <a:endParaRPr kumimoji="0" lang="en-US" altLang="en-US" sz="14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sym typeface="Arial" panose="020B0604020202020204" pitchFamily="34" charset="0"/>
              </a:endParaRPr>
            </a:p>
          </p:txBody>
        </p:sp>
      </p:grpSp>
      <p:sp>
        <p:nvSpPr>
          <p:cNvPr id="167939" name="Google Shape;3666;p77"/>
          <p:cNvSpPr txBox="1">
            <a:spLocks noChangeArrowheads="1"/>
          </p:cNvSpPr>
          <p:nvPr/>
        </p:nvSpPr>
        <p:spPr bwMode="auto">
          <a:xfrm>
            <a:off x="2453822" y="270649"/>
            <a:ext cx="7811375" cy="4324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1pPr>
            <a:lvl2pPr marL="742950" indent="-28575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2pPr>
            <a:lvl3pPr marL="11430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3pPr>
            <a:lvl4pPr marL="16002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4pPr>
            <a:lvl5pPr marL="2057400" indent="-228600"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Font typeface="Arial" panose="020B0604020202020204" pitchFamily="34" charset="0"/>
              <a:defRPr sz="140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  <a:sym typeface="Arial" panose="020B0604020202020204" pitchFamily="34" charset="0"/>
              </a:defRPr>
            </a:lvl9pPr>
          </a:lstStyle>
          <a:p>
            <a:pPr marL="0" marR="0" lvl="0" indent="0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8C103D"/>
              </a:buClr>
              <a:buSzPts val="2000"/>
              <a:buFont typeface="Open Sans Semibold" panose="020B0706030804020204" pitchFamily="34" charset="0"/>
              <a:buNone/>
              <a:tabLst/>
              <a:defRPr/>
            </a:pPr>
            <a:r>
              <a:rPr lang="ru-RU" altLang="en-US" sz="1900" b="1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ВИЯВЛЕННЯ ФАКТОРІВ ЗОВНІШНЬОГО І ВНУТРІШНЬОГО СЕРЕДОВИЩА</a:t>
            </a:r>
            <a:endParaRPr lang="en-US" altLang="en-US" sz="1900" b="1" dirty="0">
              <a:solidFill>
                <a:schemeClr val="bg1"/>
              </a:solidFill>
              <a:latin typeface="Montserrat" panose="02000505000000020004" pitchFamily="2" charset="0"/>
            </a:endParaRPr>
          </a:p>
        </p:txBody>
      </p:sp>
      <p:sp>
        <p:nvSpPr>
          <p:cNvPr id="3" name="Прямоугольник 2">
            <a:extLst>
              <a:ext uri="{FF2B5EF4-FFF2-40B4-BE49-F238E27FC236}">
                <a16:creationId xmlns:a16="http://schemas.microsoft.com/office/drawing/2014/main" id="{63FEC89A-5F74-49AB-B690-D7643DA44C28}"/>
              </a:ext>
            </a:extLst>
          </p:cNvPr>
          <p:cNvSpPr>
            <a:spLocks noChangeAspect="1"/>
          </p:cNvSpPr>
          <p:nvPr/>
        </p:nvSpPr>
        <p:spPr>
          <a:xfrm>
            <a:off x="3424240" y="2574878"/>
            <a:ext cx="3313332" cy="1742959"/>
          </a:xfrm>
          <a:prstGeom prst="rect">
            <a:avLst/>
          </a:prstGeom>
          <a:solidFill>
            <a:srgbClr val="54823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040457CA-5875-40E0-AEDB-1D9A832CF842}"/>
              </a:ext>
            </a:extLst>
          </p:cNvPr>
          <p:cNvSpPr txBox="1">
            <a:spLocks noChangeAspect="1"/>
          </p:cNvSpPr>
          <p:nvPr/>
        </p:nvSpPr>
        <p:spPr>
          <a:xfrm>
            <a:off x="3581191" y="2689692"/>
            <a:ext cx="2996295" cy="135421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dirty="0">
                <a:solidFill>
                  <a:schemeClr val="bg1"/>
                </a:solidFill>
                <a:latin typeface="Montserrat" pitchFamily="2" charset="-52"/>
                <a:sym typeface="Open Sans Semibold" panose="020B0706030804020204" pitchFamily="34" charset="0"/>
              </a:rPr>
              <a:t>СИЛЬНІ СТОРОНИ (</a:t>
            </a:r>
            <a:r>
              <a:rPr lang="en-US" altLang="en-US" dirty="0">
                <a:solidFill>
                  <a:schemeClr val="bg1"/>
                </a:solidFill>
                <a:latin typeface="Montserrat" pitchFamily="2" charset="-52"/>
                <a:sym typeface="Open Sans Semibold" panose="020B0706030804020204" pitchFamily="34" charset="0"/>
              </a:rPr>
              <a:t>S</a:t>
            </a:r>
            <a:r>
              <a:rPr lang="uk-UA" altLang="en-US" dirty="0">
                <a:solidFill>
                  <a:schemeClr val="bg1"/>
                </a:solidFill>
                <a:latin typeface="Montserrat" pitchFamily="2" charset="-52"/>
                <a:sym typeface="Open Sans Semibold" panose="020B0706030804020204" pitchFamily="34" charset="0"/>
              </a:rPr>
              <a:t>)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Open Sans Semibold" panose="020B0706030804020204" pitchFamily="34" charset="0"/>
              </a:rPr>
              <a:t>1. Сучасне обладнання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Open Sans Semibold" panose="020B0706030804020204" pitchFamily="34" charset="0"/>
              </a:rPr>
              <a:t>2. Кваліфікований персонал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itchFamily="2" charset="-52"/>
                <a:ea typeface="Open Sans" panose="020B0606030504020204" pitchFamily="34" charset="0"/>
                <a:cs typeface="Open Sans" panose="020B0606030504020204" pitchFamily="34" charset="0"/>
                <a:sym typeface="Open Sans Semibold" panose="020B0706030804020204" pitchFamily="34" charset="0"/>
              </a:rPr>
              <a:t>3. Висока якість продукції</a:t>
            </a:r>
            <a:endParaRPr lang="uk-UA" sz="1600" dirty="0">
              <a:solidFill>
                <a:schemeClr val="bg1"/>
              </a:solidFill>
              <a:latin typeface="Montserrat" pitchFamily="2" charset="-52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8" name="Прямоугольник 17">
            <a:extLst>
              <a:ext uri="{FF2B5EF4-FFF2-40B4-BE49-F238E27FC236}">
                <a16:creationId xmlns:a16="http://schemas.microsoft.com/office/drawing/2014/main" id="{285A73F5-C895-4ECD-86D0-D9A8AE7BE925}"/>
              </a:ext>
            </a:extLst>
          </p:cNvPr>
          <p:cNvSpPr>
            <a:spLocks noChangeAspect="1"/>
          </p:cNvSpPr>
          <p:nvPr/>
        </p:nvSpPr>
        <p:spPr>
          <a:xfrm>
            <a:off x="3424240" y="4844392"/>
            <a:ext cx="3313332" cy="1742959"/>
          </a:xfrm>
          <a:prstGeom prst="rect">
            <a:avLst/>
          </a:prstGeom>
          <a:solidFill>
            <a:srgbClr val="F25F1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78E6D161-5128-4335-BB6E-7A4314AE801C}"/>
              </a:ext>
            </a:extLst>
          </p:cNvPr>
          <p:cNvSpPr txBox="1">
            <a:spLocks noChangeAspect="1"/>
          </p:cNvSpPr>
          <p:nvPr/>
        </p:nvSpPr>
        <p:spPr>
          <a:xfrm>
            <a:off x="3581191" y="4937489"/>
            <a:ext cx="299629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МОЖЛИВОСТІ (</a:t>
            </a:r>
            <a:r>
              <a:rPr lang="uk-UA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О)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1.  Розширення асортименту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2. Вихід на нові ринки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3. Постачання в комунальні заклади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0" name="Прямоугольник 19">
            <a:extLst>
              <a:ext uri="{FF2B5EF4-FFF2-40B4-BE49-F238E27FC236}">
                <a16:creationId xmlns:a16="http://schemas.microsoft.com/office/drawing/2014/main" id="{7E704A09-780B-4DC1-B785-059551C57C75}"/>
              </a:ext>
            </a:extLst>
          </p:cNvPr>
          <p:cNvSpPr>
            <a:spLocks noChangeAspect="1"/>
          </p:cNvSpPr>
          <p:nvPr/>
        </p:nvSpPr>
        <p:spPr>
          <a:xfrm>
            <a:off x="7118477" y="2574878"/>
            <a:ext cx="3313332" cy="1742959"/>
          </a:xfrm>
          <a:prstGeom prst="rect">
            <a:avLst/>
          </a:prstGeom>
          <a:solidFill>
            <a:srgbClr val="2E75B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D5CEC2A1-5716-4CC3-AD3B-DA676848BEFD}"/>
              </a:ext>
            </a:extLst>
          </p:cNvPr>
          <p:cNvSpPr txBox="1">
            <a:spLocks noChangeAspect="1"/>
          </p:cNvSpPr>
          <p:nvPr/>
        </p:nvSpPr>
        <p:spPr>
          <a:xfrm>
            <a:off x="7275428" y="2683042"/>
            <a:ext cx="299629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СЛАБКІ СТОРОНИ (</a:t>
            </a:r>
            <a:r>
              <a:rPr lang="en-US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W</a:t>
            </a:r>
            <a:r>
              <a:rPr lang="uk-UA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)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1.  Малий досвід роботи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2. Відсутність торгової марки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3.  Непостійна кількість молока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2" name="Прямоугольник 21">
            <a:extLst>
              <a:ext uri="{FF2B5EF4-FFF2-40B4-BE49-F238E27FC236}">
                <a16:creationId xmlns:a16="http://schemas.microsoft.com/office/drawing/2014/main" id="{7024EDA4-1075-4BA6-AFB1-A34538167EE6}"/>
              </a:ext>
            </a:extLst>
          </p:cNvPr>
          <p:cNvSpPr>
            <a:spLocks noChangeAspect="1"/>
          </p:cNvSpPr>
          <p:nvPr/>
        </p:nvSpPr>
        <p:spPr>
          <a:xfrm>
            <a:off x="7118477" y="4844392"/>
            <a:ext cx="3313332" cy="1742959"/>
          </a:xfrm>
          <a:prstGeom prst="rect">
            <a:avLst/>
          </a:prstGeom>
          <a:solidFill>
            <a:srgbClr val="63636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uk-UA" dirty="0"/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327FD021-4379-4DE3-AA97-728104598C2C}"/>
              </a:ext>
            </a:extLst>
          </p:cNvPr>
          <p:cNvSpPr txBox="1">
            <a:spLocks noChangeAspect="1"/>
          </p:cNvSpPr>
          <p:nvPr/>
        </p:nvSpPr>
        <p:spPr>
          <a:xfrm>
            <a:off x="7275428" y="4952556"/>
            <a:ext cx="2996295" cy="16004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ЗАГРОЗИ (</a:t>
            </a:r>
            <a:r>
              <a:rPr lang="uk-UA" altLang="en-US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Т)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1. Висока конкуренція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2. Зростання вартості енергоресурсів</a:t>
            </a:r>
          </a:p>
          <a:p>
            <a:r>
              <a:rPr lang="uk-UA" sz="1600" dirty="0">
                <a:solidFill>
                  <a:schemeClr val="bg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3. Податкове навантаження</a:t>
            </a:r>
            <a:endParaRPr lang="uk-UA" sz="1600" dirty="0">
              <a:solidFill>
                <a:schemeClr val="bg1"/>
              </a:solidFill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AF7AE38-52F2-4FFB-BC44-5275481093DF}"/>
              </a:ext>
            </a:extLst>
          </p:cNvPr>
          <p:cNvSpPr txBox="1">
            <a:spLocks noChangeAspect="1"/>
          </p:cNvSpPr>
          <p:nvPr/>
        </p:nvSpPr>
        <p:spPr>
          <a:xfrm>
            <a:off x="3735900" y="2174356"/>
            <a:ext cx="6156960" cy="373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sz="1800" b="1" dirty="0">
                <a:solidFill>
                  <a:schemeClr val="tx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ВНУТРІШНЄ СЕРЕДОВИЩЕ</a:t>
            </a:r>
            <a:endParaRPr lang="uk-UA" dirty="0">
              <a:solidFill>
                <a:schemeClr val="tx1"/>
              </a:solidFill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D7EF9D2A-98E8-4D22-9488-3A38966B17B0}"/>
              </a:ext>
            </a:extLst>
          </p:cNvPr>
          <p:cNvSpPr txBox="1">
            <a:spLocks noChangeAspect="1"/>
          </p:cNvSpPr>
          <p:nvPr/>
        </p:nvSpPr>
        <p:spPr>
          <a:xfrm>
            <a:off x="3904004" y="4470030"/>
            <a:ext cx="6156960" cy="37302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altLang="en-US" sz="1800" b="1" dirty="0">
                <a:solidFill>
                  <a:schemeClr val="tx1"/>
                </a:solidFill>
                <a:latin typeface="Montserrat" panose="02000505000000020004" pitchFamily="2" charset="0"/>
                <a:sym typeface="Open Sans Semibold" panose="020B0706030804020204" pitchFamily="34" charset="0"/>
              </a:rPr>
              <a:t>ЗОВНІШНЄ СЕРЕДОВИЩЕ</a:t>
            </a:r>
            <a:endParaRPr lang="uk-UA" dirty="0">
              <a:solidFill>
                <a:schemeClr val="tx1"/>
              </a:solidFill>
            </a:endParaRPr>
          </a:p>
        </p:txBody>
      </p:sp>
      <p:pic>
        <p:nvPicPr>
          <p:cNvPr id="24" name="Рисунок 23">
            <a:extLst>
              <a:ext uri="{FF2B5EF4-FFF2-40B4-BE49-F238E27FC236}">
                <a16:creationId xmlns:a16="http://schemas.microsoft.com/office/drawing/2014/main" id="{A5A329CF-65E6-44CB-8A2D-E66BCE510DC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pic>
        <p:nvPicPr>
          <p:cNvPr id="25" name="Google Shape;101;p2">
            <a:extLst>
              <a:ext uri="{FF2B5EF4-FFF2-40B4-BE49-F238E27FC236}">
                <a16:creationId xmlns:a16="http://schemas.microsoft.com/office/drawing/2014/main" id="{8066BCB7-991B-4B19-A3E2-2AD831934937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29" name="Google Shape;102;p2">
            <a:extLst>
              <a:ext uri="{FF2B5EF4-FFF2-40B4-BE49-F238E27FC236}">
                <a16:creationId xmlns:a16="http://schemas.microsoft.com/office/drawing/2014/main" id="{17FABBB8-1544-4DBB-8954-A006E06F8B08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30" name="Google Shape;103;p2">
            <a:extLst>
              <a:ext uri="{FF2B5EF4-FFF2-40B4-BE49-F238E27FC236}">
                <a16:creationId xmlns:a16="http://schemas.microsoft.com/office/drawing/2014/main" id="{685D3218-9C0E-4F06-A1AA-561E245292DA}"/>
              </a:ext>
            </a:extLst>
          </p:cNvPr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sp>
        <p:nvSpPr>
          <p:cNvPr id="31" name="TextBox 30">
            <a:extLst>
              <a:ext uri="{FF2B5EF4-FFF2-40B4-BE49-F238E27FC236}">
                <a16:creationId xmlns:a16="http://schemas.microsoft.com/office/drawing/2014/main" id="{00581931-5BC6-4063-AD45-3891CD902B18}"/>
              </a:ext>
            </a:extLst>
          </p:cNvPr>
          <p:cNvSpPr txBox="1"/>
          <p:nvPr/>
        </p:nvSpPr>
        <p:spPr>
          <a:xfrm>
            <a:off x="2380791" y="146707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3600" dirty="0">
                <a:solidFill>
                  <a:srgbClr val="124D4E"/>
                </a:solidFill>
                <a:latin typeface="Montserrat SemiBold" pitchFamily="2" charset="-52"/>
              </a:rPr>
              <a:t>SWOT-</a:t>
            </a:r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аналіз</a:t>
            </a:r>
          </a:p>
        </p:txBody>
      </p:sp>
      <p:sp>
        <p:nvSpPr>
          <p:cNvPr id="32" name="Rectangle 466">
            <a:extLst>
              <a:ext uri="{FF2B5EF4-FFF2-40B4-BE49-F238E27FC236}">
                <a16:creationId xmlns:a16="http://schemas.microsoft.com/office/drawing/2014/main" id="{6BB6347A-780C-4DD6-9776-7D811B8223C1}"/>
              </a:ext>
            </a:extLst>
          </p:cNvPr>
          <p:cNvSpPr/>
          <p:nvPr/>
        </p:nvSpPr>
        <p:spPr>
          <a:xfrm>
            <a:off x="2493913" y="224914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75717515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15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17" grpId="0"/>
      <p:bldP spid="18" grpId="0" animBg="1"/>
      <p:bldP spid="19" grpId="0"/>
      <p:bldP spid="20" grpId="0" animBg="1"/>
      <p:bldP spid="21" grpId="0"/>
      <p:bldP spid="22" grpId="0" animBg="1"/>
      <p:bldP spid="2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38790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ДОДАТКИ ТА ПРИМІТКИ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3913" y="222086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542303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Великі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розрахунки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таблиці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опис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обладнання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технологічних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процесів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посилання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першоджерела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довідники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розміщуємо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</a:p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саме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цьому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розділі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9" name="Google Shape;101;p2">
            <a:extLst>
              <a:ext uri="{FF2B5EF4-FFF2-40B4-BE49-F238E27FC236}">
                <a16:creationId xmlns:a16="http://schemas.microsoft.com/office/drawing/2014/main" id="{3FA3EEFC-6BDD-455A-AA71-1A656B23841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Google Shape;102;p2">
            <a:extLst>
              <a:ext uri="{FF2B5EF4-FFF2-40B4-BE49-F238E27FC236}">
                <a16:creationId xmlns:a16="http://schemas.microsoft.com/office/drawing/2014/main" id="{82E2A65E-37AD-456B-ACB1-9D4F395FEE39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3;p2">
            <a:extLst>
              <a:ext uri="{FF2B5EF4-FFF2-40B4-BE49-F238E27FC236}">
                <a16:creationId xmlns:a16="http://schemas.microsoft.com/office/drawing/2014/main" id="{27DA0F16-6690-4058-9A86-2305205A25A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Рисунок 14">
            <a:extLst>
              <a:ext uri="{FF2B5EF4-FFF2-40B4-BE49-F238E27FC236}">
                <a16:creationId xmlns:a16="http://schemas.microsoft.com/office/drawing/2014/main" id="{F90154F2-AB14-4FC1-90D0-3655DCD3A7A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86442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366813" y="2091865"/>
            <a:ext cx="740122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Контакти</a:t>
            </a:r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  <a:p>
            <a:endParaRPr lang="uk-UA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2779CF4-6D8E-4B4F-BB91-F45B58D1914F}"/>
              </a:ext>
            </a:extLst>
          </p:cNvPr>
          <p:cNvSpPr txBox="1"/>
          <p:nvPr/>
        </p:nvSpPr>
        <p:spPr>
          <a:xfrm>
            <a:off x="3594100" y="3591609"/>
            <a:ext cx="50038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>
                <a:solidFill>
                  <a:srgbClr val="124D4E"/>
                </a:solidFill>
                <a:latin typeface="Montserrat SemiBold" pitchFamily="2" charset="-52"/>
              </a:rPr>
              <a:t>097 937 88 66</a:t>
            </a:r>
          </a:p>
          <a:p>
            <a:pPr algn="ctr"/>
            <a:r>
              <a:rPr lang="en-US" sz="2000" dirty="0">
                <a:solidFill>
                  <a:srgbClr val="124D4E"/>
                </a:solidFill>
                <a:latin typeface="Montserrat SemiBold" pitchFamily="2" charset="-52"/>
              </a:rPr>
              <a:t>pnets@ukr.net</a:t>
            </a:r>
            <a:endParaRPr lang="uk-UA" sz="20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2616317-BCB6-4015-81AE-391C186F0126}"/>
              </a:ext>
            </a:extLst>
          </p:cNvPr>
          <p:cNvSpPr txBox="1"/>
          <p:nvPr/>
        </p:nvSpPr>
        <p:spPr>
          <a:xfrm>
            <a:off x="4650082" y="2977100"/>
            <a:ext cx="50038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000" dirty="0">
                <a:solidFill>
                  <a:srgbClr val="124D4E"/>
                </a:solidFill>
                <a:latin typeface="Montserrat SemiBold" pitchFamily="2" charset="-52"/>
              </a:rPr>
              <a:t>Василь </a:t>
            </a:r>
            <a:r>
              <a:rPr lang="uk-UA" sz="2000" dirty="0" err="1">
                <a:solidFill>
                  <a:srgbClr val="124D4E"/>
                </a:solidFill>
                <a:latin typeface="Montserrat SemiBold" pitchFamily="2" charset="-52"/>
              </a:rPr>
              <a:t>Павлишинець</a:t>
            </a:r>
            <a:endParaRPr lang="uk-UA" sz="20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787F81F5-08DE-4C03-B474-0F929AEEA0E4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Google Shape;102;p2">
            <a:extLst>
              <a:ext uri="{FF2B5EF4-FFF2-40B4-BE49-F238E27FC236}">
                <a16:creationId xmlns:a16="http://schemas.microsoft.com/office/drawing/2014/main" id="{A161E9C4-3B76-43D4-A994-723BA1BD38FA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3;p2">
            <a:extLst>
              <a:ext uri="{FF2B5EF4-FFF2-40B4-BE49-F238E27FC236}">
                <a16:creationId xmlns:a16="http://schemas.microsoft.com/office/drawing/2014/main" id="{5D17EC14-B857-432D-8B40-50B3143C54F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Рисунок 13">
            <a:extLst>
              <a:ext uri="{FF2B5EF4-FFF2-40B4-BE49-F238E27FC236}">
                <a16:creationId xmlns:a16="http://schemas.microsoft.com/office/drawing/2014/main" id="{AFB92F86-0C90-4F0B-8A4B-FA16B3DEA3A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98930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2652" y="1467070"/>
            <a:ext cx="82041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ПРО ЩО БУДЕМО ГОВОРИТИ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7643" y="2276894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9704" y="2731788"/>
            <a:ext cx="6341754" cy="22159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Призначення </a:t>
            </a:r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-плану</a:t>
            </a:r>
          </a:p>
          <a:p>
            <a:endParaRPr lang="en-US" sz="14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Цілі</a:t>
            </a:r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планування</a:t>
            </a:r>
            <a:endParaRPr lang="ru-RU" sz="2400" dirty="0">
              <a:solidFill>
                <a:srgbClr val="265E5A"/>
              </a:solidFill>
              <a:latin typeface="Montserrat" pitchFamily="2" charset="-52"/>
            </a:endParaRPr>
          </a:p>
          <a:p>
            <a:endParaRPr lang="en-US" sz="14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Структура </a:t>
            </a:r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-плану</a:t>
            </a:r>
          </a:p>
          <a:p>
            <a:endParaRPr lang="en-US" sz="1400" dirty="0">
              <a:solidFill>
                <a:srgbClr val="265E5A"/>
              </a:solidFill>
              <a:latin typeface="Montserrat" pitchFamily="2" charset="-52"/>
            </a:endParaRPr>
          </a:p>
          <a:p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Оцінювання</a:t>
            </a:r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 </a:t>
            </a:r>
            <a:r>
              <a:rPr lang="ru-RU" sz="2400" dirty="0" err="1">
                <a:solidFill>
                  <a:srgbClr val="265E5A"/>
                </a:solidFill>
                <a:latin typeface="Montserrat" pitchFamily="2" charset="-52"/>
              </a:rPr>
              <a:t>бізнес</a:t>
            </a:r>
            <a:r>
              <a:rPr lang="ru-RU" sz="2400" dirty="0">
                <a:solidFill>
                  <a:srgbClr val="265E5A"/>
                </a:solidFill>
                <a:latin typeface="Montserrat" pitchFamily="2" charset="-52"/>
              </a:rPr>
              <a:t>-плану</a:t>
            </a: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1AED46DF-1374-461A-89EE-319657434AA5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95BE295-1EB6-4C85-A4D4-4C436B605913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828AF7F0-D7C2-4AA7-84DD-2929E0BDC78A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4358DF54-C5F4-4595-8AB8-B4210877DCB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16111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73225" y="1476497"/>
            <a:ext cx="820410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ПРИЗНАЧЕННЯ</a:t>
            </a:r>
            <a:r>
              <a:rPr lang="en-US" sz="3600" dirty="0">
                <a:solidFill>
                  <a:srgbClr val="124D4E"/>
                </a:solidFill>
                <a:latin typeface="Montserrat SemiBold" pitchFamily="2" charset="-52"/>
              </a:rPr>
              <a:t> </a:t>
            </a:r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498216" y="2286321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0277" y="2623633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Бізнес-план –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це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програма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яка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дає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розгорнутий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опис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здійснення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певних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операцій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обґрунтовує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проект в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цілому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0277" y="3460600"/>
            <a:ext cx="9442822" cy="101566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Бізнес-план дозволяє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оцінити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ефективність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запланованих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дій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</a:p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заходів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відповісти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виникаючі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питання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щодо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доцільності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інвестування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спрогнозувати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поведінку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бізнесу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1" name="Google Shape;101;p2">
            <a:extLst>
              <a:ext uri="{FF2B5EF4-FFF2-40B4-BE49-F238E27FC236}">
                <a16:creationId xmlns:a16="http://schemas.microsoft.com/office/drawing/2014/main" id="{31FDE88D-54CB-4109-B98A-FE865B557B48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02;p2">
            <a:extLst>
              <a:ext uri="{FF2B5EF4-FFF2-40B4-BE49-F238E27FC236}">
                <a16:creationId xmlns:a16="http://schemas.microsoft.com/office/drawing/2014/main" id="{705108F3-8B55-4145-AF76-EE574BF8B81C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3;p2">
            <a:extLst>
              <a:ext uri="{FF2B5EF4-FFF2-40B4-BE49-F238E27FC236}">
                <a16:creationId xmlns:a16="http://schemas.microsoft.com/office/drawing/2014/main" id="{B75F2D46-CDE6-44D2-9BD0-9BD883A91107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E9FCBDCE-03C1-4CEB-A80F-4BD0B6F305E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5308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85924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КОМУ ПОТРІБНИЙ БІЗНЕС-ПЛАН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295748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505781" y="2740538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Власник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Розкриває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повну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картину про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перспективи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505781" y="3579867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Інвестор.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Дає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розуміння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доцільність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інвестицій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CF567-BE52-46DB-A83A-3777746FF80A}"/>
              </a:ext>
            </a:extLst>
          </p:cNvPr>
          <p:cNvSpPr txBox="1"/>
          <p:nvPr/>
        </p:nvSpPr>
        <p:spPr>
          <a:xfrm>
            <a:off x="2505781" y="4111421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Треті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сторони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Додаткова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інформація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про проект</a:t>
            </a:r>
          </a:p>
        </p:txBody>
      </p:sp>
      <p:pic>
        <p:nvPicPr>
          <p:cNvPr id="13" name="Google Shape;101;p2">
            <a:extLst>
              <a:ext uri="{FF2B5EF4-FFF2-40B4-BE49-F238E27FC236}">
                <a16:creationId xmlns:a16="http://schemas.microsoft.com/office/drawing/2014/main" id="{60E93EDF-FC4F-4DAF-8208-1A04493183FE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Google Shape;102;p2">
            <a:extLst>
              <a:ext uri="{FF2B5EF4-FFF2-40B4-BE49-F238E27FC236}">
                <a16:creationId xmlns:a16="http://schemas.microsoft.com/office/drawing/2014/main" id="{91738F03-A7EF-4F15-9CC3-5F32D5E6B986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3;p2">
            <a:extLst>
              <a:ext uri="{FF2B5EF4-FFF2-40B4-BE49-F238E27FC236}">
                <a16:creationId xmlns:a16="http://schemas.microsoft.com/office/drawing/2014/main" id="{9FFA90F0-3F3D-4F5A-9732-29B1D5105640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Рисунок 16">
            <a:extLst>
              <a:ext uri="{FF2B5EF4-FFF2-40B4-BE49-F238E27FC236}">
                <a16:creationId xmlns:a16="http://schemas.microsoft.com/office/drawing/2014/main" id="{1DA4B703-0780-45F7-B019-AF795D790266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44818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92079" y="1476496"/>
            <a:ext cx="956781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3600" dirty="0">
                <a:solidFill>
                  <a:srgbClr val="124D4E"/>
                </a:solidFill>
                <a:latin typeface="Montserrat SemiBold" pitchFamily="2" charset="-52"/>
              </a:rPr>
              <a:t>КОЛИ БІЗНЕС-ПЛАН Є НЕОБХІДНИМ </a:t>
            </a:r>
          </a:p>
          <a:p>
            <a:r>
              <a:rPr lang="ru-RU" sz="3600" dirty="0">
                <a:solidFill>
                  <a:srgbClr val="124D4E"/>
                </a:solidFill>
                <a:latin typeface="Montserrat SemiBold" pitchFamily="2" charset="-52"/>
              </a:rPr>
              <a:t>І КОРИСНИМ</a:t>
            </a:r>
            <a:endParaRPr lang="uk-UA" sz="3600" dirty="0">
              <a:solidFill>
                <a:srgbClr val="124D4E"/>
              </a:solidFill>
              <a:latin typeface="Montserrat SemiBold" pitchFamily="2" charset="-52"/>
            </a:endParaRP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17070" y="2812572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92079" y="3104357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Створення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бізнесу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392079" y="3655702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Пошук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джерел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фінансування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CF567-BE52-46DB-A83A-3777746FF80A}"/>
              </a:ext>
            </a:extLst>
          </p:cNvPr>
          <p:cNvSpPr txBox="1"/>
          <p:nvPr/>
        </p:nvSpPr>
        <p:spPr>
          <a:xfrm>
            <a:off x="2392079" y="4207047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Отримання гранту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286B21E-3CCE-4D3F-847F-314706862CE3}"/>
              </a:ext>
            </a:extLst>
          </p:cNvPr>
          <p:cNvSpPr txBox="1"/>
          <p:nvPr/>
        </p:nvSpPr>
        <p:spPr>
          <a:xfrm>
            <a:off x="2392079" y="4758391"/>
            <a:ext cx="9442822" cy="40011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ідей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проектів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BAF489A6-2F2B-40B6-B9F5-5FA199772E21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CBA7C82A-6680-49B4-8E1B-6F1B7D432078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A851A4A4-AE00-48FC-8992-559F5D647F4C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6CA10EC7-3705-4E1D-8AAE-787A08E8DC3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77741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95351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ФУНКЦІЇ БІЗНЕС-ПЛАНУ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05175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417843" y="2722219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визначення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цільової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аудиторії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ємності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ринку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збуту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</a:p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перспективності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подальшого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функціонування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підприємства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D7D3EF1A-A2B3-463C-A299-C94D2CDB5BF8}"/>
              </a:ext>
            </a:extLst>
          </p:cNvPr>
          <p:cNvSpPr txBox="1"/>
          <p:nvPr/>
        </p:nvSpPr>
        <p:spPr>
          <a:xfrm>
            <a:off x="2417843" y="3546324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оцінка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витрат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виготовлення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реалізацію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продукції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або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надання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послуг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67CF567-BE52-46DB-A83A-3777746FF80A}"/>
              </a:ext>
            </a:extLst>
          </p:cNvPr>
          <p:cNvSpPr txBox="1"/>
          <p:nvPr/>
        </p:nvSpPr>
        <p:spPr>
          <a:xfrm>
            <a:off x="2417843" y="4370429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прогноз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прибутковості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ефективності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підприємства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демонстрація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його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привабливості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для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інвесторів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7BED07C6-894F-4D02-80E4-714E5505DB64}"/>
              </a:ext>
            </a:extLst>
          </p:cNvPr>
          <p:cNvSpPr txBox="1"/>
          <p:nvPr/>
        </p:nvSpPr>
        <p:spPr>
          <a:xfrm>
            <a:off x="2417843" y="5194535"/>
            <a:ext cx="9442822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дозволяє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перевірити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ідею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на предмет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досяжності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реалістичності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, а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також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описати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всі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дії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для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досягнення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прибутку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233088ED-FA64-4252-B97C-11A9AB43805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F0A8E3FC-6870-4DAB-9E91-BAC417D0F44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C4DAF6D3-CF75-44BF-8419-30E9793615E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53E992B-8B51-4106-86C6-B4E3A4CBA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624534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495351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ДЖЕРЕЛА ФІНАНСУВАННЯ БІЗНЕСУ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2305175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505782" y="2408418"/>
            <a:ext cx="9442822" cy="419525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позики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банку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або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іншої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фінансової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установи</a:t>
            </a: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гранти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від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міжнародних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донорів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використання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особистих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заощаджень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запозичення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грошей у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друзів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і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родичів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іпотека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фінансовий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лізинг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залучення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венчурного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капітал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  <a:p>
            <a:pPr>
              <a:lnSpc>
                <a:spcPct val="150000"/>
              </a:lnSpc>
            </a:pP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краудфандинг</a:t>
            </a:r>
          </a:p>
          <a:p>
            <a:pPr>
              <a:lnSpc>
                <a:spcPct val="150000"/>
              </a:lnSpc>
            </a:pP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державні</a:t>
            </a:r>
            <a:r>
              <a:rPr lang="ru-RU" sz="20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2000" dirty="0" err="1">
                <a:solidFill>
                  <a:srgbClr val="124D4E"/>
                </a:solidFill>
                <a:latin typeface="Montserrat" pitchFamily="2" charset="-52"/>
              </a:rPr>
              <a:t>програми</a:t>
            </a:r>
            <a:endParaRPr lang="ru-RU" sz="2000" dirty="0">
              <a:solidFill>
                <a:srgbClr val="124D4E"/>
              </a:solidFill>
              <a:latin typeface="Montserrat" pitchFamily="2" charset="-52"/>
            </a:endParaRP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233088ED-FA64-4252-B97C-11A9AB43805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F0A8E3FC-6870-4DAB-9E91-BAC417D0F44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C4DAF6D3-CF75-44BF-8419-30E9793615E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53E992B-8B51-4106-86C6-B4E3A4CBA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24486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F6C7E1BD-8B20-451D-A551-E3791F550305}"/>
              </a:ext>
            </a:extLst>
          </p:cNvPr>
          <p:cNvSpPr txBox="1"/>
          <p:nvPr/>
        </p:nvSpPr>
        <p:spPr>
          <a:xfrm>
            <a:off x="2380791" y="1215316"/>
            <a:ext cx="9203387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dirty="0">
                <a:solidFill>
                  <a:srgbClr val="124D4E"/>
                </a:solidFill>
                <a:latin typeface="Montserrat SemiBold" pitchFamily="2" charset="-52"/>
              </a:rPr>
              <a:t>СТАНДАРТИ БІЗНЕС-ПЛАНУВАННЯ</a:t>
            </a:r>
          </a:p>
        </p:txBody>
      </p:sp>
      <p:sp>
        <p:nvSpPr>
          <p:cNvPr id="12" name="Rectangle 466">
            <a:extLst>
              <a:ext uri="{FF2B5EF4-FFF2-40B4-BE49-F238E27FC236}">
                <a16:creationId xmlns:a16="http://schemas.microsoft.com/office/drawing/2014/main" id="{1F8F6707-FD43-40DF-A7AE-3B595865863D}"/>
              </a:ext>
            </a:extLst>
          </p:cNvPr>
          <p:cNvSpPr/>
          <p:nvPr/>
        </p:nvSpPr>
        <p:spPr>
          <a:xfrm>
            <a:off x="2505782" y="1965810"/>
            <a:ext cx="1241987" cy="46782"/>
          </a:xfrm>
          <a:prstGeom prst="rect">
            <a:avLst/>
          </a:prstGeom>
          <a:solidFill>
            <a:srgbClr val="42717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2286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lt-LT" sz="9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aleway Light"/>
              <a:ea typeface="+mn-ea"/>
              <a:cs typeface="+mn-cs"/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75E04DE4-7DB7-4BA2-B5E8-5D44EE96E40D}"/>
              </a:ext>
            </a:extLst>
          </p:cNvPr>
          <p:cNvSpPr txBox="1"/>
          <p:nvPr/>
        </p:nvSpPr>
        <p:spPr>
          <a:xfrm>
            <a:off x="2380791" y="2129403"/>
            <a:ext cx="94428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Стандарт </a:t>
            </a:r>
            <a:r>
              <a:rPr lang="ru-RU" sz="1800" b="1" dirty="0">
                <a:solidFill>
                  <a:srgbClr val="124D4E"/>
                </a:solidFill>
                <a:latin typeface="Montserrat" pitchFamily="2" charset="-52"/>
              </a:rPr>
              <a:t>UNIDO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у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сфері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бізнес-планування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– створен</a:t>
            </a:r>
            <a:r>
              <a:rPr lang="uk-UA" sz="1800" dirty="0" err="1">
                <a:solidFill>
                  <a:srgbClr val="124D4E"/>
                </a:solidFill>
                <a:latin typeface="Montserrat" pitchFamily="2" charset="-52"/>
              </a:rPr>
              <a:t>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Організацією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Об’єднаних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Націй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з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Промислового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Розвитку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.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Дає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можливість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глибоко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проаналізувати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потреби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бізнесу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розробити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стратегію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виявити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ризики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та провести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оцінку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фінансової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стабільності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компанії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pic>
        <p:nvPicPr>
          <p:cNvPr id="15" name="Google Shape;101;p2">
            <a:extLst>
              <a:ext uri="{FF2B5EF4-FFF2-40B4-BE49-F238E27FC236}">
                <a16:creationId xmlns:a16="http://schemas.microsoft.com/office/drawing/2014/main" id="{233088ED-FA64-4252-B97C-11A9AB438057}"/>
              </a:ext>
            </a:extLst>
          </p:cNvPr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6982485" y="96710"/>
            <a:ext cx="1491175" cy="70450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Google Shape;102;p2">
            <a:extLst>
              <a:ext uri="{FF2B5EF4-FFF2-40B4-BE49-F238E27FC236}">
                <a16:creationId xmlns:a16="http://schemas.microsoft.com/office/drawing/2014/main" id="{F0A8E3FC-6870-4DAB-9E91-BAC417D0F444}"/>
              </a:ext>
            </a:extLst>
          </p:cNvPr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8309756" y="139556"/>
            <a:ext cx="1818982" cy="704507"/>
          </a:xfrm>
          <a:prstGeom prst="rect">
            <a:avLst/>
          </a:prstGeom>
          <a:noFill/>
          <a:ln>
            <a:noFill/>
          </a:ln>
        </p:spPr>
      </p:pic>
      <p:pic>
        <p:nvPicPr>
          <p:cNvPr id="17" name="Google Shape;103;p2">
            <a:extLst>
              <a:ext uri="{FF2B5EF4-FFF2-40B4-BE49-F238E27FC236}">
                <a16:creationId xmlns:a16="http://schemas.microsoft.com/office/drawing/2014/main" id="{C4DAF6D3-CF75-44BF-8419-30E9793615EB}"/>
              </a:ext>
            </a:extLst>
          </p:cNvPr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10128738" y="278949"/>
            <a:ext cx="1627302" cy="340029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Рисунок 17">
            <a:extLst>
              <a:ext uri="{FF2B5EF4-FFF2-40B4-BE49-F238E27FC236}">
                <a16:creationId xmlns:a16="http://schemas.microsoft.com/office/drawing/2014/main" id="{453E992B-8B51-4106-86C6-B4E3A4CBA3A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4990" y="-29980"/>
            <a:ext cx="1603947" cy="6887980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1D93C29E-ED2E-40F2-9B90-A17BAE941745}"/>
              </a:ext>
            </a:extLst>
          </p:cNvPr>
          <p:cNvSpPr txBox="1"/>
          <p:nvPr/>
        </p:nvSpPr>
        <p:spPr>
          <a:xfrm>
            <a:off x="2380791" y="3376296"/>
            <a:ext cx="9442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Стандарт </a:t>
            </a:r>
            <a:r>
              <a:rPr lang="ru-RU" sz="1800" b="1" dirty="0">
                <a:solidFill>
                  <a:srgbClr val="124D4E"/>
                </a:solidFill>
                <a:latin typeface="Montserrat" pitchFamily="2" charset="-52"/>
              </a:rPr>
              <a:t>ЄБРР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описує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основні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елементи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плану,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організації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повинні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подати для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отримання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фінансування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6318BD05-BBD0-4844-B95A-10749C1D72EA}"/>
              </a:ext>
            </a:extLst>
          </p:cNvPr>
          <p:cNvSpPr txBox="1"/>
          <p:nvPr/>
        </p:nvSpPr>
        <p:spPr>
          <a:xfrm>
            <a:off x="2380791" y="4069191"/>
            <a:ext cx="9442822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Стандарт </a:t>
            </a:r>
            <a:r>
              <a:rPr lang="en-US" sz="1800" b="1" dirty="0">
                <a:solidFill>
                  <a:srgbClr val="124D4E"/>
                </a:solidFill>
                <a:latin typeface="Montserrat" pitchFamily="2" charset="-52"/>
              </a:rPr>
              <a:t>KPMG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забезпечує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глибокий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аналіз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ринку,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ідентифікацію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конкурентних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переваг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відточення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стратегії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ефективне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фінансове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планування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та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прозорий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контроль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виконання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цей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стандарт став прикладом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якості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в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галузі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20297B96-3E55-4D34-981C-0F252D4587EA}"/>
              </a:ext>
            </a:extLst>
          </p:cNvPr>
          <p:cNvSpPr txBox="1"/>
          <p:nvPr/>
        </p:nvSpPr>
        <p:spPr>
          <a:xfrm>
            <a:off x="2380791" y="5316084"/>
            <a:ext cx="9442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b="1" dirty="0">
                <a:solidFill>
                  <a:srgbClr val="124D4E"/>
                </a:solidFill>
                <a:latin typeface="Montserrat" pitchFamily="2" charset="-52"/>
              </a:rPr>
              <a:t>IFC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розробила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комплексний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стандарт у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цій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сфері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який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містить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докладні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вказівки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стосовно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складу та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наповнення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плану.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6293D36C-F6C5-4CC0-8ACE-CF0154DF4528}"/>
              </a:ext>
            </a:extLst>
          </p:cNvPr>
          <p:cNvSpPr txBox="1"/>
          <p:nvPr/>
        </p:nvSpPr>
        <p:spPr>
          <a:xfrm>
            <a:off x="2380791" y="6008980"/>
            <a:ext cx="944282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Стандарт </a:t>
            </a:r>
            <a:r>
              <a:rPr lang="ru-RU" sz="1800" b="1" dirty="0" err="1">
                <a:solidFill>
                  <a:srgbClr val="124D4E"/>
                </a:solidFill>
                <a:latin typeface="Montserrat" pitchFamily="2" charset="-52"/>
              </a:rPr>
              <a:t>Міністерства</a:t>
            </a:r>
            <a:r>
              <a:rPr lang="ru-RU" sz="1800" b="1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124D4E"/>
                </a:solidFill>
                <a:latin typeface="Montserrat" pitchFamily="2" charset="-52"/>
              </a:rPr>
              <a:t>Економіки</a:t>
            </a:r>
            <a:r>
              <a:rPr lang="ru-RU" sz="1800" b="1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b="1" dirty="0" err="1">
                <a:solidFill>
                  <a:srgbClr val="124D4E"/>
                </a:solidFill>
                <a:latin typeface="Montserrat" pitchFamily="2" charset="-52"/>
              </a:rPr>
              <a:t>України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надає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вказівки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щодо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структури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,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змісту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та дизайну </a:t>
            </a:r>
            <a:r>
              <a:rPr lang="ru-RU" sz="1800" dirty="0" err="1">
                <a:solidFill>
                  <a:srgbClr val="124D4E"/>
                </a:solidFill>
                <a:latin typeface="Montserrat" pitchFamily="2" charset="-52"/>
              </a:rPr>
              <a:t>бізнес</a:t>
            </a:r>
            <a:r>
              <a:rPr lang="ru-RU" sz="1800" dirty="0">
                <a:solidFill>
                  <a:srgbClr val="124D4E"/>
                </a:solidFill>
                <a:latin typeface="Montserrat" pitchFamily="2" charset="-52"/>
              </a:rPr>
              <a:t> плану.</a:t>
            </a:r>
          </a:p>
        </p:txBody>
      </p:sp>
    </p:spTree>
    <p:extLst>
      <p:ext uri="{BB962C8B-B14F-4D97-AF65-F5344CB8AC3E}">
        <p14:creationId xmlns:p14="http://schemas.microsoft.com/office/powerpoint/2010/main" val="429342138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1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Тема1" id="{2E0E8192-49C2-4B87-B20A-72A979185FAC}" vid="{21BDAC15-8E28-4618-8BDA-DAB2B534E124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Тема1</Template>
  <TotalTime>998</TotalTime>
  <Words>1363</Words>
  <Application>Microsoft Office PowerPoint</Application>
  <PresentationFormat>Широкоэкранный</PresentationFormat>
  <Paragraphs>223</Paragraphs>
  <Slides>28</Slides>
  <Notes>28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9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8" baseType="lpstr">
      <vt:lpstr>Arial</vt:lpstr>
      <vt:lpstr>Calibri</vt:lpstr>
      <vt:lpstr>Montserrat</vt:lpstr>
      <vt:lpstr>Montserrat SemiBold</vt:lpstr>
      <vt:lpstr>Open Sans</vt:lpstr>
      <vt:lpstr>Open Sans SemiBold</vt:lpstr>
      <vt:lpstr>Open Sans SemiBold</vt:lpstr>
      <vt:lpstr>Raleway Light</vt:lpstr>
      <vt:lpstr>Wingdings</vt:lpstr>
      <vt:lpstr>Тема1</vt:lpstr>
      <vt:lpstr>ЯК ПІДГОТУВАТИ УСПІШНИЙ БІЗНЕС-ПЛАН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Org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Євчу</dc:creator>
  <cp:lastModifiedBy>Pavlyshynets Vasyl</cp:lastModifiedBy>
  <cp:revision>69</cp:revision>
  <dcterms:created xsi:type="dcterms:W3CDTF">2022-12-07T14:52:55Z</dcterms:created>
  <dcterms:modified xsi:type="dcterms:W3CDTF">2023-06-08T08:39:59Z</dcterms:modified>
</cp:coreProperties>
</file>