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3" r:id="rId4"/>
    <p:sldId id="29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-52"/>
      <p:regular r:id="rId20"/>
      <p:bold r:id="rId21"/>
      <p:italic r:id="rId22"/>
      <p:boldItalic r:id="rId23"/>
    </p:embeddedFont>
    <p:embeddedFont>
      <p:font typeface="Montserrat SemiBold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K2gGm6HhKUuC916EOpa3crmE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944"/>
    <a:srgbClr val="0066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6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4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6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7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1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5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4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2429169"/>
            <a:ext cx="9144000" cy="165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D4E"/>
              </a:buClr>
              <a:buSzPts val="3600"/>
              <a:buFont typeface="Montserrat SemiBold"/>
              <a:buNone/>
            </a:pPr>
            <a:r>
              <a:rPr lang="ru-RU" sz="3600" dirty="0">
                <a:solidFill>
                  <a:srgbClr val="124D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ПРИКЛАДИ УСПІШНОЇ ДІЯЛЬНОСТІ</a:t>
            </a: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348116" y="5371228"/>
            <a:ext cx="9144000" cy="80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000"/>
              <a:buNone/>
            </a:pPr>
            <a:r>
              <a:rPr lang="uk-UA" sz="2000" dirty="0" err="1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Павлишинець</a:t>
            </a:r>
            <a:r>
              <a:rPr lang="uk-UA" sz="2000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Василь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ru-RU" sz="2000" dirty="0">
                <a:solidFill>
                  <a:srgbClr val="006666"/>
                </a:solidFill>
                <a:latin typeface="Montserrat"/>
                <a:sym typeface="Montserrat"/>
              </a:rPr>
              <a:t>08.06.2023</a:t>
            </a:r>
            <a:endParaRPr sz="2000" dirty="0">
              <a:solidFill>
                <a:srgbClr val="006666"/>
              </a:solidFill>
              <a:latin typeface="Montserrat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649" y="314856"/>
            <a:ext cx="2487384" cy="9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128" y="172149"/>
            <a:ext cx="2571750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951" y="448531"/>
            <a:ext cx="2000250" cy="5706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465535" y="1457397"/>
            <a:ext cx="9166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4846"/>
                </a:solidFill>
                <a:latin typeface="Montserrat"/>
                <a:ea typeface="Montserrat"/>
                <a:cs typeface="Montserrat"/>
                <a:sym typeface="Montserrat"/>
              </a:rPr>
              <a:t>Проєкт «Школа сімейного фермерства для ветеранів та ветеранок»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8484C8-60F8-4D7A-A1E6-DBD645A5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r="15426"/>
          <a:stretch>
            <a:fillRect/>
          </a:stretch>
        </p:blipFill>
        <p:spPr>
          <a:xfrm>
            <a:off x="575075" y="0"/>
            <a:ext cx="6094021" cy="6858000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982485" y="1107556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Овочар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982485" y="1825343"/>
            <a:ext cx="5130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124D4E"/>
                </a:solidFill>
                <a:latin typeface="Montserrat SemiBold"/>
                <a:sym typeface="Calibri"/>
              </a:rPr>
              <a:t>Кам'янка-Дніпровська </a:t>
            </a:r>
            <a:endParaRPr lang="en-US" sz="2000" dirty="0">
              <a:solidFill>
                <a:srgbClr val="124D4E"/>
              </a:solidFill>
              <a:latin typeface="Montserrat SemiBold"/>
              <a:sym typeface="Calibri"/>
            </a:endParaRPr>
          </a:p>
          <a:p>
            <a:r>
              <a:rPr lang="uk-UA" sz="2000" dirty="0">
                <a:solidFill>
                  <a:srgbClr val="124D4E"/>
                </a:solidFill>
                <a:latin typeface="Montserrat SemiBold"/>
                <a:sym typeface="Calibri"/>
              </a:rPr>
              <a:t>Запорізька область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97644" y="2770500"/>
            <a:ext cx="52158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47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малих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місцевих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виробників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об’єдналися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централізовано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закуповують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насіння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добрива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паливні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матеріали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проводять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навчання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перехід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на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органічний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напрямок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планують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асортимент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овочевої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корзина разом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із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усіма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виробниками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можливість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постачати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великі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товарні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партії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обговорювати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співпрацю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з рітейлом</a:t>
            </a: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7272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89D431-72E4-49AD-A3D5-576F91AC4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435960" y="0"/>
            <a:ext cx="6094021" cy="6858000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982485" y="1107556"/>
            <a:ext cx="44145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Овочі Станичників</a:t>
            </a:r>
          </a:p>
          <a:p>
            <a:endParaRPr lang="uk-UA" sz="3200" dirty="0">
              <a:solidFill>
                <a:srgbClr val="124D4E"/>
              </a:solidFill>
              <a:latin typeface="Montserrat SemiBold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982485" y="1825343"/>
            <a:ext cx="5130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124D4E"/>
                </a:solidFill>
                <a:latin typeface="Montserrat SemiBold"/>
                <a:sym typeface="Calibri"/>
              </a:rPr>
              <a:t>Станиця Луганська </a:t>
            </a:r>
            <a:endParaRPr lang="en-US" sz="2000" dirty="0">
              <a:solidFill>
                <a:srgbClr val="124D4E"/>
              </a:solidFill>
              <a:latin typeface="Montserrat SemiBold"/>
              <a:sym typeface="Calibri"/>
            </a:endParaRPr>
          </a:p>
          <a:p>
            <a:r>
              <a:rPr lang="uk-UA" sz="2000" dirty="0">
                <a:solidFill>
                  <a:srgbClr val="124D4E"/>
                </a:solidFill>
                <a:latin typeface="Montserrat SemiBold"/>
                <a:sym typeface="Calibri"/>
              </a:rPr>
              <a:t>Луганської області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59937" y="2673352"/>
            <a:ext cx="5130961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102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домогосподарства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об’єдналися</a:t>
            </a:r>
            <a:endParaRPr lang="ru-RU" sz="18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дешевше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логістика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закупівля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насіння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добрив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використовують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однакові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насіння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і максимально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однаковий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догляд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роблять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упор на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ексклюзивні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сорти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томатів</a:t>
            </a:r>
            <a:endParaRPr lang="ru-RU" sz="18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максимально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використовують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біопрепарати</a:t>
            </a:r>
            <a:endParaRPr lang="ru-RU" sz="18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реалізація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овочі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в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київських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супермаркетах і на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столичних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ринках, в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Одесі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Дніпрі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Харківській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Луганській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і </a:t>
            </a:r>
            <a:r>
              <a:rPr lang="ru-RU" sz="1800" dirty="0" err="1">
                <a:solidFill>
                  <a:srgbClr val="124D4E"/>
                </a:solidFill>
                <a:latin typeface="Montserrat SemiBold"/>
              </a:rPr>
              <a:t>Донецькій</a:t>
            </a:r>
            <a:r>
              <a:rPr lang="ru-RU" sz="1800" dirty="0">
                <a:solidFill>
                  <a:srgbClr val="124D4E"/>
                </a:solidFill>
                <a:latin typeface="Montserrat SemiBold"/>
              </a:rPr>
              <a:t> областях</a:t>
            </a: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8398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165E33-452F-4A60-BB57-4B762CC59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3" r="32853"/>
          <a:stretch/>
        </p:blipFill>
        <p:spPr>
          <a:xfrm flipH="1">
            <a:off x="452527" y="0"/>
            <a:ext cx="6094021" cy="6858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982485" y="1107556"/>
            <a:ext cx="5008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Бізнес на міні-овочах</a:t>
            </a:r>
          </a:p>
          <a:p>
            <a:endParaRPr lang="uk-UA" sz="3200" dirty="0">
              <a:solidFill>
                <a:srgbClr val="124D4E"/>
              </a:solidFill>
              <a:latin typeface="Montserrat SemiBold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982485" y="1825343"/>
            <a:ext cx="5130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124D4E"/>
                </a:solidFill>
                <a:latin typeface="Montserrat SemiBold"/>
                <a:sym typeface="Calibri"/>
              </a:rPr>
              <a:t>Вікторія Полтавська область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59937" y="2673352"/>
            <a:ext cx="51309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міні-продукцію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можна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продавати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в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ресторани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та кафе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підходить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для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маринування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замороження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продавати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таку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продукцію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вигідніше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ніж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овочі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звичайного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розміру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в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тренді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1459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9" name="Google Shape;119;g22c62a50417_0_5">
            <a:extLst>
              <a:ext uri="{FF2B5EF4-FFF2-40B4-BE49-F238E27FC236}">
                <a16:creationId xmlns:a16="http://schemas.microsoft.com/office/drawing/2014/main" id="{9454E71E-14AE-4806-A474-A6D1BD70ACF2}"/>
              </a:ext>
            </a:extLst>
          </p:cNvPr>
          <p:cNvSpPr txBox="1"/>
          <p:nvPr/>
        </p:nvSpPr>
        <p:spPr>
          <a:xfrm>
            <a:off x="2075925" y="2257425"/>
            <a:ext cx="9279300" cy="30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Контакти викладача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 err="1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Павлишинець</a:t>
            </a:r>
            <a:r>
              <a:rPr lang="ru-RU" sz="1800" b="0" i="0" u="none" strike="noStrike" dirty="0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 Василь</a:t>
            </a:r>
            <a:endParaRPr lang="ru-RU" sz="2400" b="0" dirty="0">
              <a:solidFill>
                <a:srgbClr val="006666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6666"/>
                </a:solidFill>
                <a:effectLst/>
                <a:latin typeface="Calibri" panose="020F0502020204030204" pitchFamily="34" charset="0"/>
              </a:rPr>
              <a:t>097 937 88 66</a:t>
            </a:r>
            <a:endParaRPr lang="ru-RU" sz="2400" b="0" dirty="0">
              <a:solidFill>
                <a:srgbClr val="006666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6666"/>
                </a:solidFill>
                <a:latin typeface="Calibri" panose="020F0502020204030204" pitchFamily="34" charset="0"/>
              </a:rPr>
              <a:t>pnets@ukr.net</a:t>
            </a:r>
            <a:endParaRPr lang="ru-RU" sz="2400" b="0" dirty="0">
              <a:solidFill>
                <a:srgbClr val="006666"/>
              </a:solidFill>
              <a:effectLst/>
            </a:endParaRPr>
          </a:p>
          <a:p>
            <a:br>
              <a:rPr lang="ru-RU" sz="2400" dirty="0"/>
            </a:b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rgbClr val="006666"/>
              </a:solidFill>
              <a:latin typeface="Montserrat"/>
              <a:ea typeface="Calibri"/>
              <a:cs typeface="Calibri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0" y="-29980"/>
            <a:ext cx="1603947" cy="6887980"/>
          </a:xfrm>
          <a:prstGeom prst="rect">
            <a:avLst/>
          </a:prstGeom>
        </p:spPr>
      </p:pic>
      <p:sp>
        <p:nvSpPr>
          <p:cNvPr id="9" name="Google Shape;119;g22c62a50417_0_5">
            <a:extLst>
              <a:ext uri="{FF2B5EF4-FFF2-40B4-BE49-F238E27FC236}">
                <a16:creationId xmlns:a16="http://schemas.microsoft.com/office/drawing/2014/main" id="{9454E71E-14AE-4806-A474-A6D1BD70ACF2}"/>
              </a:ext>
            </a:extLst>
          </p:cNvPr>
          <p:cNvSpPr txBox="1"/>
          <p:nvPr/>
        </p:nvSpPr>
        <p:spPr>
          <a:xfrm>
            <a:off x="2075925" y="2257425"/>
            <a:ext cx="92793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Проєкт</a:t>
            </a: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«Школа сімейного фермерства для ветеранів та </a:t>
            </a:r>
            <a:r>
              <a:rPr lang="uk-UA" sz="1800" b="1" dirty="0" err="1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ветеранок</a:t>
            </a: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» здійснюється безпосередньо Всеукраїнською  громадською організацією  «Національна  асоціація сільськогосподарських  дорадчих  служб  України»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став можливим завдяки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Програмі реінтеграції ветеранів,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b="1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яку реалізує IREX за підтримки Державного департаменту США. </a:t>
            </a:r>
            <a:endParaRPr lang="uk-UA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uk-UA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dirty="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Вміст є виключною відповідальністю Всеукраїнської громадської організації  «Національна  асоціація сільськогосподарських  дорадчих  служб  України» і не обов’язково відображає погляди Державного департаменту США та IREX</a:t>
            </a:r>
            <a:endParaRPr lang="uk-UA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156DB-AF7D-417D-A990-79DBFCD1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75350" y="0"/>
            <a:ext cx="5143500" cy="6858000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ЛІСОВИЙ РАВЛИК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Полтава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вирощування равликів в промислових масштабах</a:t>
            </a:r>
          </a:p>
          <a:p>
            <a:pPr algn="l"/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підготовку напівфабрикатів для ресторанів, кафе, торгівельних залів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екскурсії для туристів, дегустацію в ресторані на території ферми, навчання технології вирощування равликів</a:t>
            </a:r>
          </a:p>
        </p:txBody>
      </p:sp>
    </p:spTree>
    <p:extLst>
      <p:ext uri="{BB962C8B-B14F-4D97-AF65-F5344CB8AC3E}">
        <p14:creationId xmlns:p14="http://schemas.microsoft.com/office/powerpoint/2010/main" val="33299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23345E-8B06-40EE-A566-3F02EE273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74" r="26105"/>
          <a:stretch/>
        </p:blipFill>
        <p:spPr>
          <a:xfrm>
            <a:off x="1068345" y="-12056"/>
            <a:ext cx="5219333" cy="6873798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БАБИНІ КОЗИ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565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 err="1">
                <a:solidFill>
                  <a:srgbClr val="124D4E"/>
                </a:solidFill>
                <a:latin typeface="Montserrat SemiBold"/>
                <a:sym typeface="Calibri"/>
              </a:rPr>
              <a:t>Галайки</a:t>
            </a:r>
            <a:r>
              <a:rPr lang="en-US" sz="2400" dirty="0">
                <a:solidFill>
                  <a:srgbClr val="124D4E"/>
                </a:solidFill>
                <a:latin typeface="Montserrat SemiBold"/>
                <a:sym typeface="Calibri"/>
              </a:rPr>
              <a:t> </a:t>
            </a:r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Київська область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799" y="2829100"/>
            <a:ext cx="50284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сімейна </a:t>
            </a:r>
            <a:r>
              <a:rPr lang="uk-UA" sz="2000" dirty="0" err="1">
                <a:solidFill>
                  <a:srgbClr val="124D4E"/>
                </a:solidFill>
                <a:latin typeface="Montserrat SemiBold"/>
              </a:rPr>
              <a:t>екоферма</a:t>
            </a: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європейського рівня</a:t>
            </a:r>
          </a:p>
          <a:p>
            <a:pPr algn="l"/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майстер-клас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по ручному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доїнню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кіз</a:t>
            </a:r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сироваріння</a:t>
            </a:r>
          </a:p>
        </p:txBody>
      </p:sp>
    </p:spTree>
    <p:extLst>
      <p:ext uri="{BB962C8B-B14F-4D97-AF65-F5344CB8AC3E}">
        <p14:creationId xmlns:p14="http://schemas.microsoft.com/office/powerpoint/2010/main" val="356694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52A61F-83F0-4771-863F-A358C81B3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68"/>
          <a:stretch/>
        </p:blipFill>
        <p:spPr>
          <a:xfrm>
            <a:off x="658810" y="0"/>
            <a:ext cx="5660040" cy="6858000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ФАЙНИЙ ВУЙКО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Стрий, Львівщина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перепелина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ферма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спеціалізується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на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розведенні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м'ясної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породи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перепелів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основна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-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це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перепелині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яйця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та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свіже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м'ясо</a:t>
            </a:r>
            <a:endParaRPr lang="uk-UA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7264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9341A-1CFD-4601-9B8D-4CAF0E847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1" r="11350"/>
          <a:stretch/>
        </p:blipFill>
        <p:spPr>
          <a:xfrm>
            <a:off x="1512666" y="12954"/>
            <a:ext cx="4831574" cy="6858000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ВОВКА БРУС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Черкащина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вирощування свиней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копчене м</a:t>
            </a:r>
            <a:r>
              <a:rPr lang="en-US" sz="2000" dirty="0">
                <a:solidFill>
                  <a:srgbClr val="124D4E"/>
                </a:solidFill>
                <a:latin typeface="Montserrat SemiBold"/>
              </a:rPr>
              <a:t>’</a:t>
            </a: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ясо і риба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сироваріння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реалізація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через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ринок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соціальні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мережі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Вся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країна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знає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його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сина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після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</a:t>
            </a:r>
            <a:r>
              <a:rPr lang="ru-RU" sz="2000" i="1" dirty="0" err="1">
                <a:solidFill>
                  <a:srgbClr val="99B944"/>
                </a:solidFill>
                <a:latin typeface="Montserrat SemiBold"/>
              </a:rPr>
              <a:t>Великодня</a:t>
            </a:r>
            <a:r>
              <a:rPr lang="ru-RU" sz="2000" i="1" dirty="0">
                <a:solidFill>
                  <a:srgbClr val="99B944"/>
                </a:solidFill>
                <a:latin typeface="Montserrat SemiBold"/>
              </a:rPr>
              <a:t> 2023 )</a:t>
            </a:r>
            <a:endParaRPr lang="uk-UA" sz="2000" i="1" dirty="0">
              <a:solidFill>
                <a:srgbClr val="99B944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225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5F1593-EF22-420B-B2E0-5456CCD24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" r="31056"/>
          <a:stretch/>
        </p:blipFill>
        <p:spPr>
          <a:xfrm flipH="1">
            <a:off x="1193031" y="0"/>
            <a:ext cx="5198342" cy="6857721"/>
          </a:xfrm>
          <a:prstGeom prst="rect">
            <a:avLst/>
          </a:prstGeom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ЮНІКАСОЛЬ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414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Рівненщина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утримують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більше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30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голів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ВРХ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за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рік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перейшли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від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виробництва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молока до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його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переробки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14 різновидів </a:t>
            </a:r>
            <a:r>
              <a:rPr lang="uk-UA" sz="2000" dirty="0" err="1">
                <a:solidFill>
                  <a:srgbClr val="124D4E"/>
                </a:solidFill>
                <a:latin typeface="Montserrat SemiBold"/>
              </a:rPr>
              <a:t>крафтового</a:t>
            </a:r>
            <a:r>
              <a:rPr lang="uk-UA" sz="2000" dirty="0">
                <a:solidFill>
                  <a:srgbClr val="124D4E"/>
                </a:solidFill>
                <a:latin typeface="Montserrat SemiBold"/>
              </a:rPr>
              <a:t> сиру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реалізація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через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інтернет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-магазин 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соціальні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мережі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5440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1E26D7-975D-496A-9C4A-A4ECDFA26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3" r="25773"/>
          <a:stretch/>
        </p:blipFill>
        <p:spPr>
          <a:xfrm>
            <a:off x="405390" y="0"/>
            <a:ext cx="60940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1" y="1297840"/>
            <a:ext cx="44145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Вітамінна коробка</a:t>
            </a:r>
          </a:p>
          <a:p>
            <a:endParaRPr lang="uk-UA" sz="3200" dirty="0">
              <a:solidFill>
                <a:srgbClr val="124D4E"/>
              </a:solidFill>
              <a:latin typeface="Montserrat SemiBold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2086851"/>
            <a:ext cx="4829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24D4E"/>
                </a:solidFill>
                <a:latin typeface="Montserrat SemiBold"/>
                <a:sym typeface="Calibri"/>
              </a:rPr>
              <a:t>Обільне Запорізька область</a:t>
            </a:r>
          </a:p>
          <a:p>
            <a:endParaRPr lang="uk-UA" sz="2400" dirty="0">
              <a:solidFill>
                <a:srgbClr val="124D4E"/>
              </a:solidFill>
              <a:latin typeface="Montserrat SemiBold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829100"/>
            <a:ext cx="49432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локальні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виробники</a:t>
            </a:r>
            <a:endParaRPr lang="en-US" sz="2000" dirty="0">
              <a:solidFill>
                <a:srgbClr val="124D4E"/>
              </a:solidFill>
              <a:latin typeface="Montserrat SemiBold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прямі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продажі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продуктів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через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Інтернет</a:t>
            </a:r>
            <a:endParaRPr lang="en-US" sz="2000" dirty="0">
              <a:solidFill>
                <a:srgbClr val="124D4E"/>
              </a:solidFill>
              <a:latin typeface="Montserrat SemiBold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протягом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сезону склад «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Вітамінної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коробки» регулярно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змінюється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по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мірі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того, як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одні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культури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достигають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а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інші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відходять</a:t>
            </a:r>
            <a:endParaRPr lang="en-US" sz="2000" dirty="0">
              <a:solidFill>
                <a:srgbClr val="124D4E"/>
              </a:solidFill>
              <a:latin typeface="Montserrat SemiBold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ru-RU" sz="1000" dirty="0">
              <a:solidFill>
                <a:srgbClr val="124D4E"/>
              </a:solidFill>
              <a:latin typeface="Montserrat Semi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овочі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зелень,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фрукти</a:t>
            </a:r>
            <a:r>
              <a:rPr lang="ru-RU" sz="2000" dirty="0">
                <a:solidFill>
                  <a:srgbClr val="124D4E"/>
                </a:solidFill>
                <a:latin typeface="Montserrat SemiBold"/>
              </a:rPr>
              <a:t>, крафтові </a:t>
            </a:r>
            <a:r>
              <a:rPr lang="ru-RU" sz="2000" dirty="0" err="1">
                <a:solidFill>
                  <a:srgbClr val="124D4E"/>
                </a:solidFill>
                <a:latin typeface="Montserrat SemiBold"/>
              </a:rPr>
              <a:t>продукти</a:t>
            </a:r>
            <a:endParaRPr lang="ru-RU" sz="20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0720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407B8-219B-4DAD-BA2B-7C9AD814D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447"/>
          <a:stretch>
            <a:fillRect/>
          </a:stretch>
        </p:blipFill>
        <p:spPr>
          <a:xfrm>
            <a:off x="435960" y="0"/>
            <a:ext cx="60940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9389E-1B88-4C06-9E4E-0B5C9066F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90" y="0"/>
            <a:ext cx="160394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A350-7BF2-4505-88F6-2B322ED22F55}"/>
              </a:ext>
            </a:extLst>
          </p:cNvPr>
          <p:cNvSpPr txBox="1"/>
          <p:nvPr/>
        </p:nvSpPr>
        <p:spPr>
          <a:xfrm>
            <a:off x="6812800" y="1116465"/>
            <a:ext cx="4414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124D4E"/>
                </a:solidFill>
                <a:latin typeface="Montserrat SemiBold"/>
                <a:sym typeface="Calibri"/>
              </a:rPr>
              <a:t>Один на всіх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8C183-9E8B-482B-BB35-40FE9D40109C}"/>
              </a:ext>
            </a:extLst>
          </p:cNvPr>
          <p:cNvSpPr txBox="1"/>
          <p:nvPr/>
        </p:nvSpPr>
        <p:spPr>
          <a:xfrm>
            <a:off x="6812800" y="1816434"/>
            <a:ext cx="5130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124D4E"/>
                </a:solidFill>
                <a:latin typeface="Montserrat SemiBold"/>
                <a:sym typeface="Calibri"/>
              </a:rPr>
              <a:t>Новософіївка Херсонської області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C76E-342D-43C2-B292-8AF58E634445}"/>
              </a:ext>
            </a:extLst>
          </p:cNvPr>
          <p:cNvSpPr txBox="1"/>
          <p:nvPr/>
        </p:nvSpPr>
        <p:spPr>
          <a:xfrm>
            <a:off x="6812800" y="2331738"/>
            <a:ext cx="52440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Кожний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виробник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продавав свою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продукцію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на ринку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Витрачали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час на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пошук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ринків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збуту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та продаж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endParaRPr lang="ru-RU" sz="16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У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листопаді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2018 року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виробники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вирішили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об’єднатись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в одну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групу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(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більше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20 родин)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З’явилась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можливість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складати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великі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товарні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партії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та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продавати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їх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трейдерам.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Вирощують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один сорт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моркви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, один сорт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буряка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, один сорт редиски і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картоплі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за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однією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технологією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Мають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домовленості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з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закупівельниками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щодо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асортименту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вирощуваної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створюють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під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замовлення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партії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endParaRPr lang="ru-RU" sz="1600" dirty="0">
              <a:solidFill>
                <a:srgbClr val="124D4E"/>
              </a:solidFill>
              <a:latin typeface="Montserrat Semi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Вільний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час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приділяють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підвищенню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якості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продукції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займаються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мийкою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сортуванням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,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пакуванням</a:t>
            </a:r>
            <a:r>
              <a:rPr lang="ru-RU" sz="1600" dirty="0">
                <a:solidFill>
                  <a:srgbClr val="124D4E"/>
                </a:solidFill>
                <a:latin typeface="Montserrat SemiBold"/>
              </a:rPr>
              <a:t> </a:t>
            </a:r>
            <a:r>
              <a:rPr lang="ru-RU" sz="1600" dirty="0" err="1">
                <a:solidFill>
                  <a:srgbClr val="124D4E"/>
                </a:solidFill>
                <a:latin typeface="Montserrat SemiBold"/>
              </a:rPr>
              <a:t>овочів</a:t>
            </a:r>
            <a:endParaRPr lang="ru-RU" sz="1600" dirty="0">
              <a:solidFill>
                <a:srgbClr val="124D4E"/>
              </a:solidFill>
              <a:latin typeface="Montserrat SemiBold"/>
            </a:endParaRPr>
          </a:p>
          <a:p>
            <a:pPr algn="l"/>
            <a:endParaRPr lang="ru-RU" sz="2000" dirty="0">
              <a:solidFill>
                <a:srgbClr val="124D4E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0745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497</Words>
  <Application>Microsoft Office PowerPoint</Application>
  <PresentationFormat>Широкоэкранный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Wingdings</vt:lpstr>
      <vt:lpstr>Montserrat SemiBold</vt:lpstr>
      <vt:lpstr>Calibri</vt:lpstr>
      <vt:lpstr>Montserrat</vt:lpstr>
      <vt:lpstr>Arial</vt:lpstr>
      <vt:lpstr>Тема Office</vt:lpstr>
      <vt:lpstr>ПРИКЛАДИ УСПІШНОЇ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ПІДГОТУВАТИ УСПІШНИЙ БІЗНЕС-ПЛАН</dc:title>
  <dc:creator>Євчу</dc:creator>
  <cp:lastModifiedBy>Pavlyshynets Vasyl</cp:lastModifiedBy>
  <cp:revision>17</cp:revision>
  <dcterms:created xsi:type="dcterms:W3CDTF">2022-12-07T14:52:55Z</dcterms:created>
  <dcterms:modified xsi:type="dcterms:W3CDTF">2023-06-08T09:36:22Z</dcterms:modified>
</cp:coreProperties>
</file>