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85" r:id="rId4"/>
    <p:sldId id="283" r:id="rId5"/>
    <p:sldId id="287" r:id="rId6"/>
    <p:sldId id="288" r:id="rId7"/>
    <p:sldId id="289" r:id="rId8"/>
    <p:sldId id="28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itchFamily="2" charset="-52"/>
      <p:regular r:id="rId15"/>
      <p:bold r:id="rId16"/>
      <p:italic r:id="rId17"/>
      <p:boldItalic r:id="rId18"/>
    </p:embeddedFont>
    <p:embeddedFont>
      <p:font typeface="Montserrat SemiBold" pitchFamily="2" charset="-52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K2gGm6HhKUuC916EOpa3crmEq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944"/>
    <a:srgbClr val="0066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5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42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78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75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11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2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524000" y="2429169"/>
            <a:ext cx="9144000" cy="165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D4E"/>
              </a:buClr>
              <a:buSzPts val="3600"/>
              <a:buFont typeface="Montserrat SemiBold"/>
              <a:buNone/>
            </a:pPr>
            <a:r>
              <a:rPr lang="ru-RU" sz="3600" dirty="0">
                <a:solidFill>
                  <a:srgbClr val="124D4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МАЛІ СІМЕЙНІ ФЕРМИ В НАПРЯМКУ ТВАРИННИЦТВА</a:t>
            </a:r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348116" y="5371228"/>
            <a:ext cx="9144000" cy="80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2000"/>
              <a:buNone/>
            </a:pPr>
            <a:r>
              <a:rPr lang="uk-UA" sz="2000" dirty="0" err="1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Павлишинець</a:t>
            </a:r>
            <a:r>
              <a:rPr lang="uk-UA" sz="2000" dirty="0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 Василь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r>
              <a:rPr lang="ru-RU" sz="1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дата</a:t>
            </a:r>
            <a:endParaRPr dirty="0"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649" y="314856"/>
            <a:ext cx="2487384" cy="9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0128" y="172149"/>
            <a:ext cx="2571750" cy="128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18951" y="448531"/>
            <a:ext cx="2000250" cy="57068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1465535" y="1457397"/>
            <a:ext cx="91663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4846"/>
                </a:solidFill>
                <a:latin typeface="Montserrat"/>
                <a:ea typeface="Montserrat"/>
                <a:cs typeface="Montserrat"/>
                <a:sym typeface="Montserrat"/>
              </a:rPr>
              <a:t>Проєкт «Школа сімейного фермерства для ветеранів та ветеранок»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990" y="-29980"/>
            <a:ext cx="1603947" cy="6887980"/>
          </a:xfrm>
          <a:prstGeom prst="rect">
            <a:avLst/>
          </a:prstGeom>
        </p:spPr>
      </p:pic>
      <p:sp>
        <p:nvSpPr>
          <p:cNvPr id="9" name="Google Shape;119;g22c62a50417_0_5">
            <a:extLst>
              <a:ext uri="{FF2B5EF4-FFF2-40B4-BE49-F238E27FC236}">
                <a16:creationId xmlns:a16="http://schemas.microsoft.com/office/drawing/2014/main" id="{9454E71E-14AE-4806-A474-A6D1BD70ACF2}"/>
              </a:ext>
            </a:extLst>
          </p:cNvPr>
          <p:cNvSpPr txBox="1"/>
          <p:nvPr/>
        </p:nvSpPr>
        <p:spPr>
          <a:xfrm>
            <a:off x="2075925" y="2257425"/>
            <a:ext cx="92793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 err="1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Проєкт</a:t>
            </a:r>
            <a:r>
              <a:rPr lang="uk-UA" sz="1800" b="1" dirty="0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 «Школа сімейного фермерства для ветеранів та </a:t>
            </a:r>
            <a:r>
              <a:rPr lang="uk-UA" sz="1800" b="1" dirty="0" err="1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ветеранок</a:t>
            </a:r>
            <a:r>
              <a:rPr lang="uk-UA" sz="1800" b="1" dirty="0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» здійснюється безпосередньо Всеукраїнською  громадською організацією  «Національна  асоціація сільськогосподарських  дорадчих  служб  України»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 став можливим завдяки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Програмі реінтеграції ветеранів,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1800" b="1" dirty="0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яку реалізує IREX за підтримки Державного департаменту США. </a:t>
            </a:r>
            <a:endParaRPr lang="uk-UA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1800" dirty="0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lang="uk-UA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1800" dirty="0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Вміст є виключною відповідальністю Всеукраїнської громадської організації  «Національна  асоціація сільськогосподарських  дорадчих  служб  України» і не обов’язково відображає погляди Державного департаменту США та IREX</a:t>
            </a:r>
            <a:endParaRPr lang="uk-UA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990" y="0"/>
            <a:ext cx="160394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F1EF16-42CE-42DD-961B-1BB951EC094C}"/>
              </a:ext>
            </a:extLst>
          </p:cNvPr>
          <p:cNvSpPr txBox="1"/>
          <p:nvPr/>
        </p:nvSpPr>
        <p:spPr>
          <a:xfrm>
            <a:off x="2391630" y="1137585"/>
            <a:ext cx="87791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24D4E"/>
                </a:solidFill>
                <a:latin typeface="Montserrat SemiBold"/>
                <a:sym typeface="Calibri"/>
              </a:rPr>
              <a:t>ЩО ДАЄ СТВОРЕННЯ МАЛОЇ СІМЕЙНОЇ ФЕРМИ В ТВАРИННИЦТВІ</a:t>
            </a:r>
            <a:endParaRPr lang="uk-UA" sz="2400" dirty="0">
              <a:solidFill>
                <a:srgbClr val="124D4E"/>
              </a:solidFill>
              <a:latin typeface="Montserrat SemiBold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6C9C4-4F5A-4D83-82EB-E18AA92F3EF6}"/>
              </a:ext>
            </a:extLst>
          </p:cNvPr>
          <p:cNvSpPr txBox="1"/>
          <p:nvPr/>
        </p:nvSpPr>
        <p:spPr>
          <a:xfrm>
            <a:off x="2435986" y="2145154"/>
            <a:ext cx="8470825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500" dirty="0">
                <a:solidFill>
                  <a:srgbClr val="124D4E"/>
                </a:solidFill>
                <a:latin typeface="Montserrat" pitchFamily="2" charset="-52"/>
              </a:rPr>
              <a:t>Дохід: Мала сімейна ферма може стати джерелом стабільного додаткового доходу для сім'ї. Це може допомогти забезпечити фінансову стабільність та незалежність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500" dirty="0">
              <a:solidFill>
                <a:srgbClr val="124D4E"/>
              </a:solidFill>
              <a:latin typeface="Montserrat" pitchFamily="2" charset="-52"/>
            </a:endParaRPr>
          </a:p>
          <a:p>
            <a:r>
              <a:rPr lang="uk-UA" sz="1500" dirty="0">
                <a:solidFill>
                  <a:srgbClr val="124D4E"/>
                </a:solidFill>
                <a:latin typeface="Montserrat" pitchFamily="2" charset="-52"/>
              </a:rPr>
              <a:t>Праця вдома: Займання сімейної ферми може дати можливість сім'ї працювати разом вдома. Це може збільшити час, який вони проводять разом, а також сприяти зміцненню родинних </a:t>
            </a:r>
            <a:r>
              <a:rPr lang="uk-UA" sz="1500" dirty="0" err="1">
                <a:solidFill>
                  <a:srgbClr val="124D4E"/>
                </a:solidFill>
                <a:latin typeface="Montserrat" pitchFamily="2" charset="-52"/>
              </a:rPr>
              <a:t>зв'язків</a:t>
            </a:r>
            <a:endParaRPr lang="uk-UA" sz="1500" dirty="0">
              <a:solidFill>
                <a:srgbClr val="124D4E"/>
              </a:solidFill>
              <a:latin typeface="Montserrat" pitchFamily="2" charset="-52"/>
            </a:endParaRPr>
          </a:p>
          <a:p>
            <a:endParaRPr lang="en-US" sz="1500" dirty="0">
              <a:solidFill>
                <a:srgbClr val="124D4E"/>
              </a:solidFill>
              <a:latin typeface="Montserrat" pitchFamily="2" charset="-52"/>
            </a:endParaRPr>
          </a:p>
          <a:p>
            <a:r>
              <a:rPr lang="uk-UA" sz="1500" dirty="0">
                <a:solidFill>
                  <a:srgbClr val="124D4E"/>
                </a:solidFill>
                <a:latin typeface="Montserrat" pitchFamily="2" charset="-52"/>
              </a:rPr>
              <a:t>Екологічна свідомість: Вирощування тварин на малій сімейній фермі може бути екологічно чистим процесом. Сім'ї можуть вирощувати тварин на природних кормах та у здоровому середовищі, зменшуючи вплив на довкілля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500" dirty="0">
              <a:solidFill>
                <a:srgbClr val="124D4E"/>
              </a:solidFill>
              <a:latin typeface="Montserrat" pitchFamily="2" charset="-52"/>
            </a:endParaRPr>
          </a:p>
          <a:p>
            <a:r>
              <a:rPr lang="uk-UA" sz="1500" dirty="0">
                <a:solidFill>
                  <a:srgbClr val="124D4E"/>
                </a:solidFill>
                <a:latin typeface="Montserrat" pitchFamily="2" charset="-52"/>
              </a:rPr>
              <a:t>Здоровий спосіб життя: Робота на сімейній фермі може бути фізичною та ментальною вправою. Вона може забезпечити сім'ї здоровий спосіб життя та зменшити ризик виникнення проблем зі здоров'ям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500" dirty="0">
              <a:solidFill>
                <a:srgbClr val="124D4E"/>
              </a:solidFill>
              <a:latin typeface="Montserrat" pitchFamily="2" charset="-52"/>
            </a:endParaRPr>
          </a:p>
          <a:p>
            <a:r>
              <a:rPr lang="uk-UA" sz="1500" dirty="0">
                <a:solidFill>
                  <a:srgbClr val="124D4E"/>
                </a:solidFill>
                <a:latin typeface="Montserrat" pitchFamily="2" charset="-52"/>
              </a:rPr>
              <a:t>Створення місцевої продукції: Мала сімейна ферма може стати джерелом місцевої продукції, що забезпечує місцевий ринок з високоякісними продуктами</a:t>
            </a:r>
          </a:p>
        </p:txBody>
      </p:sp>
    </p:spTree>
    <p:extLst>
      <p:ext uri="{BB962C8B-B14F-4D97-AF65-F5344CB8AC3E}">
        <p14:creationId xmlns:p14="http://schemas.microsoft.com/office/powerpoint/2010/main" val="135858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F156DB-AF7D-417D-A990-79DBFCD12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75350" y="0"/>
            <a:ext cx="5143500" cy="6858000"/>
          </a:xfrm>
          <a:prstGeom prst="rect">
            <a:avLst/>
          </a:prstGeom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90" y="0"/>
            <a:ext cx="160394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5CA350-7BF2-4505-88F6-2B322ED22F55}"/>
              </a:ext>
            </a:extLst>
          </p:cNvPr>
          <p:cNvSpPr txBox="1"/>
          <p:nvPr/>
        </p:nvSpPr>
        <p:spPr>
          <a:xfrm>
            <a:off x="6812801" y="1297840"/>
            <a:ext cx="4414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124D4E"/>
                </a:solidFill>
                <a:latin typeface="Montserrat SemiBold"/>
                <a:sym typeface="Calibri"/>
              </a:rPr>
              <a:t>ЛІСОВИЙ РАВЛИК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8C183-9E8B-482B-BB35-40FE9D40109C}"/>
              </a:ext>
            </a:extLst>
          </p:cNvPr>
          <p:cNvSpPr txBox="1"/>
          <p:nvPr/>
        </p:nvSpPr>
        <p:spPr>
          <a:xfrm>
            <a:off x="6812800" y="2086851"/>
            <a:ext cx="4414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124D4E"/>
                </a:solidFill>
                <a:latin typeface="Montserrat SemiBold"/>
                <a:sym typeface="Calibri"/>
              </a:rPr>
              <a:t>Полтава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0C76E-342D-43C2-B292-8AF58E634445}"/>
              </a:ext>
            </a:extLst>
          </p:cNvPr>
          <p:cNvSpPr txBox="1"/>
          <p:nvPr/>
        </p:nvSpPr>
        <p:spPr>
          <a:xfrm>
            <a:off x="6812800" y="2829100"/>
            <a:ext cx="49432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124D4E"/>
                </a:solidFill>
                <a:latin typeface="Montserrat SemiBold"/>
              </a:rPr>
              <a:t> вирощування равликів в промислових масштабах</a:t>
            </a:r>
          </a:p>
          <a:p>
            <a:pPr algn="l"/>
            <a:endParaRPr lang="uk-UA" sz="2000" dirty="0">
              <a:solidFill>
                <a:srgbClr val="124D4E"/>
              </a:solidFill>
              <a:latin typeface="Montserrat SemiBold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124D4E"/>
                </a:solidFill>
                <a:latin typeface="Montserrat SemiBold"/>
              </a:rPr>
              <a:t> підготовку напівфабрикатів для ресторанів, кафе, торгівельних залів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124D4E"/>
              </a:solidFill>
              <a:latin typeface="Montserrat SemiBold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124D4E"/>
                </a:solidFill>
                <a:latin typeface="Montserrat SemiBold"/>
              </a:rPr>
              <a:t> екскурсії для туристів, дегустацію в ресторані на території ферми, навчання технології вирощування равликів</a:t>
            </a:r>
          </a:p>
        </p:txBody>
      </p:sp>
    </p:spTree>
    <p:extLst>
      <p:ext uri="{BB962C8B-B14F-4D97-AF65-F5344CB8AC3E}">
        <p14:creationId xmlns:p14="http://schemas.microsoft.com/office/powerpoint/2010/main" val="332996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52A61F-83F0-4771-863F-A358C81B3C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468"/>
          <a:stretch/>
        </p:blipFill>
        <p:spPr>
          <a:xfrm>
            <a:off x="658810" y="0"/>
            <a:ext cx="5660040" cy="6858000"/>
          </a:xfrm>
          <a:prstGeom prst="rect">
            <a:avLst/>
          </a:prstGeom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90" y="0"/>
            <a:ext cx="160394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5CA350-7BF2-4505-88F6-2B322ED22F55}"/>
              </a:ext>
            </a:extLst>
          </p:cNvPr>
          <p:cNvSpPr txBox="1"/>
          <p:nvPr/>
        </p:nvSpPr>
        <p:spPr>
          <a:xfrm>
            <a:off x="6812801" y="1297840"/>
            <a:ext cx="4414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124D4E"/>
                </a:solidFill>
                <a:latin typeface="Montserrat SemiBold"/>
                <a:sym typeface="Calibri"/>
              </a:rPr>
              <a:t>ФАЙНИЙ ВУЙКО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8C183-9E8B-482B-BB35-40FE9D40109C}"/>
              </a:ext>
            </a:extLst>
          </p:cNvPr>
          <p:cNvSpPr txBox="1"/>
          <p:nvPr/>
        </p:nvSpPr>
        <p:spPr>
          <a:xfrm>
            <a:off x="6812800" y="2086851"/>
            <a:ext cx="4414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124D4E"/>
                </a:solidFill>
                <a:latin typeface="Montserrat SemiBold"/>
                <a:sym typeface="Calibri"/>
              </a:rPr>
              <a:t>Стрий, Львівщина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0C76E-342D-43C2-B292-8AF58E634445}"/>
              </a:ext>
            </a:extLst>
          </p:cNvPr>
          <p:cNvSpPr txBox="1"/>
          <p:nvPr/>
        </p:nvSpPr>
        <p:spPr>
          <a:xfrm>
            <a:off x="6812800" y="2829100"/>
            <a:ext cx="49432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перепелина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ферма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спеціалізується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на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розведенні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м'ясної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породи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перепелів</a:t>
            </a:r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algn="l"/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</a:p>
          <a:p>
            <a:pPr algn="l"/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основна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продукція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-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це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перепелині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яйця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та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свіже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м'ясо</a:t>
            </a:r>
            <a:endParaRPr lang="uk-UA" sz="2000" dirty="0">
              <a:solidFill>
                <a:srgbClr val="124D4E"/>
              </a:solidFill>
              <a:latin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67264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29341A-1CFD-4601-9B8D-4CAF0E8474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21" r="11350"/>
          <a:stretch/>
        </p:blipFill>
        <p:spPr>
          <a:xfrm>
            <a:off x="1512666" y="12954"/>
            <a:ext cx="4831574" cy="6858000"/>
          </a:xfrm>
          <a:prstGeom prst="rect">
            <a:avLst/>
          </a:prstGeom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90" y="0"/>
            <a:ext cx="160394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5CA350-7BF2-4505-88F6-2B322ED22F55}"/>
              </a:ext>
            </a:extLst>
          </p:cNvPr>
          <p:cNvSpPr txBox="1"/>
          <p:nvPr/>
        </p:nvSpPr>
        <p:spPr>
          <a:xfrm>
            <a:off x="6812801" y="1297840"/>
            <a:ext cx="4414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124D4E"/>
                </a:solidFill>
                <a:latin typeface="Montserrat SemiBold"/>
                <a:sym typeface="Calibri"/>
              </a:rPr>
              <a:t>ВОВКА БРУС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8C183-9E8B-482B-BB35-40FE9D40109C}"/>
              </a:ext>
            </a:extLst>
          </p:cNvPr>
          <p:cNvSpPr txBox="1"/>
          <p:nvPr/>
        </p:nvSpPr>
        <p:spPr>
          <a:xfrm>
            <a:off x="6812800" y="2086851"/>
            <a:ext cx="4414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124D4E"/>
                </a:solidFill>
                <a:latin typeface="Montserrat SemiBold"/>
                <a:sym typeface="Calibri"/>
              </a:rPr>
              <a:t>Черкащина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0C76E-342D-43C2-B292-8AF58E634445}"/>
              </a:ext>
            </a:extLst>
          </p:cNvPr>
          <p:cNvSpPr txBox="1"/>
          <p:nvPr/>
        </p:nvSpPr>
        <p:spPr>
          <a:xfrm>
            <a:off x="6812800" y="2829100"/>
            <a:ext cx="49432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вирощування свиней</a:t>
            </a:r>
          </a:p>
          <a:p>
            <a:pPr algn="l"/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algn="l"/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копчене м</a:t>
            </a:r>
            <a:r>
              <a:rPr lang="en-US" sz="2000" dirty="0">
                <a:solidFill>
                  <a:srgbClr val="124D4E"/>
                </a:solidFill>
                <a:latin typeface="Montserrat SemiBold"/>
              </a:rPr>
              <a:t>’</a:t>
            </a:r>
            <a:r>
              <a:rPr lang="uk-UA" sz="2000" dirty="0">
                <a:solidFill>
                  <a:srgbClr val="124D4E"/>
                </a:solidFill>
                <a:latin typeface="Montserrat SemiBold"/>
              </a:rPr>
              <a:t>ясо і риба</a:t>
            </a:r>
          </a:p>
          <a:p>
            <a:pPr algn="l"/>
            <a:endParaRPr lang="uk-UA" sz="2000" dirty="0">
              <a:solidFill>
                <a:srgbClr val="124D4E"/>
              </a:solidFill>
              <a:latin typeface="Montserrat SemiBold"/>
            </a:endParaRPr>
          </a:p>
          <a:p>
            <a:pPr algn="l"/>
            <a:r>
              <a:rPr lang="uk-UA" sz="2000" dirty="0">
                <a:solidFill>
                  <a:srgbClr val="124D4E"/>
                </a:solidFill>
                <a:latin typeface="Montserrat SemiBold"/>
              </a:rPr>
              <a:t>сироваріння</a:t>
            </a:r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algn="l"/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</a:p>
          <a:p>
            <a:pPr algn="l"/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реалізація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продукції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через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ринок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і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соціальні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мережі</a:t>
            </a:r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algn="l"/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algn="l"/>
            <a:r>
              <a:rPr lang="ru-RU" sz="2000" i="1" dirty="0">
                <a:solidFill>
                  <a:srgbClr val="99B944"/>
                </a:solidFill>
                <a:latin typeface="Montserrat SemiBold"/>
              </a:rPr>
              <a:t>Вся </a:t>
            </a:r>
            <a:r>
              <a:rPr lang="ru-RU" sz="2000" i="1" dirty="0" err="1">
                <a:solidFill>
                  <a:srgbClr val="99B944"/>
                </a:solidFill>
                <a:latin typeface="Montserrat SemiBold"/>
              </a:rPr>
              <a:t>країна</a:t>
            </a:r>
            <a:r>
              <a:rPr lang="ru-RU" sz="2000" i="1" dirty="0">
                <a:solidFill>
                  <a:srgbClr val="99B944"/>
                </a:solidFill>
                <a:latin typeface="Montserrat SemiBold"/>
              </a:rPr>
              <a:t> </a:t>
            </a:r>
            <a:r>
              <a:rPr lang="ru-RU" sz="2000" i="1" dirty="0" err="1">
                <a:solidFill>
                  <a:srgbClr val="99B944"/>
                </a:solidFill>
                <a:latin typeface="Montserrat SemiBold"/>
              </a:rPr>
              <a:t>знає</a:t>
            </a:r>
            <a:r>
              <a:rPr lang="ru-RU" sz="2000" i="1" dirty="0">
                <a:solidFill>
                  <a:srgbClr val="99B944"/>
                </a:solidFill>
                <a:latin typeface="Montserrat SemiBold"/>
              </a:rPr>
              <a:t> </a:t>
            </a:r>
            <a:r>
              <a:rPr lang="ru-RU" sz="2000" i="1" dirty="0" err="1">
                <a:solidFill>
                  <a:srgbClr val="99B944"/>
                </a:solidFill>
                <a:latin typeface="Montserrat SemiBold"/>
              </a:rPr>
              <a:t>його</a:t>
            </a:r>
            <a:r>
              <a:rPr lang="ru-RU" sz="2000" i="1" dirty="0">
                <a:solidFill>
                  <a:srgbClr val="99B944"/>
                </a:solidFill>
                <a:latin typeface="Montserrat SemiBold"/>
              </a:rPr>
              <a:t> </a:t>
            </a:r>
            <a:r>
              <a:rPr lang="ru-RU" sz="2000" i="1" dirty="0" err="1">
                <a:solidFill>
                  <a:srgbClr val="99B944"/>
                </a:solidFill>
                <a:latin typeface="Montserrat SemiBold"/>
              </a:rPr>
              <a:t>сина</a:t>
            </a:r>
            <a:r>
              <a:rPr lang="ru-RU" sz="2000" i="1" dirty="0">
                <a:solidFill>
                  <a:srgbClr val="99B944"/>
                </a:solidFill>
                <a:latin typeface="Montserrat SemiBold"/>
              </a:rPr>
              <a:t> </a:t>
            </a:r>
            <a:r>
              <a:rPr lang="ru-RU" sz="2000" i="1" dirty="0" err="1">
                <a:solidFill>
                  <a:srgbClr val="99B944"/>
                </a:solidFill>
                <a:latin typeface="Montserrat SemiBold"/>
              </a:rPr>
              <a:t>після</a:t>
            </a:r>
            <a:r>
              <a:rPr lang="ru-RU" sz="2000" i="1" dirty="0">
                <a:solidFill>
                  <a:srgbClr val="99B944"/>
                </a:solidFill>
                <a:latin typeface="Montserrat SemiBold"/>
              </a:rPr>
              <a:t> </a:t>
            </a:r>
            <a:r>
              <a:rPr lang="ru-RU" sz="2000" i="1" dirty="0" err="1">
                <a:solidFill>
                  <a:srgbClr val="99B944"/>
                </a:solidFill>
                <a:latin typeface="Montserrat SemiBold"/>
              </a:rPr>
              <a:t>Великодня</a:t>
            </a:r>
            <a:r>
              <a:rPr lang="ru-RU" sz="2000" i="1" dirty="0">
                <a:solidFill>
                  <a:srgbClr val="99B944"/>
                </a:solidFill>
                <a:latin typeface="Montserrat SemiBold"/>
              </a:rPr>
              <a:t> 2023 )</a:t>
            </a:r>
            <a:endParaRPr lang="uk-UA" sz="2000" i="1" dirty="0">
              <a:solidFill>
                <a:srgbClr val="99B944"/>
              </a:solidFill>
              <a:latin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2225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5F1593-EF22-420B-B2E0-5456CCD248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9" r="31056"/>
          <a:stretch/>
        </p:blipFill>
        <p:spPr>
          <a:xfrm flipH="1">
            <a:off x="1193031" y="0"/>
            <a:ext cx="5198342" cy="6857721"/>
          </a:xfrm>
          <a:prstGeom prst="rect">
            <a:avLst/>
          </a:prstGeom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90" y="0"/>
            <a:ext cx="160394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5CA350-7BF2-4505-88F6-2B322ED22F55}"/>
              </a:ext>
            </a:extLst>
          </p:cNvPr>
          <p:cNvSpPr txBox="1"/>
          <p:nvPr/>
        </p:nvSpPr>
        <p:spPr>
          <a:xfrm>
            <a:off x="6812801" y="1297840"/>
            <a:ext cx="4414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124D4E"/>
                </a:solidFill>
                <a:latin typeface="Montserrat SemiBold"/>
                <a:sym typeface="Calibri"/>
              </a:rPr>
              <a:t>ЮНІКАСОЛЬ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8C183-9E8B-482B-BB35-40FE9D40109C}"/>
              </a:ext>
            </a:extLst>
          </p:cNvPr>
          <p:cNvSpPr txBox="1"/>
          <p:nvPr/>
        </p:nvSpPr>
        <p:spPr>
          <a:xfrm>
            <a:off x="6812800" y="2086851"/>
            <a:ext cx="4414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124D4E"/>
                </a:solidFill>
                <a:latin typeface="Montserrat SemiBold"/>
                <a:sym typeface="Calibri"/>
              </a:rPr>
              <a:t>Рівненщина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0C76E-342D-43C2-B292-8AF58E634445}"/>
              </a:ext>
            </a:extLst>
          </p:cNvPr>
          <p:cNvSpPr txBox="1"/>
          <p:nvPr/>
        </p:nvSpPr>
        <p:spPr>
          <a:xfrm>
            <a:off x="6812800" y="2829100"/>
            <a:ext cx="49432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утримують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більше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30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голів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ВРХ</a:t>
            </a:r>
          </a:p>
          <a:p>
            <a:pPr algn="l"/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algn="l"/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за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рік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перейшли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від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виробництва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молока до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його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переробки</a:t>
            </a:r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algn="l"/>
            <a:endParaRPr lang="uk-UA" sz="2000" dirty="0">
              <a:solidFill>
                <a:srgbClr val="124D4E"/>
              </a:solidFill>
              <a:latin typeface="Montserrat SemiBold"/>
            </a:endParaRPr>
          </a:p>
          <a:p>
            <a:pPr algn="l"/>
            <a:r>
              <a:rPr lang="uk-UA" sz="2000" dirty="0">
                <a:solidFill>
                  <a:srgbClr val="124D4E"/>
                </a:solidFill>
                <a:latin typeface="Montserrat SemiBold"/>
              </a:rPr>
              <a:t>14 різновидів </a:t>
            </a:r>
            <a:r>
              <a:rPr lang="uk-UA" sz="2000" dirty="0" err="1">
                <a:solidFill>
                  <a:srgbClr val="124D4E"/>
                </a:solidFill>
                <a:latin typeface="Montserrat SemiBold"/>
              </a:rPr>
              <a:t>крафтового</a:t>
            </a:r>
            <a:r>
              <a:rPr lang="uk-UA" sz="2000" dirty="0">
                <a:solidFill>
                  <a:srgbClr val="124D4E"/>
                </a:solidFill>
                <a:latin typeface="Montserrat SemiBold"/>
              </a:rPr>
              <a:t> сиру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</a:p>
          <a:p>
            <a:pPr algn="l"/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algn="l"/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реалізація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продукції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через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інтернет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-магазин і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соціальні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мережі</a:t>
            </a:r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algn="l"/>
            <a:endParaRPr lang="ru-RU" sz="2000" dirty="0">
              <a:solidFill>
                <a:srgbClr val="124D4E"/>
              </a:solidFill>
              <a:latin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854405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990" y="0"/>
            <a:ext cx="1603947" cy="6858000"/>
          </a:xfrm>
          <a:prstGeom prst="rect">
            <a:avLst/>
          </a:prstGeom>
        </p:spPr>
      </p:pic>
      <p:sp>
        <p:nvSpPr>
          <p:cNvPr id="9" name="Google Shape;119;g22c62a50417_0_5">
            <a:extLst>
              <a:ext uri="{FF2B5EF4-FFF2-40B4-BE49-F238E27FC236}">
                <a16:creationId xmlns:a16="http://schemas.microsoft.com/office/drawing/2014/main" id="{9454E71E-14AE-4806-A474-A6D1BD70ACF2}"/>
              </a:ext>
            </a:extLst>
          </p:cNvPr>
          <p:cNvSpPr txBox="1"/>
          <p:nvPr/>
        </p:nvSpPr>
        <p:spPr>
          <a:xfrm>
            <a:off x="2075925" y="2257425"/>
            <a:ext cx="9279300" cy="307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Контакти викладача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solidFill>
                <a:srgbClr val="006666"/>
              </a:solidFill>
              <a:latin typeface="Montserrat"/>
              <a:ea typeface="Calibri"/>
              <a:cs typeface="Calibri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solidFill>
                <a:srgbClr val="006666"/>
              </a:solidFill>
              <a:latin typeface="Montserrat"/>
              <a:ea typeface="Calibri"/>
              <a:cs typeface="Calibri"/>
              <a:sym typeface="Montserrat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 err="1">
                <a:solidFill>
                  <a:srgbClr val="006666"/>
                </a:solidFill>
                <a:effectLst/>
                <a:latin typeface="Calibri" panose="020F0502020204030204" pitchFamily="34" charset="0"/>
              </a:rPr>
              <a:t>Павлишинець</a:t>
            </a:r>
            <a:r>
              <a:rPr lang="ru-RU" sz="1800" b="0" i="0" u="none" strike="noStrike" dirty="0">
                <a:solidFill>
                  <a:srgbClr val="006666"/>
                </a:solidFill>
                <a:effectLst/>
                <a:latin typeface="Calibri" panose="020F0502020204030204" pitchFamily="34" charset="0"/>
              </a:rPr>
              <a:t> Василь</a:t>
            </a:r>
            <a:endParaRPr lang="ru-RU" sz="2400" b="0" dirty="0">
              <a:solidFill>
                <a:srgbClr val="006666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6666"/>
                </a:solidFill>
                <a:effectLst/>
                <a:latin typeface="Calibri" panose="020F0502020204030204" pitchFamily="34" charset="0"/>
              </a:rPr>
              <a:t>097 937 88 66</a:t>
            </a:r>
            <a:endParaRPr lang="ru-RU" sz="2400" b="0" dirty="0">
              <a:solidFill>
                <a:srgbClr val="006666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6666"/>
                </a:solidFill>
                <a:latin typeface="Calibri" panose="020F0502020204030204" pitchFamily="34" charset="0"/>
              </a:rPr>
              <a:t>pnets@ukr.net</a:t>
            </a:r>
            <a:endParaRPr lang="ru-RU" sz="2400" b="0" dirty="0">
              <a:solidFill>
                <a:srgbClr val="006666"/>
              </a:solidFill>
              <a:effectLst/>
            </a:endParaRPr>
          </a:p>
          <a:p>
            <a:br>
              <a:rPr lang="ru-RU" sz="2400" dirty="0"/>
            </a:br>
            <a:endParaRPr lang="uk-UA" sz="1800" dirty="0">
              <a:solidFill>
                <a:srgbClr val="006666"/>
              </a:solidFill>
              <a:latin typeface="Montserrat"/>
              <a:ea typeface="Calibri"/>
              <a:cs typeface="Calibri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solidFill>
                <a:srgbClr val="006666"/>
              </a:solidFill>
              <a:latin typeface="Montserrat"/>
              <a:ea typeface="Calibri"/>
              <a:cs typeface="Calibri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uk-UA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9752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361</Words>
  <Application>Microsoft Office PowerPoint</Application>
  <PresentationFormat>Широкоэкранный</PresentationFormat>
  <Paragraphs>67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Montserrat SemiBold</vt:lpstr>
      <vt:lpstr>Montserrat</vt:lpstr>
      <vt:lpstr>Calibri</vt:lpstr>
      <vt:lpstr>Arial</vt:lpstr>
      <vt:lpstr>Тема Office</vt:lpstr>
      <vt:lpstr>МАЛІ СІМЕЙНІ ФЕРМИ В НАПРЯМКУ ТВАРИННИЦТВА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ПІДГОТУВАТИ УСПІШНИЙ БІЗНЕС-ПЛАН</dc:title>
  <dc:creator>Євчу</dc:creator>
  <cp:lastModifiedBy>Pavlyshynets Vasyl</cp:lastModifiedBy>
  <cp:revision>13</cp:revision>
  <dcterms:created xsi:type="dcterms:W3CDTF">2022-12-07T14:52:55Z</dcterms:created>
  <dcterms:modified xsi:type="dcterms:W3CDTF">2023-05-02T04:08:28Z</dcterms:modified>
</cp:coreProperties>
</file>