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84" r:id="rId1"/>
  </p:sldMasterIdLst>
  <p:notesMasterIdLst>
    <p:notesMasterId r:id="rId32"/>
  </p:notesMasterIdLst>
  <p:sldIdLst>
    <p:sldId id="277" r:id="rId2"/>
    <p:sldId id="278" r:id="rId3"/>
    <p:sldId id="279" r:id="rId4"/>
    <p:sldId id="280" r:id="rId5"/>
    <p:sldId id="281" r:id="rId6"/>
    <p:sldId id="284" r:id="rId7"/>
    <p:sldId id="286" r:id="rId8"/>
    <p:sldId id="315" r:id="rId9"/>
    <p:sldId id="316" r:id="rId10"/>
    <p:sldId id="287" r:id="rId11"/>
    <p:sldId id="288" r:id="rId12"/>
    <p:sldId id="282" r:id="rId13"/>
    <p:sldId id="289" r:id="rId14"/>
    <p:sldId id="290" r:id="rId15"/>
    <p:sldId id="291" r:id="rId16"/>
    <p:sldId id="317" r:id="rId17"/>
    <p:sldId id="292" r:id="rId18"/>
    <p:sldId id="318" r:id="rId19"/>
    <p:sldId id="294" r:id="rId20"/>
    <p:sldId id="295" r:id="rId21"/>
    <p:sldId id="296" r:id="rId22"/>
    <p:sldId id="297" r:id="rId23"/>
    <p:sldId id="298" r:id="rId24"/>
    <p:sldId id="304" r:id="rId25"/>
    <p:sldId id="305" r:id="rId26"/>
    <p:sldId id="306" r:id="rId27"/>
    <p:sldId id="307" r:id="rId28"/>
    <p:sldId id="308" r:id="rId29"/>
    <p:sldId id="309" r:id="rId30"/>
    <p:sldId id="314" r:id="rId3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46"/>
    <a:srgbClr val="006666"/>
    <a:srgbClr val="6BBF49"/>
    <a:srgbClr val="B7E1E5"/>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9" autoAdjust="0"/>
    <p:restoredTop sz="94660"/>
  </p:normalViewPr>
  <p:slideViewPr>
    <p:cSldViewPr snapToGrid="0">
      <p:cViewPr varScale="1">
        <p:scale>
          <a:sx n="60" d="100"/>
          <a:sy n="60" d="100"/>
        </p:scale>
        <p:origin x="-99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0199F-6ABC-4822-853D-C653C8E08B7A}" type="datetimeFigureOut">
              <a:rPr lang="uk-UA" smtClean="0"/>
              <a:t>05.06.2023</a:t>
            </a:fld>
            <a:endParaRPr lang="uk-UA"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1A1B4A-A92A-4382-A12A-67FCEA46966E}" type="slidenum">
              <a:rPr lang="uk-UA" smtClean="0"/>
              <a:t>‹#›</a:t>
            </a:fld>
            <a:endParaRPr lang="uk-UA" dirty="0"/>
          </a:p>
        </p:txBody>
      </p:sp>
    </p:spTree>
    <p:extLst>
      <p:ext uri="{BB962C8B-B14F-4D97-AF65-F5344CB8AC3E}">
        <p14:creationId xmlns:p14="http://schemas.microsoft.com/office/powerpoint/2010/main" val="14897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37664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67370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27167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67573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851980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277768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9803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9803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817593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817593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578303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16297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965604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22719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840138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524223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49492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562721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129611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878831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414788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431187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4366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0583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53770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05629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39817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89789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93766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89789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Титульный слайд">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19" name="Google Shape;1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20" name="Google Shape;2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2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4116217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Заголовок и вертикальный текст">
    <p:spTree>
      <p:nvGrpSpPr>
        <p:cNvPr id="1" name="Shape 73"/>
        <p:cNvGrpSpPr/>
        <p:nvPr/>
      </p:nvGrpSpPr>
      <p:grpSpPr>
        <a:xfrm>
          <a:off x="0" y="0"/>
          <a:ext cx="0" cy="0"/>
          <a:chOff x="0" y="0"/>
          <a:chExt cx="0" cy="0"/>
        </a:xfrm>
      </p:grpSpPr>
      <p:sp>
        <p:nvSpPr>
          <p:cNvPr id="74" name="Google Shape;7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77" name="Google Shape;7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78" name="Google Shape;7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2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374186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Вертикальный заголовок и текст">
    <p:spTree>
      <p:nvGrpSpPr>
        <p:cNvPr id="1" name="Shape 79"/>
        <p:cNvGrpSpPr/>
        <p:nvPr/>
      </p:nvGrpSpPr>
      <p:grpSpPr>
        <a:xfrm>
          <a:off x="0" y="0"/>
          <a:ext cx="0" cy="0"/>
          <a:chOff x="0" y="0"/>
          <a:chExt cx="0" cy="0"/>
        </a:xfrm>
      </p:grpSpPr>
      <p:sp>
        <p:nvSpPr>
          <p:cNvPr id="80" name="Google Shape;80;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83" name="Google Shape;8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84" name="Google Shape;8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2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266658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Пустой слайд" type="blank">
  <p:cSld name="Пустой слайд">
    <p:spTree>
      <p:nvGrpSpPr>
        <p:cNvPr id="1" name="Shape 21"/>
        <p:cNvGrpSpPr/>
        <p:nvPr/>
      </p:nvGrpSpPr>
      <p:grpSpPr>
        <a:xfrm>
          <a:off x="0" y="0"/>
          <a:ext cx="0" cy="0"/>
          <a:chOff x="0" y="0"/>
          <a:chExt cx="0" cy="0"/>
        </a:xfrm>
      </p:grpSpPr>
      <p:sp>
        <p:nvSpPr>
          <p:cNvPr id="22" name="Google Shape;2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23" name="Google Shape;2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24" name="Google Shape;2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2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1309999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Заголовок и объект">
    <p:spTree>
      <p:nvGrpSpPr>
        <p:cNvPr id="1" name="Shape 26"/>
        <p:cNvGrpSpPr/>
        <p:nvPr/>
      </p:nvGrpSpPr>
      <p:grpSpPr>
        <a:xfrm>
          <a:off x="0" y="0"/>
          <a:ext cx="0" cy="0"/>
          <a:chOff x="0" y="0"/>
          <a:chExt cx="0" cy="0"/>
        </a:xfrm>
      </p:grpSpPr>
      <p:sp>
        <p:nvSpPr>
          <p:cNvPr id="27" name="Google Shape;27;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30" name="Google Shape;3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31" name="Google Shape;3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2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3973879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Заголовок раздела">
    <p:spTree>
      <p:nvGrpSpPr>
        <p:cNvPr id="1" name="Shape 32"/>
        <p:cNvGrpSpPr/>
        <p:nvPr/>
      </p:nvGrpSpPr>
      <p:grpSpPr>
        <a:xfrm>
          <a:off x="0" y="0"/>
          <a:ext cx="0" cy="0"/>
          <a:chOff x="0" y="0"/>
          <a:chExt cx="0" cy="0"/>
        </a:xfrm>
      </p:grpSpPr>
      <p:sp>
        <p:nvSpPr>
          <p:cNvPr id="33" name="Google Shape;33;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36" name="Google Shape;3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37" name="Google Shape;3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2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246763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Два объекта" type="twoObj">
  <p:cSld name="Два объекта">
    <p:spTree>
      <p:nvGrpSpPr>
        <p:cNvPr id="1" name="Shape 38"/>
        <p:cNvGrpSpPr/>
        <p:nvPr/>
      </p:nvGrpSpPr>
      <p:grpSpPr>
        <a:xfrm>
          <a:off x="0" y="0"/>
          <a:ext cx="0" cy="0"/>
          <a:chOff x="0" y="0"/>
          <a:chExt cx="0" cy="0"/>
        </a:xfrm>
      </p:grpSpPr>
      <p:sp>
        <p:nvSpPr>
          <p:cNvPr id="39" name="Google Shape;3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43" name="Google Shape;4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44" name="Google Shape;4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2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2836281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Сравнение" type="twoTxTwoObj">
  <p:cSld name="Сравнение">
    <p:spTree>
      <p:nvGrpSpPr>
        <p:cNvPr id="1" name="Shape 45"/>
        <p:cNvGrpSpPr/>
        <p:nvPr/>
      </p:nvGrpSpPr>
      <p:grpSpPr>
        <a:xfrm>
          <a:off x="0" y="0"/>
          <a:ext cx="0" cy="0"/>
          <a:chOff x="0" y="0"/>
          <a:chExt cx="0" cy="0"/>
        </a:xfrm>
      </p:grpSpPr>
      <p:sp>
        <p:nvSpPr>
          <p:cNvPr id="46" name="Google Shape;46;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2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1133442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Только заголовок">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57" name="Google Shape;5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58" name="Google Shape;5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2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1498837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Объект с подписью">
    <p:spTree>
      <p:nvGrpSpPr>
        <p:cNvPr id="1" name="Shape 59"/>
        <p:cNvGrpSpPr/>
        <p:nvPr/>
      </p:nvGrpSpPr>
      <p:grpSpPr>
        <a:xfrm>
          <a:off x="0" y="0"/>
          <a:ext cx="0" cy="0"/>
          <a:chOff x="0" y="0"/>
          <a:chExt cx="0" cy="0"/>
        </a:xfrm>
      </p:grpSpPr>
      <p:sp>
        <p:nvSpPr>
          <p:cNvPr id="60" name="Google Shape;60;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64" name="Google Shape;6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65" name="Google Shape;6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2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2479129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Рисунок с подписью">
    <p:spTree>
      <p:nvGrpSpPr>
        <p:cNvPr id="1" name="Shape 66"/>
        <p:cNvGrpSpPr/>
        <p:nvPr/>
      </p:nvGrpSpPr>
      <p:grpSpPr>
        <a:xfrm>
          <a:off x="0" y="0"/>
          <a:ext cx="0" cy="0"/>
          <a:chOff x="0" y="0"/>
          <a:chExt cx="0" cy="0"/>
        </a:xfrm>
      </p:grpSpPr>
      <p:sp>
        <p:nvSpPr>
          <p:cNvPr id="67" name="Google Shape;67;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4"/>
          <p:cNvSpPr>
            <a:spLocks noGrp="1"/>
          </p:cNvSpPr>
          <p:nvPr>
            <p:ph type="pic" idx="2"/>
          </p:nvPr>
        </p:nvSpPr>
        <p:spPr>
          <a:xfrm>
            <a:off x="5183188" y="987425"/>
            <a:ext cx="6172200" cy="4873625"/>
          </a:xfrm>
          <a:prstGeom prst="rect">
            <a:avLst/>
          </a:prstGeom>
          <a:noFill/>
          <a:ln>
            <a:noFill/>
          </a:ln>
        </p:spPr>
      </p:sp>
      <p:sp>
        <p:nvSpPr>
          <p:cNvPr id="69" name="Google Shape;69;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71" name="Google Shape;7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72" name="Google Shape;7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2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3572535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2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75434776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hyperlink" Target="mailto:kalnichenkoalla@gmail.com" TargetMode="External"/><Relationship Id="rId3" Type="http://schemas.openxmlformats.org/officeDocument/2006/relationships/image" Target="../media/image4.png"/><Relationship Id="rId7" Type="http://schemas.openxmlformats.org/officeDocument/2006/relationships/hyperlink" Target="mailto:shkolaveteraniv@gmail.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449943" y="2429169"/>
            <a:ext cx="11263086" cy="1657965"/>
          </a:xfrm>
          <a:prstGeom prst="rect">
            <a:avLst/>
          </a:prstGeom>
          <a:noFill/>
          <a:ln>
            <a:noFill/>
          </a:ln>
        </p:spPr>
        <p:txBody>
          <a:bodyPr spcFirstLastPara="1" wrap="square" lIns="91425" tIns="45700" rIns="91425" bIns="45700" anchor="b" anchorCtr="0">
            <a:noAutofit/>
          </a:bodyPr>
          <a:lstStyle/>
          <a:p>
            <a:pPr lvl="0">
              <a:lnSpc>
                <a:spcPct val="100000"/>
              </a:lnSpc>
              <a:buClr>
                <a:srgbClr val="124D4E"/>
              </a:buClr>
              <a:buSzPts val="3600"/>
            </a:pPr>
            <a:r>
              <a:rPr lang="ru-RU" sz="5400" b="1" dirty="0" smtClean="0">
                <a:solidFill>
                  <a:schemeClr val="accent6">
                    <a:lumMod val="50000"/>
                  </a:schemeClr>
                </a:solidFill>
                <a:latin typeface="Calibri" panose="020F0502020204030204" pitchFamily="34" charset="0"/>
                <a:ea typeface="Montserrat SemiBold"/>
                <a:cs typeface="Montserrat SemiBold"/>
                <a:sym typeface="Montserrat SemiBold"/>
              </a:rPr>
              <a:t>ЗЕМЕЛЬНІ ПИТАННЯ</a:t>
            </a:r>
            <a:br>
              <a:rPr lang="ru-RU" sz="5400" b="1" dirty="0" smtClean="0">
                <a:solidFill>
                  <a:schemeClr val="accent6">
                    <a:lumMod val="50000"/>
                  </a:schemeClr>
                </a:solidFill>
                <a:latin typeface="Calibri" panose="020F0502020204030204" pitchFamily="34" charset="0"/>
                <a:ea typeface="Montserrat SemiBold"/>
                <a:cs typeface="Montserrat SemiBold"/>
                <a:sym typeface="Montserrat SemiBold"/>
              </a:rPr>
            </a:br>
            <a:r>
              <a:rPr lang="ru-RU" sz="5400" b="1" dirty="0" smtClean="0">
                <a:solidFill>
                  <a:schemeClr val="accent6">
                    <a:lumMod val="50000"/>
                  </a:schemeClr>
                </a:solidFill>
                <a:latin typeface="Calibri" panose="020F0502020204030204" pitchFamily="34" charset="0"/>
                <a:ea typeface="Montserrat SemiBold"/>
                <a:cs typeface="Montserrat SemiBold"/>
                <a:sym typeface="Montserrat SemiBold"/>
              </a:rPr>
              <a:t>СІМЕЙНОГО ФЕРМЕРСТВА</a:t>
            </a:r>
            <a:endParaRPr lang="ru-RU" sz="5400" b="1" dirty="0">
              <a:solidFill>
                <a:schemeClr val="accent6">
                  <a:lumMod val="50000"/>
                </a:schemeClr>
              </a:solidFill>
              <a:latin typeface="Calibri" panose="020F0502020204030204" pitchFamily="34" charset="0"/>
              <a:ea typeface="Montserrat SemiBold"/>
              <a:cs typeface="Montserrat SemiBold"/>
              <a:sym typeface="Montserrat SemiBold"/>
            </a:endParaRPr>
          </a:p>
        </p:txBody>
      </p:sp>
      <p:sp>
        <p:nvSpPr>
          <p:cNvPr id="91" name="Google Shape;91;p1"/>
          <p:cNvSpPr txBox="1">
            <a:spLocks noGrp="1"/>
          </p:cNvSpPr>
          <p:nvPr>
            <p:ph type="subTitle" idx="1"/>
          </p:nvPr>
        </p:nvSpPr>
        <p:spPr>
          <a:xfrm>
            <a:off x="1348116" y="5371228"/>
            <a:ext cx="9144000" cy="80404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6666"/>
              </a:buClr>
              <a:buSzPts val="2000"/>
              <a:buNone/>
            </a:pPr>
            <a:r>
              <a:rPr lang="uk-UA" sz="2000" b="1" dirty="0" smtClean="0">
                <a:solidFill>
                  <a:schemeClr val="accent6">
                    <a:lumMod val="50000"/>
                  </a:schemeClr>
                </a:solidFill>
                <a:latin typeface="Calibri" panose="020F0502020204030204" pitchFamily="34" charset="0"/>
                <a:ea typeface="Montserrat"/>
                <a:cs typeface="Montserrat"/>
                <a:sym typeface="Montserrat"/>
              </a:rPr>
              <a:t>Алла Кальніченко</a:t>
            </a:r>
            <a:endParaRPr b="1" dirty="0">
              <a:solidFill>
                <a:schemeClr val="accent6">
                  <a:lumMod val="50000"/>
                </a:schemeClr>
              </a:solidFill>
              <a:latin typeface="Calibri" panose="020F0502020204030204" pitchFamily="34" charset="0"/>
            </a:endParaRPr>
          </a:p>
          <a:p>
            <a:pPr marL="0" lvl="0" indent="0" algn="ctr" rtl="0">
              <a:lnSpc>
                <a:spcPct val="90000"/>
              </a:lnSpc>
              <a:spcBef>
                <a:spcPts val="1000"/>
              </a:spcBef>
              <a:spcAft>
                <a:spcPts val="0"/>
              </a:spcAft>
              <a:buClr>
                <a:srgbClr val="7F7F7F"/>
              </a:buClr>
              <a:buSzPts val="1800"/>
              <a:buNone/>
            </a:pPr>
            <a:r>
              <a:rPr lang="ru-RU" sz="1800" b="1" dirty="0" smtClean="0">
                <a:solidFill>
                  <a:schemeClr val="accent6">
                    <a:lumMod val="50000"/>
                  </a:schemeClr>
                </a:solidFill>
                <a:latin typeface="Calibri" panose="020F0502020204030204" pitchFamily="34" charset="0"/>
                <a:ea typeface="Montserrat"/>
                <a:cs typeface="Montserrat"/>
                <a:sym typeface="Montserrat"/>
              </a:rPr>
              <a:t>Червень, 2023</a:t>
            </a:r>
            <a:endParaRPr b="1" dirty="0">
              <a:solidFill>
                <a:schemeClr val="accent6">
                  <a:lumMod val="50000"/>
                </a:schemeClr>
              </a:solidFill>
              <a:latin typeface="Calibri" panose="020F0502020204030204" pitchFamily="34" charset="0"/>
            </a:endParaRPr>
          </a:p>
        </p:txBody>
      </p:sp>
      <p:pic>
        <p:nvPicPr>
          <p:cNvPr id="92" name="Google Shape;92;p1"/>
          <p:cNvPicPr preferRelativeResize="0"/>
          <p:nvPr/>
        </p:nvPicPr>
        <p:blipFill rotWithShape="1">
          <a:blip r:embed="rId3">
            <a:alphaModFix/>
          </a:blip>
          <a:srcRect/>
          <a:stretch/>
        </p:blipFill>
        <p:spPr>
          <a:xfrm>
            <a:off x="2159649" y="314856"/>
            <a:ext cx="2487384" cy="999831"/>
          </a:xfrm>
          <a:prstGeom prst="rect">
            <a:avLst/>
          </a:prstGeom>
          <a:noFill/>
          <a:ln>
            <a:noFill/>
          </a:ln>
        </p:spPr>
      </p:pic>
      <p:pic>
        <p:nvPicPr>
          <p:cNvPr id="93" name="Google Shape;93;p1"/>
          <p:cNvPicPr preferRelativeResize="0"/>
          <p:nvPr/>
        </p:nvPicPr>
        <p:blipFill rotWithShape="1">
          <a:blip r:embed="rId4">
            <a:alphaModFix/>
          </a:blip>
          <a:srcRect/>
          <a:stretch/>
        </p:blipFill>
        <p:spPr>
          <a:xfrm>
            <a:off x="4810128" y="172149"/>
            <a:ext cx="2571750" cy="1285240"/>
          </a:xfrm>
          <a:prstGeom prst="rect">
            <a:avLst/>
          </a:prstGeom>
          <a:noFill/>
          <a:ln>
            <a:noFill/>
          </a:ln>
        </p:spPr>
      </p:pic>
      <p:pic>
        <p:nvPicPr>
          <p:cNvPr id="94" name="Google Shape;94;p1"/>
          <p:cNvPicPr preferRelativeResize="0"/>
          <p:nvPr/>
        </p:nvPicPr>
        <p:blipFill rotWithShape="1">
          <a:blip r:embed="rId5">
            <a:alphaModFix/>
          </a:blip>
          <a:srcRect/>
          <a:stretch/>
        </p:blipFill>
        <p:spPr>
          <a:xfrm>
            <a:off x="7718951" y="448531"/>
            <a:ext cx="2000250" cy="570689"/>
          </a:xfrm>
          <a:prstGeom prst="rect">
            <a:avLst/>
          </a:prstGeom>
          <a:noFill/>
          <a:ln>
            <a:noFill/>
          </a:ln>
        </p:spPr>
      </p:pic>
      <p:sp>
        <p:nvSpPr>
          <p:cNvPr id="95" name="Google Shape;95;p1"/>
          <p:cNvSpPr txBox="1"/>
          <p:nvPr/>
        </p:nvSpPr>
        <p:spPr>
          <a:xfrm>
            <a:off x="1465535" y="1457397"/>
            <a:ext cx="9166335"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800" b="0" i="0" u="none" strike="noStrike" kern="0" cap="none" spc="0" normalizeH="0" baseline="0" noProof="0" dirty="0">
                <a:ln>
                  <a:noFill/>
                </a:ln>
                <a:solidFill>
                  <a:srgbClr val="70AD47">
                    <a:lumMod val="50000"/>
                  </a:srgbClr>
                </a:solidFill>
                <a:effectLst/>
                <a:uLnTx/>
                <a:uFillTx/>
                <a:latin typeface="Calibri" panose="020F0502020204030204" pitchFamily="34" charset="0"/>
                <a:ea typeface="Montserrat"/>
                <a:cs typeface="Montserrat"/>
                <a:sym typeface="Montserrat"/>
              </a:rPr>
              <a:t>Проєкт «Школа </a:t>
            </a:r>
            <a:r>
              <a:rPr kumimoji="0" lang="ru-RU" sz="1800" b="0" i="0" u="none" strike="noStrike" kern="0" cap="none" spc="0" normalizeH="0" baseline="0" noProof="0" dirty="0" err="1">
                <a:ln>
                  <a:noFill/>
                </a:ln>
                <a:solidFill>
                  <a:srgbClr val="70AD47">
                    <a:lumMod val="50000"/>
                  </a:srgbClr>
                </a:solidFill>
                <a:effectLst/>
                <a:uLnTx/>
                <a:uFillTx/>
                <a:latin typeface="Calibri" panose="020F0502020204030204" pitchFamily="34" charset="0"/>
                <a:ea typeface="Montserrat"/>
                <a:cs typeface="Montserrat"/>
                <a:sym typeface="Montserrat"/>
              </a:rPr>
              <a:t>сімейного</a:t>
            </a:r>
            <a:r>
              <a:rPr kumimoji="0" lang="ru-RU" sz="1800" b="0" i="0" u="none" strike="noStrike" kern="0" cap="none" spc="0" normalizeH="0" baseline="0" noProof="0" dirty="0">
                <a:ln>
                  <a:noFill/>
                </a:ln>
                <a:solidFill>
                  <a:srgbClr val="70AD47">
                    <a:lumMod val="50000"/>
                  </a:srgbClr>
                </a:solidFill>
                <a:effectLst/>
                <a:uLnTx/>
                <a:uFillTx/>
                <a:latin typeface="Calibri" panose="020F0502020204030204" pitchFamily="34" charset="0"/>
                <a:ea typeface="Montserrat"/>
                <a:cs typeface="Montserrat"/>
                <a:sym typeface="Montserrat"/>
              </a:rPr>
              <a:t> фермерства для </a:t>
            </a:r>
            <a:r>
              <a:rPr kumimoji="0" lang="ru-RU" sz="1800" b="0" i="0" u="none" strike="noStrike" kern="0" cap="none" spc="0" normalizeH="0" baseline="0" noProof="0" dirty="0" err="1">
                <a:ln>
                  <a:noFill/>
                </a:ln>
                <a:solidFill>
                  <a:srgbClr val="70AD47">
                    <a:lumMod val="50000"/>
                  </a:srgbClr>
                </a:solidFill>
                <a:effectLst/>
                <a:uLnTx/>
                <a:uFillTx/>
                <a:latin typeface="Calibri" panose="020F0502020204030204" pitchFamily="34" charset="0"/>
                <a:ea typeface="Montserrat"/>
                <a:cs typeface="Montserrat"/>
                <a:sym typeface="Montserrat"/>
              </a:rPr>
              <a:t>ветеранів</a:t>
            </a:r>
            <a:r>
              <a:rPr kumimoji="0" lang="ru-RU" sz="1800" b="0" i="0" u="none" strike="noStrike" kern="0" cap="none" spc="0" normalizeH="0" baseline="0" noProof="0" dirty="0">
                <a:ln>
                  <a:noFill/>
                </a:ln>
                <a:solidFill>
                  <a:srgbClr val="70AD47">
                    <a:lumMod val="50000"/>
                  </a:srgbClr>
                </a:solidFill>
                <a:effectLst/>
                <a:uLnTx/>
                <a:uFillTx/>
                <a:latin typeface="Calibri" panose="020F0502020204030204" pitchFamily="34" charset="0"/>
                <a:ea typeface="Montserrat"/>
                <a:cs typeface="Montserrat"/>
                <a:sym typeface="Montserrat"/>
              </a:rPr>
              <a:t> </a:t>
            </a:r>
            <a:r>
              <a:rPr lang="ru-RU" kern="0" dirty="0">
                <a:solidFill>
                  <a:srgbClr val="70AD47">
                    <a:lumMod val="50000"/>
                  </a:srgbClr>
                </a:solidFill>
                <a:latin typeface="Calibri" panose="020F0502020204030204" pitchFamily="34" charset="0"/>
                <a:ea typeface="Montserrat"/>
                <a:cs typeface="Montserrat"/>
                <a:sym typeface="Montserrat"/>
              </a:rPr>
              <a:t>і</a:t>
            </a:r>
            <a:r>
              <a:rPr kumimoji="0" lang="ru-RU" sz="1800" b="0" i="0" u="none" strike="noStrike" kern="0" cap="none" spc="0" normalizeH="0" baseline="0" noProof="0" dirty="0" smtClean="0">
                <a:ln>
                  <a:noFill/>
                </a:ln>
                <a:solidFill>
                  <a:srgbClr val="70AD47">
                    <a:lumMod val="50000"/>
                  </a:srgbClr>
                </a:solidFill>
                <a:effectLst/>
                <a:uLnTx/>
                <a:uFillTx/>
                <a:latin typeface="Calibri" panose="020F0502020204030204" pitchFamily="34" charset="0"/>
                <a:ea typeface="Montserrat"/>
                <a:cs typeface="Montserrat"/>
                <a:sym typeface="Montserrat"/>
              </a:rPr>
              <a:t> </a:t>
            </a:r>
            <a:r>
              <a:rPr kumimoji="0" lang="ru-RU" sz="1800" b="0" i="0" u="none" strike="noStrike" kern="0" cap="none" spc="0" normalizeH="0" baseline="0" noProof="0" dirty="0">
                <a:ln>
                  <a:noFill/>
                </a:ln>
                <a:solidFill>
                  <a:srgbClr val="70AD47">
                    <a:lumMod val="50000"/>
                  </a:srgbClr>
                </a:solidFill>
                <a:effectLst/>
                <a:uLnTx/>
                <a:uFillTx/>
                <a:latin typeface="Calibri" panose="020F0502020204030204" pitchFamily="34" charset="0"/>
                <a:ea typeface="Montserrat"/>
                <a:cs typeface="Montserrat"/>
                <a:sym typeface="Montserrat"/>
              </a:rPr>
              <a:t>ветеранок»</a:t>
            </a:r>
            <a:endParaRPr kumimoji="0" sz="1400" b="0" i="0" u="none" strike="noStrike" kern="0" cap="none" spc="0" normalizeH="0" baseline="0" noProof="0" dirty="0">
              <a:ln>
                <a:noFill/>
              </a:ln>
              <a:solidFill>
                <a:srgbClr val="70AD47">
                  <a:lumMod val="50000"/>
                </a:srgbClr>
              </a:solidFill>
              <a:effectLst/>
              <a:uLnTx/>
              <a:uFillTx/>
              <a:latin typeface="Calibri" panose="020F0502020204030204" pitchFamily="34" charset="0"/>
              <a:cs typeface="Arial"/>
              <a:sym typeface="Arial"/>
            </a:endParaRPr>
          </a:p>
        </p:txBody>
      </p:sp>
    </p:spTree>
    <p:extLst>
      <p:ext uri="{BB962C8B-B14F-4D97-AF65-F5344CB8AC3E}">
        <p14:creationId xmlns:p14="http://schemas.microsoft.com/office/powerpoint/2010/main" val="766752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2" name="Прямокутник 1"/>
          <p:cNvSpPr/>
          <p:nvPr/>
        </p:nvSpPr>
        <p:spPr>
          <a:xfrm>
            <a:off x="1647652" y="884480"/>
            <a:ext cx="10108387" cy="4801314"/>
          </a:xfrm>
          <a:prstGeom prst="rect">
            <a:avLst/>
          </a:prstGeom>
        </p:spPr>
        <p:txBody>
          <a:bodyPr wrap="square">
            <a:spAutoFit/>
          </a:bodyPr>
          <a:lstStyle/>
          <a:p>
            <a:r>
              <a:rPr lang="ru-RU" b="1" dirty="0" smtClean="0">
                <a:solidFill>
                  <a:schemeClr val="accent6">
                    <a:lumMod val="50000"/>
                  </a:schemeClr>
                </a:solidFill>
              </a:rPr>
              <a:t>НАБУТТЯ У </a:t>
            </a:r>
            <a:r>
              <a:rPr lang="ru-RU" b="1" dirty="0" smtClean="0">
                <a:solidFill>
                  <a:schemeClr val="accent6">
                    <a:lumMod val="50000"/>
                  </a:schemeClr>
                </a:solidFill>
              </a:rPr>
              <a:t>ВЛАСНІСТЬ ЗЕМЕЛЬНИХ </a:t>
            </a:r>
            <a:r>
              <a:rPr lang="ru-RU" b="1" dirty="0" smtClean="0">
                <a:solidFill>
                  <a:schemeClr val="accent6">
                    <a:lumMod val="50000"/>
                  </a:schemeClr>
                </a:solidFill>
              </a:rPr>
              <a:t>ДІЛЯНОК </a:t>
            </a:r>
            <a:r>
              <a:rPr lang="ru-RU" b="1" dirty="0" smtClean="0">
                <a:solidFill>
                  <a:schemeClr val="accent6">
                    <a:lumMod val="50000"/>
                  </a:schemeClr>
                </a:solidFill>
              </a:rPr>
              <a:t>ПРИВАТНОЇ ВЛАСНОСТІ</a:t>
            </a:r>
          </a:p>
          <a:p>
            <a:pPr marL="342900" lvl="0" indent="-342900">
              <a:lnSpc>
                <a:spcPct val="150000"/>
              </a:lnSpc>
              <a:spcAft>
                <a:spcPts val="0"/>
              </a:spcAft>
              <a:buFont typeface="Symbol"/>
              <a:buChar char=""/>
            </a:pPr>
            <a:r>
              <a:rPr lang="uk-UA" sz="2400" dirty="0" smtClean="0">
                <a:latin typeface="Calibri"/>
                <a:ea typeface="Calibri"/>
                <a:cs typeface="Times New Roman"/>
              </a:rPr>
              <a:t>договір купівлі-продажу;</a:t>
            </a:r>
            <a:endParaRPr lang="ru-RU" sz="2400" dirty="0">
              <a:latin typeface="Calibri"/>
              <a:ea typeface="Calibri"/>
              <a:cs typeface="Times New Roman"/>
            </a:endParaRPr>
          </a:p>
          <a:p>
            <a:pPr marL="342900" lvl="0" indent="-342900">
              <a:lnSpc>
                <a:spcPct val="150000"/>
              </a:lnSpc>
              <a:spcAft>
                <a:spcPts val="0"/>
              </a:spcAft>
              <a:buFont typeface="Symbol"/>
              <a:buChar char=""/>
            </a:pPr>
            <a:r>
              <a:rPr lang="uk-UA" sz="2400" dirty="0" smtClean="0">
                <a:latin typeface="Calibri"/>
                <a:ea typeface="Calibri"/>
                <a:cs typeface="Times New Roman"/>
              </a:rPr>
              <a:t>договір міни;</a:t>
            </a:r>
            <a:endParaRPr lang="ru-RU" sz="2400" dirty="0">
              <a:latin typeface="Calibri"/>
              <a:ea typeface="Calibri"/>
              <a:cs typeface="Times New Roman"/>
            </a:endParaRPr>
          </a:p>
          <a:p>
            <a:pPr marL="342900" lvl="0" indent="-342900">
              <a:lnSpc>
                <a:spcPct val="150000"/>
              </a:lnSpc>
              <a:spcAft>
                <a:spcPts val="0"/>
              </a:spcAft>
              <a:buFont typeface="Symbol"/>
              <a:buChar char=""/>
            </a:pPr>
            <a:r>
              <a:rPr lang="uk-UA" sz="2400" dirty="0" smtClean="0">
                <a:latin typeface="Calibri"/>
                <a:ea typeface="Calibri"/>
                <a:cs typeface="Times New Roman"/>
              </a:rPr>
              <a:t>договір дарування;</a:t>
            </a:r>
            <a:endParaRPr lang="ru-RU" sz="2400" dirty="0">
              <a:latin typeface="Calibri"/>
              <a:ea typeface="Calibri"/>
              <a:cs typeface="Times New Roman"/>
            </a:endParaRPr>
          </a:p>
          <a:p>
            <a:pPr marL="342900" lvl="0" indent="-342900">
              <a:lnSpc>
                <a:spcPct val="150000"/>
              </a:lnSpc>
              <a:spcAft>
                <a:spcPts val="0"/>
              </a:spcAft>
              <a:buFont typeface="Symbol"/>
              <a:buChar char=""/>
            </a:pPr>
            <a:r>
              <a:rPr lang="uk-UA" sz="2400" dirty="0" smtClean="0">
                <a:latin typeface="Calibri"/>
                <a:ea typeface="Calibri"/>
                <a:cs typeface="Times New Roman"/>
              </a:rPr>
              <a:t>договір </a:t>
            </a:r>
            <a:r>
              <a:rPr lang="uk-UA" sz="2400" dirty="0">
                <a:latin typeface="Calibri"/>
                <a:ea typeface="Calibri"/>
                <a:cs typeface="Times New Roman"/>
              </a:rPr>
              <a:t>довічного </a:t>
            </a:r>
            <a:r>
              <a:rPr lang="uk-UA" sz="2400" dirty="0" smtClean="0">
                <a:latin typeface="Calibri"/>
                <a:ea typeface="Calibri"/>
                <a:cs typeface="Times New Roman"/>
              </a:rPr>
              <a:t>утримання;</a:t>
            </a:r>
            <a:endParaRPr lang="ru-RU" sz="2400" dirty="0">
              <a:latin typeface="Calibri"/>
              <a:ea typeface="Calibri"/>
              <a:cs typeface="Times New Roman"/>
            </a:endParaRPr>
          </a:p>
          <a:p>
            <a:pPr marL="342900" lvl="0" indent="-342900">
              <a:lnSpc>
                <a:spcPct val="150000"/>
              </a:lnSpc>
              <a:spcAft>
                <a:spcPts val="0"/>
              </a:spcAft>
              <a:buFont typeface="Symbol"/>
              <a:buChar char=""/>
            </a:pPr>
            <a:r>
              <a:rPr lang="uk-UA" sz="2400" dirty="0">
                <a:latin typeface="Calibri"/>
                <a:ea typeface="Calibri"/>
                <a:cs typeface="Times New Roman"/>
              </a:rPr>
              <a:t>Спадкування (свідоцтво про право на спадщину).</a:t>
            </a:r>
            <a:endParaRPr lang="ru-RU" sz="2400" dirty="0">
              <a:latin typeface="Calibri"/>
              <a:ea typeface="Calibri"/>
              <a:cs typeface="Times New Roman"/>
            </a:endParaRPr>
          </a:p>
          <a:p>
            <a:pPr marL="342900" lvl="0" indent="-342900">
              <a:lnSpc>
                <a:spcPct val="150000"/>
              </a:lnSpc>
              <a:spcAft>
                <a:spcPts val="0"/>
              </a:spcAft>
              <a:buFont typeface="Symbol"/>
              <a:buChar char=""/>
            </a:pPr>
            <a:r>
              <a:rPr lang="uk-UA" sz="2400" dirty="0" smtClean="0">
                <a:latin typeface="Calibri"/>
                <a:ea typeface="Calibri"/>
                <a:cs typeface="Times New Roman"/>
              </a:rPr>
              <a:t>Спадковий договір;</a:t>
            </a:r>
            <a:endParaRPr lang="ru-RU" sz="2400" dirty="0">
              <a:latin typeface="Calibri"/>
              <a:ea typeface="Calibri"/>
              <a:cs typeface="Times New Roman"/>
            </a:endParaRPr>
          </a:p>
          <a:p>
            <a:pPr marL="342900" lvl="0" indent="-342900">
              <a:lnSpc>
                <a:spcPct val="150000"/>
              </a:lnSpc>
              <a:spcAft>
                <a:spcPts val="0"/>
              </a:spcAft>
              <a:buFont typeface="Symbol"/>
              <a:buChar char=""/>
            </a:pPr>
            <a:r>
              <a:rPr lang="uk-UA" sz="2400" dirty="0">
                <a:latin typeface="Calibri"/>
                <a:ea typeface="Calibri"/>
                <a:cs typeface="Times New Roman"/>
              </a:rPr>
              <a:t>Внесення до статутного (складеного) капіталу</a:t>
            </a:r>
            <a:endParaRPr lang="ru-RU" sz="2400" dirty="0">
              <a:latin typeface="Calibri"/>
              <a:ea typeface="Calibri"/>
              <a:cs typeface="Times New Roman"/>
            </a:endParaRPr>
          </a:p>
          <a:p>
            <a:endParaRPr lang="ru-RU" b="1" dirty="0">
              <a:solidFill>
                <a:schemeClr val="accent6">
                  <a:lumMod val="50000"/>
                </a:schemeClr>
              </a:solidFill>
            </a:endParaRPr>
          </a:p>
          <a:p>
            <a:endParaRPr lang="ru-RU" b="1" dirty="0">
              <a:solidFill>
                <a:schemeClr val="accent6">
                  <a:lumMod val="50000"/>
                </a:schemeClr>
              </a:solidFill>
            </a:endParaRPr>
          </a:p>
        </p:txBody>
      </p:sp>
    </p:spTree>
    <p:extLst>
      <p:ext uri="{BB962C8B-B14F-4D97-AF65-F5344CB8AC3E}">
        <p14:creationId xmlns:p14="http://schemas.microsoft.com/office/powerpoint/2010/main" val="3482595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2" name="Прямокутник 1"/>
          <p:cNvSpPr/>
          <p:nvPr/>
        </p:nvSpPr>
        <p:spPr>
          <a:xfrm>
            <a:off x="1647652" y="884480"/>
            <a:ext cx="10108387" cy="5909310"/>
          </a:xfrm>
          <a:prstGeom prst="rect">
            <a:avLst/>
          </a:prstGeom>
        </p:spPr>
        <p:txBody>
          <a:bodyPr wrap="square">
            <a:spAutoFit/>
          </a:bodyPr>
          <a:lstStyle/>
          <a:p>
            <a:r>
              <a:rPr lang="uk-UA" sz="2000" b="1" dirty="0" smtClean="0">
                <a:solidFill>
                  <a:schemeClr val="accent6">
                    <a:lumMod val="50000"/>
                  </a:schemeClr>
                </a:solidFill>
              </a:rPr>
              <a:t>ЗЕМЛІ СІЛЬСЬКОГОСПОДАРСЬКОГО ПРИЗНАЧЕННЯ: </a:t>
            </a:r>
          </a:p>
          <a:p>
            <a:r>
              <a:rPr lang="uk-UA" sz="2000" b="1" dirty="0" smtClean="0">
                <a:solidFill>
                  <a:schemeClr val="accent6">
                    <a:lumMod val="50000"/>
                  </a:schemeClr>
                </a:solidFill>
              </a:rPr>
              <a:t>ОСОБЛИВОСТІ УКЛАДАННЯ ЦИВІЛЬНО-ПРАВОВИХ </a:t>
            </a:r>
            <a:r>
              <a:rPr lang="uk-UA" sz="2000" b="1" dirty="0" smtClean="0">
                <a:solidFill>
                  <a:schemeClr val="accent6">
                    <a:lumMod val="50000"/>
                  </a:schemeClr>
                </a:solidFill>
              </a:rPr>
              <a:t>УГОД</a:t>
            </a:r>
          </a:p>
          <a:p>
            <a:endParaRPr lang="uk-UA" sz="2000" b="1" dirty="0">
              <a:solidFill>
                <a:schemeClr val="accent6">
                  <a:lumMod val="50000"/>
                </a:schemeClr>
              </a:solidFill>
            </a:endParaRPr>
          </a:p>
          <a:p>
            <a:pPr marL="342900" lvl="0" indent="-342900" algn="just">
              <a:spcAft>
                <a:spcPts val="600"/>
              </a:spcAft>
              <a:buFont typeface="Symbol"/>
              <a:buChar char=""/>
            </a:pPr>
            <a:r>
              <a:rPr lang="uk-UA" dirty="0">
                <a:latin typeface="Calibri"/>
                <a:ea typeface="Calibri"/>
                <a:cs typeface="Times New Roman"/>
              </a:rPr>
              <a:t>набувачем може бути тільки громадянин України;</a:t>
            </a:r>
            <a:endParaRPr lang="ru-RU" sz="1400" dirty="0">
              <a:latin typeface="Calibri"/>
              <a:ea typeface="Calibri"/>
              <a:cs typeface="Times New Roman"/>
            </a:endParaRPr>
          </a:p>
          <a:p>
            <a:pPr marL="342900" lvl="0" indent="-342900" algn="just">
              <a:spcAft>
                <a:spcPts val="600"/>
              </a:spcAft>
              <a:buFont typeface="Symbol"/>
              <a:buChar char=""/>
            </a:pPr>
            <a:r>
              <a:rPr lang="uk-UA" dirty="0">
                <a:latin typeface="Calibri"/>
                <a:ea typeface="Calibri"/>
                <a:cs typeface="Times New Roman"/>
              </a:rPr>
              <a:t>покупець має відповідати критеріям, передбаченим ст. 130 ЗК України;</a:t>
            </a:r>
            <a:endParaRPr lang="ru-RU" sz="1400" dirty="0">
              <a:latin typeface="Calibri"/>
              <a:ea typeface="Calibri"/>
              <a:cs typeface="Times New Roman"/>
            </a:endParaRPr>
          </a:p>
          <a:p>
            <a:pPr marL="342900" lvl="0" indent="-342900" algn="just">
              <a:spcAft>
                <a:spcPts val="600"/>
              </a:spcAft>
              <a:buFont typeface="Symbol"/>
              <a:buChar char=""/>
            </a:pPr>
            <a:r>
              <a:rPr lang="uk-UA" dirty="0">
                <a:latin typeface="Calibri"/>
                <a:ea typeface="Calibri"/>
                <a:cs typeface="Times New Roman"/>
              </a:rPr>
              <a:t>загальна площа земельних ділянок сільськогосподарського призначення до 2024 року не може перевищувати 100 га;</a:t>
            </a:r>
            <a:endParaRPr lang="ru-RU" sz="1400" dirty="0">
              <a:latin typeface="Calibri"/>
              <a:ea typeface="Calibri"/>
              <a:cs typeface="Times New Roman"/>
            </a:endParaRPr>
          </a:p>
          <a:p>
            <a:pPr marL="342900" lvl="0" indent="-342900" algn="just">
              <a:spcAft>
                <a:spcPts val="600"/>
              </a:spcAft>
              <a:buFont typeface="Symbol"/>
              <a:buChar char=""/>
            </a:pPr>
            <a:r>
              <a:rPr lang="uk-UA" dirty="0">
                <a:latin typeface="Calibri"/>
                <a:ea typeface="Calibri"/>
                <a:cs typeface="Times New Roman"/>
              </a:rPr>
              <a:t>якщо земельна перебуває в оренді, то орендар має переважне право на її купівлю;</a:t>
            </a:r>
            <a:endParaRPr lang="ru-RU" sz="1400" dirty="0">
              <a:latin typeface="Calibri"/>
              <a:ea typeface="Calibri"/>
              <a:cs typeface="Times New Roman"/>
            </a:endParaRPr>
          </a:p>
          <a:p>
            <a:pPr marL="342900" lvl="0" indent="-342900" algn="just">
              <a:spcAft>
                <a:spcPts val="600"/>
              </a:spcAft>
              <a:buFont typeface="Symbol"/>
              <a:buChar char=""/>
            </a:pPr>
            <a:r>
              <a:rPr lang="uk-UA" dirty="0">
                <a:latin typeface="Calibri"/>
                <a:ea typeface="Calibri"/>
                <a:cs typeface="Times New Roman"/>
              </a:rPr>
              <a:t>договір міни</a:t>
            </a:r>
            <a:r>
              <a:rPr lang="uk-UA" b="1" dirty="0">
                <a:latin typeface="Calibri"/>
                <a:ea typeface="Calibri"/>
                <a:cs typeface="Times New Roman"/>
              </a:rPr>
              <a:t> </a:t>
            </a:r>
            <a:r>
              <a:rPr lang="uk-UA" dirty="0">
                <a:latin typeface="Calibri"/>
                <a:ea typeface="Calibri"/>
                <a:cs typeface="Times New Roman"/>
              </a:rPr>
              <a:t>передбачає можливість обміну земельними ділянками </a:t>
            </a:r>
            <a:r>
              <a:rPr lang="uk-UA" dirty="0" err="1">
                <a:latin typeface="Calibri"/>
                <a:ea typeface="Calibri"/>
                <a:cs typeface="Times New Roman"/>
              </a:rPr>
              <a:t>сільгосппризначення</a:t>
            </a:r>
            <a:r>
              <a:rPr lang="uk-UA" dirty="0">
                <a:latin typeface="Calibri"/>
                <a:ea typeface="Calibri"/>
                <a:cs typeface="Times New Roman"/>
              </a:rPr>
              <a:t>. Якщо земельна ділянка перебуває в оренді, то без згоди орендаря можна обміняти її на іншу лише в межах одного масиву земель сільськогосподарського призначення, якщо така згода є або якщо жодна із ділянок, що пропонуються до обміну, не перебуває в оренді, договір міни укладається без обмежень.</a:t>
            </a:r>
            <a:endParaRPr lang="ru-RU" sz="1400" dirty="0">
              <a:latin typeface="Calibri"/>
              <a:ea typeface="Calibri"/>
              <a:cs typeface="Times New Roman"/>
            </a:endParaRPr>
          </a:p>
          <a:p>
            <a:pPr marL="342900" lvl="0" indent="-342900" algn="just">
              <a:spcAft>
                <a:spcPts val="600"/>
              </a:spcAft>
              <a:buFont typeface="Symbol"/>
              <a:buChar char=""/>
            </a:pPr>
            <a:r>
              <a:rPr lang="uk-UA" dirty="0">
                <a:latin typeface="Calibri"/>
                <a:ea typeface="Calibri"/>
                <a:cs typeface="Times New Roman"/>
              </a:rPr>
              <a:t>договори дарування, довічного утримання та спадковий договір щодо земель сільськогосподарського призначення (крім земель садівництва) можуть укладатися виключно лише на користь іншого з подружжя чи родичів (дітей, батьків, рідних (</a:t>
            </a:r>
            <a:r>
              <a:rPr lang="uk-UA" dirty="0" err="1">
                <a:latin typeface="Calibri"/>
                <a:ea typeface="Calibri"/>
                <a:cs typeface="Times New Roman"/>
              </a:rPr>
              <a:t>повнорідних</a:t>
            </a:r>
            <a:r>
              <a:rPr lang="uk-UA" dirty="0">
                <a:latin typeface="Calibri"/>
                <a:ea typeface="Calibri"/>
                <a:cs typeface="Times New Roman"/>
              </a:rPr>
              <a:t> і </a:t>
            </a:r>
            <a:r>
              <a:rPr lang="uk-UA" dirty="0" err="1">
                <a:latin typeface="Calibri"/>
                <a:ea typeface="Calibri"/>
                <a:cs typeface="Times New Roman"/>
              </a:rPr>
              <a:t>неповнорідних</a:t>
            </a:r>
            <a:r>
              <a:rPr lang="uk-UA" dirty="0">
                <a:latin typeface="Calibri"/>
                <a:ea typeface="Calibri"/>
                <a:cs typeface="Times New Roman"/>
              </a:rPr>
              <a:t>) братів і сестер, двоюрідних братів і сестер, діда, баби, онуків, правнуків, рідних дядька та тітки, племінниці та племінника, пасинка, </a:t>
            </a:r>
            <a:r>
              <a:rPr lang="uk-UA" dirty="0" err="1">
                <a:latin typeface="Calibri"/>
                <a:ea typeface="Calibri"/>
                <a:cs typeface="Times New Roman"/>
              </a:rPr>
              <a:t>падчериці</a:t>
            </a:r>
            <a:r>
              <a:rPr lang="uk-UA" dirty="0">
                <a:latin typeface="Calibri"/>
                <a:ea typeface="Calibri"/>
                <a:cs typeface="Times New Roman"/>
              </a:rPr>
              <a:t>, вітчима, мачухи).</a:t>
            </a:r>
            <a:endParaRPr lang="ru-RU" sz="1400" dirty="0">
              <a:latin typeface="Calibri"/>
              <a:ea typeface="Calibri"/>
              <a:cs typeface="Times New Roman"/>
            </a:endParaRPr>
          </a:p>
          <a:p>
            <a:endParaRPr lang="uk-UA" b="1" dirty="0">
              <a:solidFill>
                <a:schemeClr val="accent6">
                  <a:lumMod val="50000"/>
                </a:schemeClr>
              </a:solidFill>
            </a:endParaRPr>
          </a:p>
        </p:txBody>
      </p:sp>
    </p:spTree>
    <p:extLst>
      <p:ext uri="{BB962C8B-B14F-4D97-AF65-F5344CB8AC3E}">
        <p14:creationId xmlns:p14="http://schemas.microsoft.com/office/powerpoint/2010/main" val="3212617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4" name="Прямокутник 3"/>
          <p:cNvSpPr/>
          <p:nvPr/>
        </p:nvSpPr>
        <p:spPr>
          <a:xfrm>
            <a:off x="1770196" y="1090806"/>
            <a:ext cx="9985844" cy="3600986"/>
          </a:xfrm>
          <a:prstGeom prst="rect">
            <a:avLst/>
          </a:prstGeom>
        </p:spPr>
        <p:txBody>
          <a:bodyPr wrap="square">
            <a:spAutoFit/>
          </a:bodyPr>
          <a:lstStyle/>
          <a:p>
            <a:r>
              <a:rPr lang="uk-UA" sz="3200" b="1" dirty="0" smtClean="0">
                <a:solidFill>
                  <a:schemeClr val="accent6">
                    <a:lumMod val="50000"/>
                  </a:schemeClr>
                </a:solidFill>
              </a:rPr>
              <a:t>ЯК </a:t>
            </a:r>
            <a:r>
              <a:rPr lang="uk-UA" sz="3200" b="1" dirty="0">
                <a:solidFill>
                  <a:schemeClr val="accent6">
                    <a:lumMod val="50000"/>
                  </a:schemeClr>
                </a:solidFill>
              </a:rPr>
              <a:t>МОЖНА ВИКОРИСТОВУВАТИ ЗЕМЕЛЬНІ ДІЛЯНКИ, НА ЯКІ НАБУТІ ПРАВА ВЛАСНОСТІ ЧИ </a:t>
            </a:r>
            <a:r>
              <a:rPr lang="uk-UA" sz="3200" b="1" dirty="0" smtClean="0">
                <a:solidFill>
                  <a:schemeClr val="accent6">
                    <a:lumMod val="50000"/>
                  </a:schemeClr>
                </a:solidFill>
              </a:rPr>
              <a:t>КОРИСТУВАННЯ</a:t>
            </a:r>
          </a:p>
          <a:p>
            <a:pPr algn="just"/>
            <a:endParaRPr lang="uk-UA" b="1" dirty="0">
              <a:solidFill>
                <a:schemeClr val="accent6">
                  <a:lumMod val="50000"/>
                </a:schemeClr>
              </a:solidFill>
            </a:endParaRPr>
          </a:p>
          <a:p>
            <a:pPr algn="just"/>
            <a:endParaRPr lang="uk-UA" b="1" dirty="0" smtClean="0">
              <a:solidFill>
                <a:schemeClr val="accent6">
                  <a:lumMod val="50000"/>
                </a:schemeClr>
              </a:solidFill>
            </a:endParaRPr>
          </a:p>
          <a:p>
            <a:pPr marL="342900" indent="-342900">
              <a:buFont typeface="Arial" panose="020B0604020202020204" pitchFamily="34" charset="0"/>
              <a:buChar char="•"/>
            </a:pPr>
            <a:r>
              <a:rPr lang="uk-UA" sz="2400" dirty="0" smtClean="0"/>
              <a:t>Категорії </a:t>
            </a:r>
            <a:r>
              <a:rPr lang="uk-UA" sz="2400" dirty="0"/>
              <a:t>земель сільськогосподарського </a:t>
            </a:r>
            <a:r>
              <a:rPr lang="uk-UA" sz="2400" dirty="0" smtClean="0"/>
              <a:t>призначення</a:t>
            </a:r>
            <a:endParaRPr lang="uk-UA" sz="2400" dirty="0"/>
          </a:p>
          <a:p>
            <a:pPr marL="342900" indent="-342900">
              <a:buFont typeface="Arial" panose="020B0604020202020204" pitchFamily="34" charset="0"/>
              <a:buChar char="•"/>
            </a:pPr>
            <a:r>
              <a:rPr lang="uk-UA" sz="2400" dirty="0"/>
              <a:t>Класифікація видів цільового призначення земельних </a:t>
            </a:r>
            <a:r>
              <a:rPr lang="uk-UA" sz="2400" dirty="0" smtClean="0"/>
              <a:t>ділянок</a:t>
            </a:r>
            <a:endParaRPr lang="uk-UA" sz="2400" dirty="0"/>
          </a:p>
          <a:p>
            <a:pPr marL="342900" indent="-342900">
              <a:buFont typeface="Arial" panose="020B0604020202020204" pitchFamily="34" charset="0"/>
              <a:buChar char="•"/>
            </a:pPr>
            <a:r>
              <a:rPr lang="uk-UA" sz="2400" dirty="0"/>
              <a:t>Категорія: землі сільськогосподарського </a:t>
            </a:r>
            <a:r>
              <a:rPr lang="uk-UA" sz="2400" dirty="0" smtClean="0"/>
              <a:t>призначення</a:t>
            </a:r>
            <a:endParaRPr lang="uk-UA" sz="2400" dirty="0"/>
          </a:p>
          <a:p>
            <a:pPr marL="342900" indent="-342900">
              <a:buFont typeface="Arial" panose="020B0604020202020204" pitchFamily="34" charset="0"/>
              <a:buChar char="•"/>
            </a:pPr>
            <a:r>
              <a:rPr lang="uk-UA" sz="2400" dirty="0"/>
              <a:t>Категорія: землі житлової та громадської </a:t>
            </a:r>
            <a:r>
              <a:rPr lang="uk-UA" sz="2400" dirty="0" smtClean="0"/>
              <a:t>забудови</a:t>
            </a:r>
            <a:endParaRPr lang="uk-UA" sz="2400" dirty="0"/>
          </a:p>
        </p:txBody>
      </p:sp>
    </p:spTree>
    <p:extLst>
      <p:ext uri="{BB962C8B-B14F-4D97-AF65-F5344CB8AC3E}">
        <p14:creationId xmlns:p14="http://schemas.microsoft.com/office/powerpoint/2010/main" val="9784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2" name="Прямокутник 1"/>
          <p:cNvSpPr/>
          <p:nvPr/>
        </p:nvSpPr>
        <p:spPr>
          <a:xfrm>
            <a:off x="1647652" y="884480"/>
            <a:ext cx="10108387" cy="59708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smtClean="0">
                <a:ln>
                  <a:noFill/>
                </a:ln>
                <a:solidFill>
                  <a:srgbClr val="70AD47">
                    <a:lumMod val="50000"/>
                  </a:srgbClr>
                </a:solidFill>
                <a:effectLst/>
                <a:uLnTx/>
                <a:uFillTx/>
                <a:latin typeface="Arial"/>
                <a:ea typeface="+mn-ea"/>
                <a:cs typeface="+mn-cs"/>
              </a:rPr>
              <a:t>КАТЕГОРІЇ ЗЕМЕЛЬ УКРАЇНИ</a:t>
            </a:r>
          </a:p>
          <a:p>
            <a:pPr indent="450215" algn="just">
              <a:spcAft>
                <a:spcPts val="600"/>
              </a:spcAft>
            </a:pPr>
            <a:r>
              <a:rPr lang="uk-UA" sz="2400" dirty="0">
                <a:latin typeface="Calibri"/>
                <a:ea typeface="Calibri"/>
                <a:cs typeface="Times New Roman"/>
              </a:rPr>
              <a:t>Землі України за основним цільовим призначенням поділяються на такі категорії:</a:t>
            </a:r>
            <a:endParaRPr lang="ru-RU" sz="2400" dirty="0">
              <a:latin typeface="Calibri"/>
              <a:ea typeface="Calibri"/>
              <a:cs typeface="Times New Roman"/>
            </a:endParaRPr>
          </a:p>
          <a:p>
            <a:pPr marL="342900" lvl="0" indent="-342900" algn="just">
              <a:spcAft>
                <a:spcPts val="600"/>
              </a:spcAft>
              <a:buFont typeface="Symbol"/>
              <a:buChar char=""/>
            </a:pPr>
            <a:r>
              <a:rPr lang="uk-UA" sz="2400" dirty="0">
                <a:latin typeface="Calibri"/>
                <a:ea typeface="Calibri"/>
                <a:cs typeface="Times New Roman"/>
              </a:rPr>
              <a:t>землі сільськогосподарського призначення;</a:t>
            </a:r>
            <a:endParaRPr lang="ru-RU" sz="2400" dirty="0">
              <a:latin typeface="Calibri"/>
              <a:ea typeface="Calibri"/>
              <a:cs typeface="Times New Roman"/>
            </a:endParaRPr>
          </a:p>
          <a:p>
            <a:pPr marL="342900" lvl="0" indent="-342900" algn="just">
              <a:spcAft>
                <a:spcPts val="600"/>
              </a:spcAft>
              <a:buFont typeface="Symbol"/>
              <a:buChar char=""/>
            </a:pPr>
            <a:r>
              <a:rPr lang="uk-UA" sz="2400" dirty="0">
                <a:latin typeface="Calibri"/>
                <a:ea typeface="Calibri"/>
                <a:cs typeface="Times New Roman"/>
              </a:rPr>
              <a:t>землі житлової та громадської забудови;</a:t>
            </a:r>
            <a:endParaRPr lang="ru-RU" sz="2400" dirty="0">
              <a:latin typeface="Calibri"/>
              <a:ea typeface="Calibri"/>
              <a:cs typeface="Times New Roman"/>
            </a:endParaRPr>
          </a:p>
          <a:p>
            <a:pPr marL="342900" lvl="0" indent="-342900" algn="just">
              <a:spcAft>
                <a:spcPts val="600"/>
              </a:spcAft>
              <a:buFont typeface="Symbol"/>
              <a:buChar char=""/>
            </a:pPr>
            <a:r>
              <a:rPr lang="uk-UA" sz="2400" dirty="0">
                <a:latin typeface="Calibri"/>
                <a:ea typeface="Calibri"/>
                <a:cs typeface="Times New Roman"/>
              </a:rPr>
              <a:t>землі природно-заповідного та іншого природоохоронного призначення;</a:t>
            </a:r>
            <a:endParaRPr lang="ru-RU" sz="2400" dirty="0">
              <a:latin typeface="Calibri"/>
              <a:ea typeface="Calibri"/>
              <a:cs typeface="Times New Roman"/>
            </a:endParaRPr>
          </a:p>
          <a:p>
            <a:pPr marL="342900" lvl="0" indent="-342900" algn="just">
              <a:spcAft>
                <a:spcPts val="600"/>
              </a:spcAft>
              <a:buFont typeface="Symbol"/>
              <a:buChar char=""/>
            </a:pPr>
            <a:r>
              <a:rPr lang="uk-UA" sz="2400" dirty="0">
                <a:latin typeface="Calibri"/>
                <a:ea typeface="Calibri"/>
                <a:cs typeface="Times New Roman"/>
              </a:rPr>
              <a:t>землі оздоровчого призначення;</a:t>
            </a:r>
            <a:endParaRPr lang="ru-RU" sz="2400" dirty="0">
              <a:latin typeface="Calibri"/>
              <a:ea typeface="Calibri"/>
              <a:cs typeface="Times New Roman"/>
            </a:endParaRPr>
          </a:p>
          <a:p>
            <a:pPr marL="342900" lvl="0" indent="-342900" algn="just">
              <a:spcAft>
                <a:spcPts val="600"/>
              </a:spcAft>
              <a:buFont typeface="Symbol"/>
              <a:buChar char=""/>
            </a:pPr>
            <a:r>
              <a:rPr lang="uk-UA" sz="2400" dirty="0">
                <a:latin typeface="Calibri"/>
                <a:ea typeface="Calibri"/>
                <a:cs typeface="Times New Roman"/>
              </a:rPr>
              <a:t>землі рекреаційного призначення;</a:t>
            </a:r>
            <a:endParaRPr lang="ru-RU" sz="2400" dirty="0">
              <a:latin typeface="Calibri"/>
              <a:ea typeface="Calibri"/>
              <a:cs typeface="Times New Roman"/>
            </a:endParaRPr>
          </a:p>
          <a:p>
            <a:pPr marL="342900" lvl="0" indent="-342900" algn="just">
              <a:spcAft>
                <a:spcPts val="600"/>
              </a:spcAft>
              <a:buFont typeface="Symbol"/>
              <a:buChar char=""/>
            </a:pPr>
            <a:r>
              <a:rPr lang="uk-UA" sz="2400" dirty="0">
                <a:latin typeface="Calibri"/>
                <a:ea typeface="Calibri"/>
                <a:cs typeface="Times New Roman"/>
              </a:rPr>
              <a:t>землі історико-культурного призначення;</a:t>
            </a:r>
            <a:endParaRPr lang="ru-RU" sz="2400" dirty="0">
              <a:latin typeface="Calibri"/>
              <a:ea typeface="Calibri"/>
              <a:cs typeface="Times New Roman"/>
            </a:endParaRPr>
          </a:p>
          <a:p>
            <a:pPr marL="342900" lvl="0" indent="-342900" algn="just">
              <a:spcAft>
                <a:spcPts val="600"/>
              </a:spcAft>
              <a:buFont typeface="Symbol"/>
              <a:buChar char=""/>
            </a:pPr>
            <a:r>
              <a:rPr lang="uk-UA" sz="2400" dirty="0">
                <a:latin typeface="Calibri"/>
                <a:ea typeface="Calibri"/>
                <a:cs typeface="Times New Roman"/>
              </a:rPr>
              <a:t>землі лісогосподарського призначення;</a:t>
            </a:r>
            <a:endParaRPr lang="ru-RU" sz="2400" dirty="0">
              <a:latin typeface="Calibri"/>
              <a:ea typeface="Calibri"/>
              <a:cs typeface="Times New Roman"/>
            </a:endParaRPr>
          </a:p>
          <a:p>
            <a:pPr marL="342900" lvl="0" indent="-342900" algn="just">
              <a:spcAft>
                <a:spcPts val="600"/>
              </a:spcAft>
              <a:buFont typeface="Symbol"/>
              <a:buChar char=""/>
            </a:pPr>
            <a:r>
              <a:rPr lang="uk-UA" sz="2400" dirty="0">
                <a:latin typeface="Calibri"/>
                <a:ea typeface="Calibri"/>
                <a:cs typeface="Times New Roman"/>
              </a:rPr>
              <a:t>землі водного фонду;</a:t>
            </a:r>
            <a:endParaRPr lang="ru-RU" sz="2400" dirty="0">
              <a:latin typeface="Calibri"/>
              <a:ea typeface="Calibri"/>
              <a:cs typeface="Times New Roman"/>
            </a:endParaRPr>
          </a:p>
          <a:p>
            <a:pPr marL="342900" lvl="0" indent="-342900" algn="just">
              <a:spcAft>
                <a:spcPts val="600"/>
              </a:spcAft>
              <a:buFont typeface="Symbol"/>
              <a:buChar char=""/>
            </a:pPr>
            <a:r>
              <a:rPr lang="uk-UA" sz="2400" dirty="0">
                <a:latin typeface="Calibri"/>
                <a:ea typeface="Calibri"/>
                <a:cs typeface="Times New Roman"/>
              </a:rPr>
              <a:t>землі промисловості, транспорту, електронних комунікацій, енергетики, оборони та іншого призначення.</a:t>
            </a:r>
            <a:endParaRPr lang="ru-RU" sz="2400" dirty="0">
              <a:latin typeface="Calibri"/>
              <a:ea typeface="Calibri"/>
              <a:cs typeface="Times New Roman"/>
            </a:endParaRPr>
          </a:p>
          <a:p>
            <a:pPr marL="0" marR="0" lvl="0" indent="0" algn="l" defTabSz="914400" rtl="0" eaLnBrk="1" fontAlgn="auto" latinLnBrk="0" hangingPunct="1">
              <a:spcBef>
                <a:spcPts val="0"/>
              </a:spcBef>
              <a:spcAft>
                <a:spcPts val="0"/>
              </a:spcAft>
              <a:buClrTx/>
              <a:buSzTx/>
              <a:buFontTx/>
              <a:buNone/>
              <a:tabLst/>
              <a:defRPr/>
            </a:pPr>
            <a:endParaRPr kumimoji="0" lang="uk-UA" sz="2400" b="1" i="0" u="none" strike="noStrike" kern="1200" cap="none" spc="0" normalizeH="0" baseline="0" noProof="0" dirty="0">
              <a:ln>
                <a:noFill/>
              </a:ln>
              <a:solidFill>
                <a:srgbClr val="70AD47">
                  <a:lumMod val="50000"/>
                </a:srgbClr>
              </a:solidFill>
              <a:effectLst/>
              <a:uLnTx/>
              <a:uFillTx/>
              <a:latin typeface="Arial"/>
            </a:endParaRPr>
          </a:p>
        </p:txBody>
      </p:sp>
    </p:spTree>
    <p:extLst>
      <p:ext uri="{BB962C8B-B14F-4D97-AF65-F5344CB8AC3E}">
        <p14:creationId xmlns:p14="http://schemas.microsoft.com/office/powerpoint/2010/main" val="883056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2" name="Прямокутник 1"/>
          <p:cNvSpPr/>
          <p:nvPr/>
        </p:nvSpPr>
        <p:spPr>
          <a:xfrm>
            <a:off x="1647652" y="884480"/>
            <a:ext cx="10108387" cy="3170099"/>
          </a:xfrm>
          <a:prstGeom prst="rect">
            <a:avLst/>
          </a:prstGeom>
        </p:spPr>
        <p:txBody>
          <a:bodyPr wrap="square">
            <a:spAutoFit/>
          </a:bodyPr>
          <a:lstStyle/>
          <a:p>
            <a:pPr lvl="0"/>
            <a:r>
              <a:rPr lang="ru-RU" sz="2000" b="1" dirty="0" smtClean="0">
                <a:solidFill>
                  <a:srgbClr val="70AD47">
                    <a:lumMod val="50000"/>
                  </a:srgbClr>
                </a:solidFill>
              </a:rPr>
              <a:t>КЛАСИФІКАЦІЯ ВИДІВ ЦІЛЬОВОГО ПРИЗНАЧЕННЯ ЗЕМЕЛЬНИХ </a:t>
            </a:r>
            <a:r>
              <a:rPr lang="ru-RU" sz="2000" b="1" dirty="0" smtClean="0">
                <a:solidFill>
                  <a:srgbClr val="70AD47">
                    <a:lumMod val="50000"/>
                  </a:srgbClr>
                </a:solidFill>
              </a:rPr>
              <a:t>ДІЛЯНОК</a:t>
            </a:r>
          </a:p>
          <a:p>
            <a:pPr lvl="0"/>
            <a:endParaRPr lang="ru-RU" sz="2000" b="1" dirty="0">
              <a:solidFill>
                <a:srgbClr val="70AD47">
                  <a:lumMod val="50000"/>
                </a:srgbClr>
              </a:solidFill>
            </a:endParaRPr>
          </a:p>
          <a:p>
            <a:pPr lvl="0"/>
            <a:r>
              <a:rPr lang="uk-UA" sz="2000" dirty="0">
                <a:ea typeface="Calibri"/>
                <a:cs typeface="Times New Roman"/>
              </a:rPr>
              <a:t>Вид цільового призначення земельної ділянки - визначений відповідно до встановлених законом вимог конкретний напрям використання земельної ділянки та її правовий режим в межах відповідної категорії земель та функціонального призначення </a:t>
            </a:r>
            <a:r>
              <a:rPr lang="uk-UA" sz="2000" dirty="0" smtClean="0">
                <a:ea typeface="Calibri"/>
                <a:cs typeface="Times New Roman"/>
              </a:rPr>
              <a:t>територій</a:t>
            </a:r>
          </a:p>
          <a:p>
            <a:pPr lvl="0"/>
            <a:endParaRPr lang="uk-UA" sz="2000" b="1" dirty="0">
              <a:solidFill>
                <a:srgbClr val="70AD47">
                  <a:lumMod val="50000"/>
                </a:srgbClr>
              </a:solidFill>
              <a:latin typeface="Calibri"/>
              <a:cs typeface="Times New Roman"/>
            </a:endParaRPr>
          </a:p>
          <a:p>
            <a:pPr lvl="0"/>
            <a:r>
              <a:rPr lang="ru-RU" sz="2000" b="1" dirty="0" err="1" smtClean="0"/>
              <a:t>Види</a:t>
            </a:r>
            <a:r>
              <a:rPr lang="ru-RU" sz="2000" b="1" dirty="0" smtClean="0"/>
              <a:t> </a:t>
            </a:r>
            <a:r>
              <a:rPr lang="ru-RU" sz="2000" b="1" dirty="0" err="1" smtClean="0"/>
              <a:t>цільового</a:t>
            </a:r>
            <a:r>
              <a:rPr lang="ru-RU" sz="2000" b="1" dirty="0" smtClean="0"/>
              <a:t> </a:t>
            </a:r>
            <a:r>
              <a:rPr lang="ru-RU" sz="2000" b="1" dirty="0" err="1" smtClean="0"/>
              <a:t>призначення</a:t>
            </a:r>
            <a:r>
              <a:rPr lang="ru-RU" sz="2000" b="1" dirty="0" smtClean="0"/>
              <a:t> земель </a:t>
            </a:r>
            <a:r>
              <a:rPr lang="ru-RU" sz="2000" dirty="0" err="1" smtClean="0"/>
              <a:t>визначені</a:t>
            </a:r>
            <a:r>
              <a:rPr lang="ru-RU" sz="2000" dirty="0"/>
              <a:t> </a:t>
            </a:r>
            <a:r>
              <a:rPr lang="ru-RU" sz="2000" dirty="0" err="1" smtClean="0"/>
              <a:t>Класифікатором</a:t>
            </a:r>
            <a:r>
              <a:rPr lang="ru-RU" sz="2000" dirty="0" smtClean="0"/>
              <a:t> </a:t>
            </a:r>
            <a:r>
              <a:rPr lang="ru-RU" sz="2000" dirty="0" err="1" smtClean="0"/>
              <a:t>видів</a:t>
            </a:r>
            <a:r>
              <a:rPr lang="ru-RU" sz="2000" dirty="0" smtClean="0"/>
              <a:t> </a:t>
            </a:r>
            <a:r>
              <a:rPr lang="ru-RU" sz="2000" dirty="0" err="1" smtClean="0"/>
              <a:t>цільового</a:t>
            </a:r>
            <a:r>
              <a:rPr lang="ru-RU" sz="2000" dirty="0" smtClean="0"/>
              <a:t> </a:t>
            </a:r>
            <a:r>
              <a:rPr lang="ru-RU" sz="2000" dirty="0" err="1" smtClean="0"/>
              <a:t>призначення</a:t>
            </a:r>
            <a:r>
              <a:rPr lang="ru-RU" sz="2000" dirty="0" smtClean="0"/>
              <a:t> земель, </a:t>
            </a:r>
            <a:r>
              <a:rPr lang="ru-RU" sz="2000" dirty="0" err="1" smtClean="0"/>
              <a:t>затвердженим</a:t>
            </a:r>
            <a:r>
              <a:rPr lang="ru-RU" sz="2000" dirty="0" smtClean="0"/>
              <a:t> </a:t>
            </a:r>
            <a:r>
              <a:rPr lang="ru-RU" sz="2000" dirty="0" err="1" smtClean="0"/>
              <a:t>постановою</a:t>
            </a:r>
            <a:r>
              <a:rPr lang="ru-RU" sz="2000" dirty="0" smtClean="0"/>
              <a:t> КМУ </a:t>
            </a:r>
            <a:r>
              <a:rPr lang="ru-RU" sz="2000" dirty="0" err="1" smtClean="0"/>
              <a:t>від</a:t>
            </a:r>
            <a:r>
              <a:rPr lang="ru-RU" sz="2000" dirty="0" smtClean="0"/>
              <a:t> 17.10.2012 № 1051 (</a:t>
            </a:r>
            <a:r>
              <a:rPr lang="ru-RU" sz="2000" dirty="0" err="1" smtClean="0"/>
              <a:t>Додаток</a:t>
            </a:r>
            <a:r>
              <a:rPr lang="ru-RU" sz="2000" dirty="0" smtClean="0"/>
              <a:t> 59)</a:t>
            </a:r>
            <a:endParaRPr lang="ru-RU" sz="2000" b="1" dirty="0"/>
          </a:p>
        </p:txBody>
      </p:sp>
      <p:sp>
        <p:nvSpPr>
          <p:cNvPr id="5" name="Rectangle 1"/>
          <p:cNvSpPr>
            <a:spLocks noChangeArrowheads="1"/>
          </p:cNvSpPr>
          <p:nvPr/>
        </p:nvSpPr>
        <p:spPr bwMode="auto">
          <a:xfrm>
            <a:off x="6841834" y="3861872"/>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13841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2" name="Прямокутник 1"/>
          <p:cNvSpPr/>
          <p:nvPr/>
        </p:nvSpPr>
        <p:spPr>
          <a:xfrm>
            <a:off x="1647652" y="884480"/>
            <a:ext cx="10108387" cy="5324535"/>
          </a:xfrm>
          <a:prstGeom prst="rect">
            <a:avLst/>
          </a:prstGeom>
        </p:spPr>
        <p:txBody>
          <a:bodyPr wrap="square">
            <a:spAutoFit/>
          </a:bodyPr>
          <a:lstStyle/>
          <a:p>
            <a:pPr lvl="0"/>
            <a:r>
              <a:rPr lang="ru-RU" sz="2000" b="1" dirty="0" smtClean="0">
                <a:solidFill>
                  <a:srgbClr val="70AD47">
                    <a:lumMod val="50000"/>
                  </a:srgbClr>
                </a:solidFill>
              </a:rPr>
              <a:t>КАТЕГОРІЯ: ЗЕМЛІ СІЛЬСЬКОГОСПОДАРСЬКОГО </a:t>
            </a:r>
            <a:r>
              <a:rPr lang="ru-RU" sz="2000" b="1" dirty="0" smtClean="0">
                <a:solidFill>
                  <a:srgbClr val="70AD47">
                    <a:lumMod val="50000"/>
                  </a:srgbClr>
                </a:solidFill>
              </a:rPr>
              <a:t>ПРИЗНАЧЕННЯ</a:t>
            </a:r>
          </a:p>
          <a:p>
            <a:pPr indent="450215" algn="just">
              <a:spcAft>
                <a:spcPts val="600"/>
              </a:spcAft>
            </a:pPr>
            <a:endParaRPr lang="uk-UA" sz="2000" dirty="0" smtClean="0">
              <a:latin typeface="Calibri"/>
              <a:ea typeface="Calibri"/>
              <a:cs typeface="Times New Roman"/>
            </a:endParaRPr>
          </a:p>
          <a:p>
            <a:pPr indent="450215" algn="just">
              <a:spcAft>
                <a:spcPts val="600"/>
              </a:spcAft>
            </a:pPr>
            <a:r>
              <a:rPr lang="uk-UA" sz="2000" dirty="0" smtClean="0">
                <a:latin typeface="Calibri"/>
                <a:ea typeface="Calibri"/>
                <a:cs typeface="Times New Roman"/>
              </a:rPr>
              <a:t>До </a:t>
            </a:r>
            <a:r>
              <a:rPr lang="uk-UA" sz="2000" dirty="0">
                <a:latin typeface="Calibri"/>
                <a:ea typeface="Calibri"/>
                <a:cs typeface="Times New Roman"/>
              </a:rPr>
              <a:t>цього розділу віднесено </a:t>
            </a:r>
            <a:r>
              <a:rPr lang="uk-UA" sz="2000" dirty="0" err="1">
                <a:latin typeface="Calibri"/>
                <a:ea typeface="Calibri"/>
                <a:cs typeface="Times New Roman"/>
              </a:rPr>
              <a:t>сільгоспземлі</a:t>
            </a:r>
            <a:r>
              <a:rPr lang="uk-UA" sz="2000" dirty="0">
                <a:latin typeface="Calibri"/>
                <a:ea typeface="Calibri"/>
                <a:cs typeface="Times New Roman"/>
              </a:rPr>
              <a:t> за цільовим призначенням:</a:t>
            </a:r>
            <a:endParaRPr lang="ru-RU" sz="2000" dirty="0">
              <a:latin typeface="Calibri"/>
              <a:ea typeface="Calibri"/>
              <a:cs typeface="Times New Roman"/>
            </a:endParaRPr>
          </a:p>
          <a:p>
            <a:pPr marL="342900" lvl="0" indent="-342900" algn="just">
              <a:spcAft>
                <a:spcPts val="600"/>
              </a:spcAft>
              <a:buFont typeface="Symbol"/>
              <a:buChar char=""/>
            </a:pPr>
            <a:r>
              <a:rPr lang="uk-UA" sz="2000" dirty="0">
                <a:latin typeface="Calibri"/>
                <a:ea typeface="Calibri"/>
                <a:cs typeface="Times New Roman"/>
              </a:rPr>
              <a:t>Для ведення товарного сільськогосподарського виробництва (код 01.01)</a:t>
            </a:r>
            <a:endParaRPr lang="ru-RU" sz="2000" dirty="0">
              <a:latin typeface="Calibri"/>
              <a:ea typeface="Calibri"/>
              <a:cs typeface="Times New Roman"/>
            </a:endParaRPr>
          </a:p>
          <a:p>
            <a:pPr marL="342900" lvl="0" indent="-342900" algn="just">
              <a:spcAft>
                <a:spcPts val="600"/>
              </a:spcAft>
              <a:buFont typeface="Symbol"/>
              <a:buChar char=""/>
            </a:pPr>
            <a:r>
              <a:rPr lang="uk-UA" sz="2000" dirty="0">
                <a:latin typeface="Calibri"/>
                <a:ea typeface="Calibri"/>
                <a:cs typeface="Times New Roman"/>
              </a:rPr>
              <a:t>Для ведення фермерського господарства (код 01.02) </a:t>
            </a:r>
            <a:endParaRPr lang="ru-RU" sz="2000" dirty="0">
              <a:latin typeface="Calibri"/>
              <a:ea typeface="Calibri"/>
              <a:cs typeface="Times New Roman"/>
            </a:endParaRPr>
          </a:p>
          <a:p>
            <a:pPr marL="342900" lvl="0" indent="-342900" algn="just">
              <a:spcAft>
                <a:spcPts val="600"/>
              </a:spcAft>
              <a:buFont typeface="Symbol"/>
              <a:buChar char=""/>
            </a:pPr>
            <a:r>
              <a:rPr lang="uk-UA" sz="2000" dirty="0">
                <a:latin typeface="Calibri"/>
                <a:ea typeface="Calibri"/>
                <a:cs typeface="Times New Roman"/>
              </a:rPr>
              <a:t>Для ведення особистого селянського господарства (код 01.03)</a:t>
            </a:r>
            <a:endParaRPr lang="ru-RU" sz="2000" dirty="0">
              <a:latin typeface="Calibri"/>
              <a:ea typeface="Calibri"/>
              <a:cs typeface="Times New Roman"/>
            </a:endParaRPr>
          </a:p>
          <a:p>
            <a:pPr marL="342900" lvl="0" indent="-342900" algn="just">
              <a:spcAft>
                <a:spcPts val="600"/>
              </a:spcAft>
              <a:buFont typeface="Symbol"/>
              <a:buChar char=""/>
            </a:pPr>
            <a:r>
              <a:rPr lang="uk-UA" sz="2000" dirty="0">
                <a:latin typeface="Calibri"/>
                <a:ea typeface="Calibri"/>
                <a:cs typeface="Times New Roman"/>
              </a:rPr>
              <a:t>Для ведення підсобного сільського господарства (код 01.04)</a:t>
            </a:r>
            <a:endParaRPr lang="ru-RU" sz="2000" dirty="0">
              <a:latin typeface="Calibri"/>
              <a:ea typeface="Calibri"/>
              <a:cs typeface="Times New Roman"/>
            </a:endParaRPr>
          </a:p>
          <a:p>
            <a:pPr marL="342900" lvl="0" indent="-342900" algn="just">
              <a:spcAft>
                <a:spcPts val="600"/>
              </a:spcAft>
              <a:buFont typeface="Symbol"/>
              <a:buChar char=""/>
            </a:pPr>
            <a:r>
              <a:rPr lang="uk-UA" sz="2000" dirty="0">
                <a:latin typeface="Calibri"/>
                <a:ea typeface="Calibri"/>
                <a:cs typeface="Times New Roman"/>
              </a:rPr>
              <a:t>Для індивідуального садівництва (код 01.05</a:t>
            </a:r>
            <a:r>
              <a:rPr lang="uk-UA" sz="2000" dirty="0" smtClean="0">
                <a:latin typeface="Calibri"/>
                <a:ea typeface="Calibri"/>
                <a:cs typeface="Times New Roman"/>
              </a:rPr>
              <a:t>); </a:t>
            </a:r>
          </a:p>
          <a:p>
            <a:pPr marL="342900" lvl="0" indent="-342900" algn="just">
              <a:spcAft>
                <a:spcPts val="600"/>
              </a:spcAft>
              <a:buFont typeface="Symbol"/>
              <a:buChar char=""/>
            </a:pPr>
            <a:r>
              <a:rPr lang="uk-UA" sz="2000" dirty="0" smtClean="0">
                <a:latin typeface="Calibri"/>
                <a:ea typeface="Calibri"/>
                <a:cs typeface="Times New Roman"/>
              </a:rPr>
              <a:t>Для </a:t>
            </a:r>
            <a:r>
              <a:rPr lang="uk-UA" sz="2000" dirty="0">
                <a:latin typeface="Calibri"/>
                <a:ea typeface="Calibri"/>
                <a:cs typeface="Times New Roman"/>
              </a:rPr>
              <a:t>колективного садівництва (код 01.06)</a:t>
            </a:r>
            <a:endParaRPr lang="ru-RU" sz="2000" dirty="0">
              <a:latin typeface="Calibri"/>
              <a:ea typeface="Calibri"/>
              <a:cs typeface="Times New Roman"/>
            </a:endParaRPr>
          </a:p>
          <a:p>
            <a:pPr marL="342900" lvl="0" indent="-342900" algn="just">
              <a:spcAft>
                <a:spcPts val="600"/>
              </a:spcAft>
              <a:buFont typeface="Symbol"/>
              <a:buChar char=""/>
            </a:pPr>
            <a:r>
              <a:rPr lang="uk-UA" sz="2000" dirty="0">
                <a:latin typeface="Calibri"/>
                <a:ea typeface="Calibri"/>
                <a:cs typeface="Times New Roman"/>
              </a:rPr>
              <a:t>Для городництва (код 01.07)</a:t>
            </a:r>
            <a:endParaRPr lang="ru-RU" sz="2000" dirty="0">
              <a:latin typeface="Calibri"/>
              <a:ea typeface="Calibri"/>
              <a:cs typeface="Times New Roman"/>
            </a:endParaRPr>
          </a:p>
          <a:p>
            <a:pPr marL="342900" lvl="0" indent="-342900" algn="just">
              <a:spcAft>
                <a:spcPts val="600"/>
              </a:spcAft>
              <a:buFont typeface="Symbol"/>
              <a:buChar char=""/>
            </a:pPr>
            <a:r>
              <a:rPr lang="uk-UA" sz="2000" dirty="0">
                <a:latin typeface="Calibri"/>
                <a:ea typeface="Calibri"/>
                <a:cs typeface="Times New Roman"/>
              </a:rPr>
              <a:t>Для сінокосіння і випасання худоби (код 01.08)</a:t>
            </a:r>
            <a:endParaRPr lang="ru-RU" sz="2000" dirty="0">
              <a:latin typeface="Calibri"/>
              <a:ea typeface="Calibri"/>
              <a:cs typeface="Times New Roman"/>
            </a:endParaRPr>
          </a:p>
          <a:p>
            <a:pPr marL="342900" lvl="0" indent="-342900" algn="just">
              <a:spcAft>
                <a:spcPts val="600"/>
              </a:spcAft>
              <a:buFont typeface="Symbol"/>
              <a:buChar char=""/>
            </a:pPr>
            <a:r>
              <a:rPr lang="uk-UA" sz="2000" dirty="0">
                <a:latin typeface="Calibri"/>
                <a:ea typeface="Calibri"/>
                <a:cs typeface="Times New Roman"/>
              </a:rPr>
              <a:t>Для дослідних і навчальних цілей (код 01.09)</a:t>
            </a:r>
            <a:endParaRPr lang="ru-RU" sz="2000" dirty="0">
              <a:latin typeface="Calibri"/>
              <a:ea typeface="Calibri"/>
              <a:cs typeface="Times New Roman"/>
            </a:endParaRPr>
          </a:p>
          <a:p>
            <a:pPr marL="342900" lvl="0" indent="-342900" algn="just">
              <a:spcAft>
                <a:spcPts val="600"/>
              </a:spcAft>
              <a:buFont typeface="Symbol"/>
              <a:buChar char=""/>
            </a:pPr>
            <a:r>
              <a:rPr lang="uk-UA" sz="2000" dirty="0">
                <a:latin typeface="Calibri"/>
                <a:ea typeface="Calibri"/>
                <a:cs typeface="Times New Roman"/>
              </a:rPr>
              <a:t>Для пропаганди передового досвіду ведення сільського господарства (код 01.10</a:t>
            </a:r>
            <a:r>
              <a:rPr lang="uk-UA" sz="2000" dirty="0" smtClean="0">
                <a:latin typeface="Calibri"/>
                <a:ea typeface="Calibri"/>
                <a:cs typeface="Times New Roman"/>
              </a:rPr>
              <a:t>)</a:t>
            </a:r>
          </a:p>
          <a:p>
            <a:pPr marL="342900" lvl="0" indent="-342900" algn="just">
              <a:spcAft>
                <a:spcPts val="600"/>
              </a:spcAft>
              <a:buFont typeface="Symbol"/>
              <a:buChar char=""/>
            </a:pPr>
            <a:r>
              <a:rPr lang="uk-UA" sz="2000" dirty="0">
                <a:solidFill>
                  <a:srgbClr val="000000"/>
                </a:solidFill>
                <a:latin typeface="Calibri"/>
                <a:ea typeface="Calibri"/>
                <a:cs typeface="Times New Roman"/>
              </a:rPr>
              <a:t>Для надання послуг у сільському господарстві (код 01.11</a:t>
            </a:r>
            <a:r>
              <a:rPr lang="uk-UA" sz="2000" dirty="0" smtClean="0">
                <a:solidFill>
                  <a:srgbClr val="000000"/>
                </a:solidFill>
                <a:latin typeface="Calibri"/>
                <a:ea typeface="Calibri"/>
                <a:cs typeface="Times New Roman"/>
              </a:rPr>
              <a:t>)</a:t>
            </a:r>
            <a:endParaRPr lang="ru-RU" sz="2000" dirty="0">
              <a:latin typeface="Calibri"/>
              <a:ea typeface="Calibri"/>
              <a:cs typeface="Times New Roman"/>
            </a:endParaRPr>
          </a:p>
        </p:txBody>
      </p:sp>
    </p:spTree>
    <p:extLst>
      <p:ext uri="{BB962C8B-B14F-4D97-AF65-F5344CB8AC3E}">
        <p14:creationId xmlns:p14="http://schemas.microsoft.com/office/powerpoint/2010/main" val="4287315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2" name="Прямокутник 1"/>
          <p:cNvSpPr/>
          <p:nvPr/>
        </p:nvSpPr>
        <p:spPr>
          <a:xfrm>
            <a:off x="1647652" y="884480"/>
            <a:ext cx="10108387" cy="5786199"/>
          </a:xfrm>
          <a:prstGeom prst="rect">
            <a:avLst/>
          </a:prstGeom>
        </p:spPr>
        <p:txBody>
          <a:bodyPr wrap="square">
            <a:spAutoFit/>
          </a:bodyPr>
          <a:lstStyle/>
          <a:p>
            <a:pPr lvl="0"/>
            <a:r>
              <a:rPr lang="ru-RU" sz="2000" b="1" dirty="0" smtClean="0">
                <a:solidFill>
                  <a:srgbClr val="70AD47">
                    <a:lumMod val="50000"/>
                  </a:srgbClr>
                </a:solidFill>
              </a:rPr>
              <a:t>КАТЕГОРІЯ: ЗЕМЛІ СІЛЬСЬКОГОСПОДАРСЬКОГО </a:t>
            </a:r>
            <a:r>
              <a:rPr lang="ru-RU" sz="2000" b="1" dirty="0" smtClean="0">
                <a:solidFill>
                  <a:srgbClr val="70AD47">
                    <a:lumMod val="50000"/>
                  </a:srgbClr>
                </a:solidFill>
              </a:rPr>
              <a:t>ПРИЗНАЧЕННЯ</a:t>
            </a:r>
          </a:p>
          <a:p>
            <a:pPr indent="450215" algn="just">
              <a:spcAft>
                <a:spcPts val="600"/>
              </a:spcAft>
            </a:pPr>
            <a:endParaRPr lang="uk-UA" sz="2000" dirty="0" smtClean="0">
              <a:latin typeface="Calibri"/>
              <a:ea typeface="Calibri"/>
              <a:cs typeface="Times New Roman"/>
            </a:endParaRPr>
          </a:p>
          <a:p>
            <a:pPr indent="450215" algn="just">
              <a:spcAft>
                <a:spcPts val="600"/>
              </a:spcAft>
            </a:pPr>
            <a:r>
              <a:rPr lang="uk-UA" sz="2000" dirty="0" smtClean="0">
                <a:latin typeface="Calibri"/>
                <a:ea typeface="Calibri"/>
                <a:cs typeface="Times New Roman"/>
              </a:rPr>
              <a:t>До </a:t>
            </a:r>
            <a:r>
              <a:rPr lang="uk-UA" sz="2000" dirty="0">
                <a:latin typeface="Calibri"/>
                <a:ea typeface="Calibri"/>
                <a:cs typeface="Times New Roman"/>
              </a:rPr>
              <a:t>цього розділу віднесено </a:t>
            </a:r>
            <a:r>
              <a:rPr lang="uk-UA" sz="2000" dirty="0" err="1">
                <a:latin typeface="Calibri"/>
                <a:ea typeface="Calibri"/>
                <a:cs typeface="Times New Roman"/>
              </a:rPr>
              <a:t>сільгоспземлі</a:t>
            </a:r>
            <a:r>
              <a:rPr lang="uk-UA" sz="2000" dirty="0">
                <a:latin typeface="Calibri"/>
                <a:ea typeface="Calibri"/>
                <a:cs typeface="Times New Roman"/>
              </a:rPr>
              <a:t> за цільовим призначенням</a:t>
            </a:r>
            <a:r>
              <a:rPr lang="uk-UA" sz="2000" dirty="0" smtClean="0">
                <a:latin typeface="Calibri"/>
                <a:ea typeface="Calibri"/>
                <a:cs typeface="Times New Roman"/>
              </a:rPr>
              <a:t>:</a:t>
            </a:r>
          </a:p>
          <a:p>
            <a:pPr marL="342900" lvl="0" indent="-342900" algn="just">
              <a:spcAft>
                <a:spcPts val="600"/>
              </a:spcAft>
              <a:buFont typeface="Symbol"/>
              <a:buChar char=""/>
            </a:pPr>
            <a:r>
              <a:rPr lang="uk-UA" sz="2000" dirty="0" smtClean="0">
                <a:latin typeface="Calibri"/>
                <a:ea typeface="Calibri"/>
                <a:cs typeface="Times New Roman"/>
              </a:rPr>
              <a:t>Для </a:t>
            </a:r>
            <a:r>
              <a:rPr lang="uk-UA" sz="2000" dirty="0">
                <a:latin typeface="Calibri"/>
                <a:ea typeface="Calibri"/>
                <a:cs typeface="Times New Roman"/>
              </a:rPr>
              <a:t>розміщення інфраструктури оптових ринків </a:t>
            </a:r>
            <a:r>
              <a:rPr lang="uk-UA" sz="2000" dirty="0" err="1" smtClean="0">
                <a:latin typeface="Calibri"/>
                <a:ea typeface="Calibri"/>
                <a:cs typeface="Times New Roman"/>
              </a:rPr>
              <a:t>сільськогосппродукції</a:t>
            </a:r>
            <a:r>
              <a:rPr lang="uk-UA" sz="2000" dirty="0" smtClean="0">
                <a:latin typeface="Calibri"/>
                <a:ea typeface="Calibri"/>
                <a:cs typeface="Times New Roman"/>
              </a:rPr>
              <a:t> </a:t>
            </a:r>
            <a:r>
              <a:rPr lang="uk-UA" sz="2000" dirty="0">
                <a:latin typeface="Calibri"/>
                <a:ea typeface="Calibri"/>
                <a:cs typeface="Times New Roman"/>
              </a:rPr>
              <a:t>(код 01.12)</a:t>
            </a:r>
            <a:endParaRPr lang="ru-RU" sz="2000" dirty="0">
              <a:latin typeface="Calibri"/>
              <a:ea typeface="Calibri"/>
              <a:cs typeface="Times New Roman"/>
            </a:endParaRPr>
          </a:p>
          <a:p>
            <a:pPr marL="342900" lvl="0" indent="-342900" algn="just">
              <a:spcAft>
                <a:spcPts val="600"/>
              </a:spcAft>
              <a:buFont typeface="Symbol"/>
              <a:buChar char=""/>
            </a:pPr>
            <a:r>
              <a:rPr lang="uk-UA" sz="2000" dirty="0">
                <a:latin typeface="Calibri"/>
                <a:ea typeface="Calibri"/>
                <a:cs typeface="Times New Roman"/>
              </a:rPr>
              <a:t>Для іншого сільськогосподарського призначення (код 01.13)</a:t>
            </a:r>
            <a:endParaRPr lang="ru-RU" sz="2000" dirty="0">
              <a:latin typeface="Calibri"/>
              <a:ea typeface="Calibri"/>
              <a:cs typeface="Times New Roman"/>
            </a:endParaRPr>
          </a:p>
          <a:p>
            <a:pPr marL="342900" lvl="0" indent="-342900" algn="just">
              <a:spcAft>
                <a:spcPts val="600"/>
              </a:spcAft>
              <a:buFont typeface="Symbol"/>
              <a:buChar char=""/>
            </a:pPr>
            <a:r>
              <a:rPr lang="uk-UA" sz="2000" dirty="0">
                <a:latin typeface="Calibri"/>
                <a:ea typeface="Calibri"/>
                <a:cs typeface="Times New Roman"/>
              </a:rPr>
              <a:t>Для цілей підрозділів 01.01-01.13, 01.15-01.19 та для збереження та використання земель природно-заповідного фонду (код 01.14)</a:t>
            </a:r>
            <a:endParaRPr lang="ru-RU" sz="2000" dirty="0">
              <a:latin typeface="Calibri"/>
              <a:ea typeface="Calibri"/>
              <a:cs typeface="Times New Roman"/>
            </a:endParaRPr>
          </a:p>
          <a:p>
            <a:pPr marL="342900" lvl="0" indent="-342900" algn="just">
              <a:spcAft>
                <a:spcPts val="600"/>
              </a:spcAft>
              <a:buFont typeface="Symbol"/>
              <a:buChar char=""/>
            </a:pPr>
            <a:r>
              <a:rPr lang="uk-UA" sz="2000" dirty="0">
                <a:latin typeface="Calibri"/>
                <a:ea typeface="Calibri"/>
                <a:cs typeface="Times New Roman"/>
              </a:rPr>
              <a:t>Земельні ділянки запасу під сільськогосподарськими будівлями і дворами (код 01.15)</a:t>
            </a:r>
            <a:endParaRPr lang="ru-RU" sz="2000" dirty="0">
              <a:latin typeface="Calibri"/>
              <a:ea typeface="Calibri"/>
              <a:cs typeface="Times New Roman"/>
            </a:endParaRPr>
          </a:p>
          <a:p>
            <a:pPr marL="342900" lvl="0" indent="-342900" algn="just">
              <a:spcAft>
                <a:spcPts val="600"/>
              </a:spcAft>
              <a:buFont typeface="Symbol"/>
              <a:buChar char=""/>
            </a:pPr>
            <a:r>
              <a:rPr lang="uk-UA" sz="2000" dirty="0">
                <a:latin typeface="Calibri"/>
                <a:ea typeface="Calibri"/>
                <a:cs typeface="Times New Roman"/>
              </a:rPr>
              <a:t>Земельні ділянки під полезахисними лісовими смугами (код 01.16)</a:t>
            </a:r>
            <a:endParaRPr lang="ru-RU" sz="2000" dirty="0">
              <a:latin typeface="Calibri"/>
              <a:ea typeface="Calibri"/>
              <a:cs typeface="Times New Roman"/>
            </a:endParaRPr>
          </a:p>
          <a:p>
            <a:pPr marL="342900" lvl="0" indent="-342900" algn="just">
              <a:spcAft>
                <a:spcPts val="600"/>
              </a:spcAft>
              <a:buFont typeface="Symbol"/>
              <a:buChar char=""/>
            </a:pPr>
            <a:r>
              <a:rPr lang="uk-UA" sz="2000" dirty="0">
                <a:latin typeface="Calibri"/>
                <a:ea typeface="Calibri"/>
                <a:cs typeface="Times New Roman"/>
              </a:rPr>
              <a:t>Земельні ділянки запасу (земельні ділянки, які не надані у власність або користування громадянами чи юридичними особами) (код 01.17</a:t>
            </a:r>
            <a:r>
              <a:rPr lang="uk-UA" sz="2000" dirty="0" smtClean="0">
                <a:latin typeface="Calibri"/>
                <a:ea typeface="Calibri"/>
                <a:cs typeface="Times New Roman"/>
              </a:rPr>
              <a:t>)</a:t>
            </a:r>
          </a:p>
          <a:p>
            <a:pPr marL="342900" lvl="0" indent="-342900" algn="just">
              <a:spcAft>
                <a:spcPts val="600"/>
              </a:spcAft>
              <a:buFont typeface="Symbol"/>
              <a:buChar char=""/>
            </a:pPr>
            <a:r>
              <a:rPr lang="uk-UA" sz="2000" dirty="0">
                <a:latin typeface="Calibri"/>
                <a:ea typeface="Calibri"/>
                <a:cs typeface="Times New Roman"/>
              </a:rPr>
              <a:t>Земельні ділянки загального користування, які використовуються як польові дороги, прогони (код 01.18)</a:t>
            </a:r>
            <a:endParaRPr lang="ru-RU" sz="1600" dirty="0">
              <a:latin typeface="Calibri"/>
              <a:ea typeface="Calibri"/>
              <a:cs typeface="Times New Roman"/>
            </a:endParaRPr>
          </a:p>
          <a:p>
            <a:pPr marL="342900" lvl="0" indent="-342900" algn="just">
              <a:spcAft>
                <a:spcPts val="600"/>
              </a:spcAft>
              <a:buFont typeface="Symbol"/>
              <a:buChar char=""/>
            </a:pPr>
            <a:r>
              <a:rPr lang="uk-UA" sz="2000" dirty="0">
                <a:latin typeface="Calibri"/>
                <a:ea typeface="Calibri"/>
                <a:cs typeface="Times New Roman"/>
              </a:rPr>
              <a:t>Земельні ділянки під громадськими сіножатями та громадськими пасовищами (код 01.19)</a:t>
            </a:r>
            <a:endParaRPr lang="ru-RU" sz="1600" dirty="0">
              <a:latin typeface="Calibri"/>
              <a:ea typeface="Calibri"/>
              <a:cs typeface="Times New Roman"/>
            </a:endParaRPr>
          </a:p>
          <a:p>
            <a:pPr marL="342900" lvl="0" indent="-342900" algn="just">
              <a:spcAft>
                <a:spcPts val="600"/>
              </a:spcAft>
              <a:buFont typeface="Symbol"/>
              <a:buChar char=""/>
            </a:pPr>
            <a:endParaRPr lang="ru-RU" sz="2000" dirty="0">
              <a:effectLst/>
              <a:latin typeface="Calibri"/>
              <a:ea typeface="Calibri"/>
              <a:cs typeface="Times New Roman"/>
            </a:endParaRPr>
          </a:p>
        </p:txBody>
      </p:sp>
    </p:spTree>
    <p:extLst>
      <p:ext uri="{BB962C8B-B14F-4D97-AF65-F5344CB8AC3E}">
        <p14:creationId xmlns:p14="http://schemas.microsoft.com/office/powerpoint/2010/main" val="188905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2" name="Прямокутник 1"/>
          <p:cNvSpPr/>
          <p:nvPr/>
        </p:nvSpPr>
        <p:spPr>
          <a:xfrm>
            <a:off x="1647652" y="884480"/>
            <a:ext cx="10108387" cy="5170646"/>
          </a:xfrm>
          <a:prstGeom prst="rect">
            <a:avLst/>
          </a:prstGeom>
        </p:spPr>
        <p:txBody>
          <a:bodyPr wrap="square">
            <a:spAutoFit/>
          </a:bodyPr>
          <a:lstStyle/>
          <a:p>
            <a:pPr lvl="0"/>
            <a:r>
              <a:rPr lang="ru-RU" sz="2000" b="1" dirty="0" smtClean="0">
                <a:solidFill>
                  <a:srgbClr val="70AD47">
                    <a:lumMod val="50000"/>
                  </a:srgbClr>
                </a:solidFill>
              </a:rPr>
              <a:t>КАТЕГОРІЯ: ЗЕМЛІ ЖИТЛОВОЇ ТА ГРОМАДСЬКОЇ </a:t>
            </a:r>
            <a:r>
              <a:rPr lang="ru-RU" sz="2000" b="1" dirty="0" smtClean="0">
                <a:solidFill>
                  <a:srgbClr val="70AD47">
                    <a:lumMod val="50000"/>
                  </a:srgbClr>
                </a:solidFill>
              </a:rPr>
              <a:t>ЗАБУДОВИ</a:t>
            </a:r>
          </a:p>
          <a:p>
            <a:pPr indent="450215" algn="just">
              <a:spcAft>
                <a:spcPts val="600"/>
              </a:spcAft>
            </a:pPr>
            <a:endParaRPr lang="uk-UA" sz="2000" dirty="0" smtClean="0">
              <a:latin typeface="Calibri"/>
              <a:ea typeface="Calibri"/>
              <a:cs typeface="Times New Roman"/>
            </a:endParaRPr>
          </a:p>
          <a:p>
            <a:pPr indent="450215" algn="just">
              <a:spcAft>
                <a:spcPts val="600"/>
              </a:spcAft>
            </a:pPr>
            <a:r>
              <a:rPr lang="uk-UA" sz="2000" dirty="0" smtClean="0">
                <a:latin typeface="Calibri"/>
                <a:ea typeface="Calibri"/>
                <a:cs typeface="Times New Roman"/>
              </a:rPr>
              <a:t>До </a:t>
            </a:r>
            <a:r>
              <a:rPr lang="uk-UA" sz="2000" dirty="0">
                <a:latin typeface="Calibri"/>
                <a:ea typeface="Calibri"/>
                <a:cs typeface="Times New Roman"/>
              </a:rPr>
              <a:t>цього розділу віднесено земельні ділянки </a:t>
            </a:r>
            <a:r>
              <a:rPr lang="uk-UA" sz="2000" dirty="0" smtClean="0">
                <a:latin typeface="Calibri"/>
                <a:ea typeface="Calibri"/>
                <a:cs typeface="Times New Roman"/>
              </a:rPr>
              <a:t>за </a:t>
            </a:r>
            <a:r>
              <a:rPr lang="uk-UA" sz="2000" dirty="0">
                <a:latin typeface="Calibri"/>
                <a:ea typeface="Calibri"/>
                <a:cs typeface="Times New Roman"/>
              </a:rPr>
              <a:t>таким цільовим призначенням:</a:t>
            </a:r>
            <a:endParaRPr lang="ru-RU" sz="2000" dirty="0">
              <a:latin typeface="Calibri"/>
              <a:ea typeface="Calibri"/>
              <a:cs typeface="Times New Roman"/>
            </a:endParaRPr>
          </a:p>
          <a:p>
            <a:pPr marL="342900" lvl="0" indent="-342900" algn="just">
              <a:spcAft>
                <a:spcPts val="600"/>
              </a:spcAft>
              <a:buFont typeface="Symbol"/>
              <a:buChar char=""/>
            </a:pPr>
            <a:r>
              <a:rPr lang="uk-UA" sz="2000" dirty="0">
                <a:latin typeface="Calibri"/>
                <a:ea typeface="Calibri"/>
                <a:cs typeface="Times New Roman"/>
              </a:rPr>
              <a:t>Для будівництва і обслуговування житлового будинку, господарських будівель і споруд (присадибна ділянка) (код 02.01)</a:t>
            </a:r>
            <a:endParaRPr lang="ru-RU" sz="2000" dirty="0">
              <a:latin typeface="Calibri"/>
              <a:ea typeface="Calibri"/>
              <a:cs typeface="Times New Roman"/>
            </a:endParaRPr>
          </a:p>
          <a:p>
            <a:pPr marL="342900" lvl="0" indent="-342900" algn="just">
              <a:spcAft>
                <a:spcPts val="600"/>
              </a:spcAft>
              <a:buFont typeface="Symbol"/>
              <a:buChar char=""/>
            </a:pPr>
            <a:r>
              <a:rPr lang="uk-UA" sz="2000" dirty="0">
                <a:latin typeface="Calibri"/>
                <a:ea typeface="Calibri"/>
                <a:cs typeface="Times New Roman"/>
              </a:rPr>
              <a:t>Для колективного житлового будівництва (код 02.02)</a:t>
            </a:r>
            <a:endParaRPr lang="ru-RU" sz="2000" dirty="0">
              <a:latin typeface="Calibri"/>
              <a:ea typeface="Calibri"/>
              <a:cs typeface="Times New Roman"/>
            </a:endParaRPr>
          </a:p>
          <a:p>
            <a:pPr marL="342900" lvl="0" indent="-342900" algn="just">
              <a:spcAft>
                <a:spcPts val="600"/>
              </a:spcAft>
              <a:buFont typeface="Symbol"/>
              <a:buChar char=""/>
            </a:pPr>
            <a:r>
              <a:rPr lang="uk-UA" sz="2000" dirty="0">
                <a:latin typeface="Calibri"/>
                <a:ea typeface="Calibri"/>
                <a:cs typeface="Times New Roman"/>
              </a:rPr>
              <a:t>Для будівництва і обслуговування багатоквартирного житлового будинку (код 02.03)</a:t>
            </a:r>
            <a:endParaRPr lang="ru-RU" sz="2000" dirty="0">
              <a:latin typeface="Calibri"/>
              <a:ea typeface="Calibri"/>
              <a:cs typeface="Times New Roman"/>
            </a:endParaRPr>
          </a:p>
          <a:p>
            <a:pPr marL="342900" lvl="0" indent="-342900" algn="just">
              <a:spcAft>
                <a:spcPts val="600"/>
              </a:spcAft>
              <a:buFont typeface="Symbol"/>
              <a:buChar char=""/>
            </a:pPr>
            <a:r>
              <a:rPr lang="uk-UA" sz="2000" dirty="0">
                <a:latin typeface="Calibri"/>
                <a:ea typeface="Calibri"/>
                <a:cs typeface="Times New Roman"/>
              </a:rPr>
              <a:t>Для будівництва і обслуговування будівель тимчасового проживання (код 02.04)</a:t>
            </a:r>
            <a:endParaRPr lang="ru-RU" sz="2000" dirty="0">
              <a:latin typeface="Calibri"/>
              <a:ea typeface="Calibri"/>
              <a:cs typeface="Times New Roman"/>
            </a:endParaRPr>
          </a:p>
          <a:p>
            <a:pPr marL="342900" lvl="0" indent="-342900" algn="just">
              <a:spcAft>
                <a:spcPts val="600"/>
              </a:spcAft>
              <a:buFont typeface="Symbol"/>
              <a:buChar char=""/>
            </a:pPr>
            <a:r>
              <a:rPr lang="uk-UA" sz="2000" dirty="0">
                <a:latin typeface="Calibri"/>
                <a:ea typeface="Calibri"/>
                <a:cs typeface="Times New Roman"/>
              </a:rPr>
              <a:t>Для будівництва індивідуальних гаражів(код 02.05)</a:t>
            </a:r>
            <a:endParaRPr lang="ru-RU" sz="2000" dirty="0">
              <a:latin typeface="Calibri"/>
              <a:ea typeface="Calibri"/>
              <a:cs typeface="Times New Roman"/>
            </a:endParaRPr>
          </a:p>
          <a:p>
            <a:pPr marL="342900" lvl="0" indent="-342900" algn="just">
              <a:spcAft>
                <a:spcPts val="600"/>
              </a:spcAft>
              <a:buFont typeface="Symbol"/>
              <a:buChar char=""/>
            </a:pPr>
            <a:r>
              <a:rPr lang="uk-UA" sz="2000" dirty="0">
                <a:latin typeface="Calibri"/>
                <a:ea typeface="Calibri"/>
                <a:cs typeface="Times New Roman"/>
              </a:rPr>
              <a:t>Для колективного гаражного будівництва (код 02.06)</a:t>
            </a:r>
            <a:endParaRPr lang="ru-RU" sz="2000" dirty="0">
              <a:latin typeface="Calibri"/>
              <a:ea typeface="Calibri"/>
              <a:cs typeface="Times New Roman"/>
            </a:endParaRPr>
          </a:p>
          <a:p>
            <a:pPr marL="342900" lvl="0" indent="-342900" algn="just">
              <a:spcAft>
                <a:spcPts val="600"/>
              </a:spcAft>
              <a:buFont typeface="Symbol"/>
              <a:buChar char=""/>
            </a:pPr>
            <a:r>
              <a:rPr lang="uk-UA" sz="2000" dirty="0">
                <a:latin typeface="Calibri"/>
                <a:ea typeface="Calibri"/>
                <a:cs typeface="Times New Roman"/>
              </a:rPr>
              <a:t>Для іншої житлової забудови (код 02.07)</a:t>
            </a:r>
            <a:endParaRPr lang="ru-RU" sz="2000" dirty="0">
              <a:latin typeface="Calibri"/>
              <a:ea typeface="Calibri"/>
              <a:cs typeface="Times New Roman"/>
            </a:endParaRPr>
          </a:p>
          <a:p>
            <a:pPr marL="342900" lvl="0" indent="-342900" algn="just">
              <a:spcAft>
                <a:spcPts val="600"/>
              </a:spcAft>
              <a:buFont typeface="Symbol"/>
              <a:buChar char=""/>
            </a:pPr>
            <a:r>
              <a:rPr lang="uk-UA" sz="2000" dirty="0">
                <a:latin typeface="Calibri"/>
                <a:ea typeface="Calibri"/>
                <a:cs typeface="Times New Roman"/>
              </a:rPr>
              <a:t>Для цілей підрозділів 02.01-02.07, 02.09-02.12 та для збереження та використання земель природно-заповідного фонду (код 02.08)</a:t>
            </a:r>
            <a:endParaRPr lang="ru-RU" sz="2000" dirty="0">
              <a:latin typeface="Calibri"/>
              <a:ea typeface="Calibri"/>
              <a:cs typeface="Times New Roman"/>
            </a:endParaRPr>
          </a:p>
          <a:p>
            <a:pPr lvl="0"/>
            <a:endParaRPr lang="ru-RU" sz="2000" b="1" dirty="0">
              <a:solidFill>
                <a:srgbClr val="70AD47">
                  <a:lumMod val="50000"/>
                </a:srgbClr>
              </a:solidFill>
            </a:endParaRPr>
          </a:p>
        </p:txBody>
      </p:sp>
    </p:spTree>
    <p:extLst>
      <p:ext uri="{BB962C8B-B14F-4D97-AF65-F5344CB8AC3E}">
        <p14:creationId xmlns:p14="http://schemas.microsoft.com/office/powerpoint/2010/main" val="4151091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2" name="Прямокутник 1"/>
          <p:cNvSpPr/>
          <p:nvPr/>
        </p:nvSpPr>
        <p:spPr>
          <a:xfrm>
            <a:off x="1647652" y="884480"/>
            <a:ext cx="10108387" cy="4247317"/>
          </a:xfrm>
          <a:prstGeom prst="rect">
            <a:avLst/>
          </a:prstGeom>
        </p:spPr>
        <p:txBody>
          <a:bodyPr wrap="square">
            <a:spAutoFit/>
          </a:bodyPr>
          <a:lstStyle/>
          <a:p>
            <a:pPr lvl="0"/>
            <a:r>
              <a:rPr lang="ru-RU" sz="2000" b="1" dirty="0" smtClean="0">
                <a:solidFill>
                  <a:srgbClr val="70AD47">
                    <a:lumMod val="50000"/>
                  </a:srgbClr>
                </a:solidFill>
              </a:rPr>
              <a:t>КАТЕГОРІЯ: ЗЕМЛІ ЖИТЛОВОЇ ТА ГРОМАДСЬКОЇ </a:t>
            </a:r>
            <a:r>
              <a:rPr lang="ru-RU" sz="2000" b="1" dirty="0" smtClean="0">
                <a:solidFill>
                  <a:srgbClr val="70AD47">
                    <a:lumMod val="50000"/>
                  </a:srgbClr>
                </a:solidFill>
              </a:rPr>
              <a:t>ЗАБУДОВИ</a:t>
            </a:r>
          </a:p>
          <a:p>
            <a:pPr indent="450215" algn="just">
              <a:spcAft>
                <a:spcPts val="600"/>
              </a:spcAft>
            </a:pPr>
            <a:endParaRPr lang="uk-UA" sz="2000" dirty="0" smtClean="0">
              <a:latin typeface="Calibri"/>
              <a:ea typeface="Calibri"/>
              <a:cs typeface="Times New Roman"/>
            </a:endParaRPr>
          </a:p>
          <a:p>
            <a:pPr indent="450215" algn="just">
              <a:spcAft>
                <a:spcPts val="600"/>
              </a:spcAft>
            </a:pPr>
            <a:r>
              <a:rPr lang="uk-UA" sz="2000" dirty="0" smtClean="0">
                <a:latin typeface="Calibri"/>
                <a:ea typeface="Calibri"/>
                <a:cs typeface="Times New Roman"/>
              </a:rPr>
              <a:t>До </a:t>
            </a:r>
            <a:r>
              <a:rPr lang="uk-UA" sz="2000" dirty="0">
                <a:latin typeface="Calibri"/>
                <a:ea typeface="Calibri"/>
                <a:cs typeface="Times New Roman"/>
              </a:rPr>
              <a:t>цього розділу віднесено земельні ділянки </a:t>
            </a:r>
            <a:r>
              <a:rPr lang="uk-UA" sz="2000" dirty="0" smtClean="0">
                <a:latin typeface="Calibri"/>
                <a:ea typeface="Calibri"/>
                <a:cs typeface="Times New Roman"/>
              </a:rPr>
              <a:t>за </a:t>
            </a:r>
            <a:r>
              <a:rPr lang="uk-UA" sz="2000" dirty="0">
                <a:latin typeface="Calibri"/>
                <a:ea typeface="Calibri"/>
                <a:cs typeface="Times New Roman"/>
              </a:rPr>
              <a:t>таким цільовим призначенням:</a:t>
            </a:r>
            <a:endParaRPr lang="ru-RU" sz="2000" dirty="0">
              <a:latin typeface="Calibri"/>
              <a:ea typeface="Calibri"/>
              <a:cs typeface="Times New Roman"/>
            </a:endParaRPr>
          </a:p>
          <a:p>
            <a:pPr marL="342900" lvl="0" indent="-342900" algn="just">
              <a:spcAft>
                <a:spcPts val="600"/>
              </a:spcAft>
              <a:buFont typeface="Symbol"/>
              <a:buChar char=""/>
            </a:pPr>
            <a:r>
              <a:rPr lang="uk-UA" sz="2000" dirty="0" smtClean="0">
                <a:latin typeface="Calibri"/>
                <a:ea typeface="Calibri"/>
                <a:cs typeface="Times New Roman"/>
              </a:rPr>
              <a:t>Для </a:t>
            </a:r>
            <a:r>
              <a:rPr lang="uk-UA" sz="2000" dirty="0">
                <a:latin typeface="Calibri"/>
                <a:ea typeface="Calibri"/>
                <a:cs typeface="Times New Roman"/>
              </a:rPr>
              <a:t>будівництва і обслуговування паркінгів та автостоянок на землях житлової та громадської забудови (код 02.09)</a:t>
            </a:r>
            <a:endParaRPr lang="ru-RU" sz="2000" dirty="0">
              <a:latin typeface="Calibri"/>
              <a:ea typeface="Calibri"/>
              <a:cs typeface="Times New Roman"/>
            </a:endParaRPr>
          </a:p>
          <a:p>
            <a:pPr marL="342900" lvl="0" indent="-342900" algn="just">
              <a:spcAft>
                <a:spcPts val="600"/>
              </a:spcAft>
              <a:buFont typeface="Symbol"/>
              <a:buChar char=""/>
            </a:pPr>
            <a:r>
              <a:rPr lang="uk-UA" sz="2000" dirty="0">
                <a:latin typeface="Calibri"/>
                <a:ea typeface="Calibri"/>
                <a:cs typeface="Times New Roman"/>
              </a:rPr>
              <a:t>Для будівництва і обслуговування багатоквартирного житлового будинку з об’єктами торгово-розважальної та ринкової інфраструктури(код 02.10)</a:t>
            </a:r>
            <a:endParaRPr lang="ru-RU" sz="2000" dirty="0">
              <a:latin typeface="Calibri"/>
              <a:ea typeface="Calibri"/>
              <a:cs typeface="Times New Roman"/>
            </a:endParaRPr>
          </a:p>
          <a:p>
            <a:pPr marL="342900" lvl="0" indent="-342900" algn="just">
              <a:spcAft>
                <a:spcPts val="600"/>
              </a:spcAft>
              <a:buFont typeface="Symbol"/>
              <a:buChar char=""/>
            </a:pPr>
            <a:r>
              <a:rPr lang="uk-UA" sz="2000" dirty="0">
                <a:latin typeface="Calibri"/>
                <a:ea typeface="Calibri"/>
                <a:cs typeface="Times New Roman"/>
              </a:rPr>
              <a:t>Земельні ділянки запасу (земельні ділянки, які не надані у власність або користування громадянам чи юридичним особам) (код 02.11)</a:t>
            </a:r>
            <a:endParaRPr lang="ru-RU" sz="2000" dirty="0">
              <a:latin typeface="Calibri"/>
              <a:ea typeface="Calibri"/>
              <a:cs typeface="Times New Roman"/>
            </a:endParaRPr>
          </a:p>
          <a:p>
            <a:pPr marL="342900" lvl="0" indent="-342900" algn="just">
              <a:spcAft>
                <a:spcPts val="600"/>
              </a:spcAft>
              <a:buFont typeface="Symbol"/>
              <a:buChar char=""/>
            </a:pPr>
            <a:r>
              <a:rPr lang="uk-UA" sz="2000" dirty="0">
                <a:latin typeface="Calibri"/>
                <a:ea typeface="Calibri"/>
                <a:cs typeface="Times New Roman"/>
              </a:rPr>
              <a:t>Земельні ділянки загального користування, які використовуються як </a:t>
            </a:r>
            <a:r>
              <a:rPr lang="uk-UA" sz="2000" dirty="0" err="1">
                <a:latin typeface="Calibri"/>
                <a:ea typeface="Calibri"/>
                <a:cs typeface="Times New Roman"/>
              </a:rPr>
              <a:t>внутрішньоквартальні</a:t>
            </a:r>
            <a:r>
              <a:rPr lang="uk-UA" sz="2000" dirty="0">
                <a:latin typeface="Calibri"/>
                <a:ea typeface="Calibri"/>
                <a:cs typeface="Times New Roman"/>
              </a:rPr>
              <a:t> проїзди, пішохідні зони (код 02.12)</a:t>
            </a:r>
            <a:endParaRPr lang="ru-RU" sz="2000" dirty="0">
              <a:latin typeface="Calibri"/>
              <a:ea typeface="Calibri"/>
              <a:cs typeface="Times New Roman"/>
            </a:endParaRPr>
          </a:p>
          <a:p>
            <a:pPr lvl="0"/>
            <a:endParaRPr lang="ru-RU" sz="2000" b="1" dirty="0">
              <a:solidFill>
                <a:srgbClr val="70AD47">
                  <a:lumMod val="50000"/>
                </a:srgbClr>
              </a:solidFill>
            </a:endParaRPr>
          </a:p>
        </p:txBody>
      </p:sp>
    </p:spTree>
    <p:extLst>
      <p:ext uri="{BB962C8B-B14F-4D97-AF65-F5344CB8AC3E}">
        <p14:creationId xmlns:p14="http://schemas.microsoft.com/office/powerpoint/2010/main" val="12155546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4" name="Прямокутник 3"/>
          <p:cNvSpPr/>
          <p:nvPr/>
        </p:nvSpPr>
        <p:spPr>
          <a:xfrm>
            <a:off x="1756228" y="1287651"/>
            <a:ext cx="10145485" cy="3693319"/>
          </a:xfrm>
          <a:prstGeom prst="rect">
            <a:avLst/>
          </a:prstGeom>
        </p:spPr>
        <p:txBody>
          <a:bodyPr wrap="square">
            <a:spAutoFit/>
          </a:bodyPr>
          <a:lstStyle/>
          <a:p>
            <a:r>
              <a:rPr lang="uk-UA" sz="2400" b="1" dirty="0" smtClean="0">
                <a:solidFill>
                  <a:schemeClr val="accent6">
                    <a:lumMod val="50000"/>
                  </a:schemeClr>
                </a:solidFill>
              </a:rPr>
              <a:t>ЗЕМЕЛЬНІ ДІЛЯНКИ ДЛЯ ВЕТЕРАНІВ: </a:t>
            </a:r>
          </a:p>
          <a:p>
            <a:r>
              <a:rPr lang="uk-UA" sz="2400" b="1" dirty="0" smtClean="0">
                <a:solidFill>
                  <a:schemeClr val="accent6">
                    <a:lumMod val="50000"/>
                  </a:schemeClr>
                </a:solidFill>
              </a:rPr>
              <a:t>ЯК ЇХ МОЖНА ВИКОРИСТОВУВАТИ </a:t>
            </a:r>
          </a:p>
          <a:p>
            <a:r>
              <a:rPr lang="uk-UA" sz="2400" b="1" dirty="0" smtClean="0">
                <a:solidFill>
                  <a:schemeClr val="accent6">
                    <a:lumMod val="50000"/>
                  </a:schemeClr>
                </a:solidFill>
              </a:rPr>
              <a:t>ВІДПОВІДНО ДО ЦІЛЬОВОГО ПРИЗНАЧЕННЯ</a:t>
            </a:r>
          </a:p>
          <a:p>
            <a:endParaRPr lang="uk-UA" sz="2400" b="1" dirty="0" smtClean="0">
              <a:solidFill>
                <a:schemeClr val="accent6">
                  <a:lumMod val="50000"/>
                </a:schemeClr>
              </a:solidFill>
            </a:endParaRPr>
          </a:p>
          <a:p>
            <a:endParaRPr lang="uk-UA" dirty="0" smtClean="0"/>
          </a:p>
          <a:p>
            <a:pPr marL="342900" indent="-342900">
              <a:buFont typeface="Arial" panose="020B0604020202020204" pitchFamily="34" charset="0"/>
              <a:buChar char="•"/>
            </a:pPr>
            <a:r>
              <a:rPr lang="uk-UA" sz="2400" dirty="0" smtClean="0"/>
              <a:t>Земельні ділянки для будівництва та обслуговування житлового будинку, господарських будівель і споруд	</a:t>
            </a:r>
          </a:p>
          <a:p>
            <a:pPr marL="342900" indent="-342900">
              <a:buFont typeface="Arial" panose="020B0604020202020204" pitchFamily="34" charset="0"/>
              <a:buChar char="•"/>
            </a:pPr>
            <a:r>
              <a:rPr lang="uk-UA" sz="2400" dirty="0" smtClean="0"/>
              <a:t>Земельні ділянки для особистого селянського господарства</a:t>
            </a:r>
          </a:p>
          <a:p>
            <a:pPr marL="342900" indent="-342900">
              <a:buFont typeface="Arial" panose="020B0604020202020204" pitchFamily="34" charset="0"/>
              <a:buChar char="•"/>
            </a:pPr>
            <a:r>
              <a:rPr lang="uk-UA" sz="2400" dirty="0" smtClean="0"/>
              <a:t>Земельні ділянки для індивідуального та колективного садівництва</a:t>
            </a:r>
          </a:p>
          <a:p>
            <a:pPr marL="342900" indent="-342900">
              <a:buFont typeface="Arial" panose="020B0604020202020204" pitchFamily="34" charset="0"/>
              <a:buChar char="•"/>
            </a:pPr>
            <a:r>
              <a:rPr lang="uk-UA" sz="2400" dirty="0" smtClean="0"/>
              <a:t>Земельні ділянки для городництва</a:t>
            </a:r>
            <a:endParaRPr lang="uk-UA" sz="2400" dirty="0"/>
          </a:p>
        </p:txBody>
      </p:sp>
    </p:spTree>
    <p:extLst>
      <p:ext uri="{BB962C8B-B14F-4D97-AF65-F5344CB8AC3E}">
        <p14:creationId xmlns:p14="http://schemas.microsoft.com/office/powerpoint/2010/main" val="2418236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 xmlns:a16="http://schemas.microsoft.com/office/drawing/2014/main" id="{B2A9389E-1B88-4C06-9E4E-0B5C9066F6D2}"/>
              </a:ext>
            </a:extLst>
          </p:cNvPr>
          <p:cNvPicPr>
            <a:picLocks noChangeAspect="1"/>
          </p:cNvPicPr>
          <p:nvPr/>
        </p:nvPicPr>
        <p:blipFill>
          <a:blip r:embed="rId6"/>
          <a:stretch>
            <a:fillRect/>
          </a:stretch>
        </p:blipFill>
        <p:spPr>
          <a:xfrm>
            <a:off x="-14990" y="-29980"/>
            <a:ext cx="1603947" cy="6887980"/>
          </a:xfrm>
          <a:prstGeom prst="rect">
            <a:avLst/>
          </a:prstGeom>
        </p:spPr>
      </p:pic>
      <p:sp>
        <p:nvSpPr>
          <p:cNvPr id="9" name="Google Shape;119;g22c62a50417_0_5">
            <a:extLst>
              <a:ext uri="{FF2B5EF4-FFF2-40B4-BE49-F238E27FC236}">
                <a16:creationId xmlns="" xmlns:a16="http://schemas.microsoft.com/office/drawing/2014/main" id="{9454E71E-14AE-4806-A474-A6D1BD70ACF2}"/>
              </a:ext>
            </a:extLst>
          </p:cNvPr>
          <p:cNvSpPr txBox="1"/>
          <p:nvPr/>
        </p:nvSpPr>
        <p:spPr>
          <a:xfrm>
            <a:off x="2075925" y="2257425"/>
            <a:ext cx="9279300" cy="2954625"/>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1" i="0" u="none" strike="noStrike" kern="0" cap="none" spc="0" normalizeH="0" baseline="0" noProof="0" dirty="0" err="1">
                <a:ln>
                  <a:noFill/>
                </a:ln>
                <a:solidFill>
                  <a:srgbClr val="006666"/>
                </a:solidFill>
                <a:effectLst/>
                <a:uLnTx/>
                <a:uFillTx/>
                <a:latin typeface="Calibri" panose="020F0502020204030204" pitchFamily="34" charset="0"/>
                <a:ea typeface="Montserrat"/>
                <a:cs typeface="Montserrat"/>
                <a:sym typeface="Montserrat"/>
              </a:rPr>
              <a:t>Проєкт</a:t>
            </a:r>
            <a:r>
              <a:rPr kumimoji="0" lang="uk-UA" sz="1800" b="1" i="0" u="none" strike="noStrike" kern="0" cap="none" spc="0" normalizeH="0" baseline="0" noProof="0" dirty="0">
                <a:ln>
                  <a:noFill/>
                </a:ln>
                <a:solidFill>
                  <a:srgbClr val="006666"/>
                </a:solidFill>
                <a:effectLst/>
                <a:uLnTx/>
                <a:uFillTx/>
                <a:latin typeface="Calibri" panose="020F0502020204030204" pitchFamily="34" charset="0"/>
                <a:ea typeface="Montserrat"/>
                <a:cs typeface="Montserrat"/>
                <a:sym typeface="Montserrat"/>
              </a:rPr>
              <a:t> «Школа сімейного фермерства для ветеранів та </a:t>
            </a:r>
            <a:r>
              <a:rPr kumimoji="0" lang="uk-UA" sz="1800" b="1" i="0" u="none" strike="noStrike" kern="0" cap="none" spc="0" normalizeH="0" baseline="0" noProof="0" dirty="0" err="1">
                <a:ln>
                  <a:noFill/>
                </a:ln>
                <a:solidFill>
                  <a:srgbClr val="006666"/>
                </a:solidFill>
                <a:effectLst/>
                <a:uLnTx/>
                <a:uFillTx/>
                <a:latin typeface="Calibri" panose="020F0502020204030204" pitchFamily="34" charset="0"/>
                <a:ea typeface="Montserrat"/>
                <a:cs typeface="Montserrat"/>
                <a:sym typeface="Montserrat"/>
              </a:rPr>
              <a:t>ветеранок</a:t>
            </a:r>
            <a:r>
              <a:rPr kumimoji="0" lang="uk-UA" sz="1800" b="1" i="0" u="none" strike="noStrike" kern="0" cap="none" spc="0" normalizeH="0" baseline="0" noProof="0" dirty="0">
                <a:ln>
                  <a:noFill/>
                </a:ln>
                <a:solidFill>
                  <a:srgbClr val="006666"/>
                </a:solidFill>
                <a:effectLst/>
                <a:uLnTx/>
                <a:uFillTx/>
                <a:latin typeface="Calibri" panose="020F0502020204030204" pitchFamily="34" charset="0"/>
                <a:ea typeface="Montserrat"/>
                <a:cs typeface="Montserrat"/>
                <a:sym typeface="Montserrat"/>
              </a:rPr>
              <a:t>» здійснюється безпосередньо Всеукраїнською  громадською організацією  «Національна  асоціація сільськогосподарських  дорадчих  служб  України»</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1" i="0" u="none" strike="noStrike" kern="0" cap="none" spc="0" normalizeH="0" baseline="0" noProof="0" dirty="0">
                <a:ln>
                  <a:noFill/>
                </a:ln>
                <a:solidFill>
                  <a:srgbClr val="006666"/>
                </a:solidFill>
                <a:effectLst/>
                <a:uLnTx/>
                <a:uFillTx/>
                <a:latin typeface="Calibri" panose="020F0502020204030204" pitchFamily="34" charset="0"/>
                <a:ea typeface="Montserrat"/>
                <a:cs typeface="Montserrat"/>
                <a:sym typeface="Montserrat"/>
              </a:rPr>
              <a:t> став можливим завдяки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1" i="0" u="none" strike="noStrike" kern="0" cap="none" spc="0" normalizeH="0" baseline="0" noProof="0" dirty="0">
                <a:ln>
                  <a:noFill/>
                </a:ln>
                <a:solidFill>
                  <a:srgbClr val="006666"/>
                </a:solidFill>
                <a:effectLst/>
                <a:uLnTx/>
                <a:uFillTx/>
                <a:latin typeface="Calibri" panose="020F0502020204030204" pitchFamily="34" charset="0"/>
                <a:ea typeface="Montserrat"/>
                <a:cs typeface="Montserrat"/>
                <a:sym typeface="Montserrat"/>
              </a:rPr>
              <a:t>Програмі реінтеграції ветеранів,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1" i="0" u="none" strike="noStrike" kern="0" cap="none" spc="0" normalizeH="0" baseline="0" noProof="0" dirty="0">
                <a:ln>
                  <a:noFill/>
                </a:ln>
                <a:solidFill>
                  <a:srgbClr val="006666"/>
                </a:solidFill>
                <a:effectLst/>
                <a:uLnTx/>
                <a:uFillTx/>
                <a:latin typeface="Calibri" panose="020F0502020204030204" pitchFamily="34" charset="0"/>
                <a:ea typeface="Montserrat"/>
                <a:cs typeface="Montserrat"/>
                <a:sym typeface="Montserrat"/>
              </a:rPr>
              <a:t>яку реалізує IREX за підтримки Державного департаменту США. </a:t>
            </a:r>
            <a:endParaRPr kumimoji="0" lang="uk-UA" sz="14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a:ln>
                  <a:noFill/>
                </a:ln>
                <a:solidFill>
                  <a:srgbClr val="006666"/>
                </a:solidFill>
                <a:effectLst/>
                <a:uLnTx/>
                <a:uFillTx/>
                <a:latin typeface="Calibri" panose="020F0502020204030204" pitchFamily="34" charset="0"/>
                <a:ea typeface="Montserrat"/>
                <a:cs typeface="Montserrat"/>
                <a:sym typeface="Montserrat"/>
              </a:rPr>
              <a:t>	</a:t>
            </a:r>
            <a:endParaRPr kumimoji="0" lang="uk-UA"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a:ln>
                  <a:noFill/>
                </a:ln>
                <a:solidFill>
                  <a:srgbClr val="006666"/>
                </a:solidFill>
                <a:effectLst/>
                <a:uLnTx/>
                <a:uFillTx/>
                <a:latin typeface="Calibri" panose="020F0502020204030204" pitchFamily="34" charset="0"/>
                <a:ea typeface="Montserrat"/>
                <a:cs typeface="Montserrat"/>
                <a:sym typeface="Montserrat"/>
              </a:rPr>
              <a:t>Вміст є виключною відповідальністю Всеукраїнської громадської організації  «Національна  асоціація сільськогосподарських  дорадчих  служб  України» і не обов’язково відображає погляди Державного департаменту США та IREX</a:t>
            </a:r>
            <a:endParaRPr kumimoji="0" lang="uk-UA" sz="14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773837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2" name="Прямокутник 1"/>
          <p:cNvSpPr/>
          <p:nvPr/>
        </p:nvSpPr>
        <p:spPr>
          <a:xfrm>
            <a:off x="1647652" y="884480"/>
            <a:ext cx="10108387" cy="5570756"/>
          </a:xfrm>
          <a:prstGeom prst="rect">
            <a:avLst/>
          </a:prstGeom>
        </p:spPr>
        <p:txBody>
          <a:bodyPr wrap="square">
            <a:spAutoFit/>
          </a:bodyPr>
          <a:lstStyle/>
          <a:p>
            <a:pPr lvl="0"/>
            <a:r>
              <a:rPr lang="ru-RU" sz="2400" b="1" dirty="0" smtClean="0">
                <a:solidFill>
                  <a:srgbClr val="70AD47">
                    <a:lumMod val="50000"/>
                  </a:srgbClr>
                </a:solidFill>
              </a:rPr>
              <a:t>ЗЕМЕЛЬНІ ДІЛЯНКИ ДЛЯ БУДІВНИЦТВА ТА ОБСЛУГОВУВАННЯ ЖИТЛОВОГО БУДИНКУ, ГОСПОДАРСЬКИХ БУДІВЕЛЬ І </a:t>
            </a:r>
            <a:r>
              <a:rPr lang="ru-RU" sz="2400" b="1" dirty="0" smtClean="0">
                <a:solidFill>
                  <a:srgbClr val="70AD47">
                    <a:lumMod val="50000"/>
                  </a:srgbClr>
                </a:solidFill>
              </a:rPr>
              <a:t>СПОРУД</a:t>
            </a:r>
          </a:p>
          <a:p>
            <a:pPr lvl="0"/>
            <a:endParaRPr lang="uk-UA" sz="2000" dirty="0" smtClean="0">
              <a:latin typeface="Calibri"/>
              <a:ea typeface="Calibri"/>
              <a:cs typeface="Times New Roman"/>
            </a:endParaRPr>
          </a:p>
          <a:p>
            <a:pPr lvl="0" algn="just"/>
            <a:r>
              <a:rPr lang="uk-UA" sz="2400" i="1" dirty="0" smtClean="0">
                <a:latin typeface="Calibri"/>
                <a:ea typeface="Calibri"/>
                <a:cs typeface="Times New Roman"/>
              </a:rPr>
              <a:t>Земельна</a:t>
            </a:r>
            <a:r>
              <a:rPr lang="uk-UA" sz="2000" i="1" dirty="0" smtClean="0">
                <a:latin typeface="Calibri"/>
                <a:ea typeface="Calibri"/>
                <a:cs typeface="Times New Roman"/>
              </a:rPr>
              <a:t> </a:t>
            </a:r>
            <a:r>
              <a:rPr lang="uk-UA" sz="2400" i="1" dirty="0" smtClean="0">
                <a:latin typeface="Calibri"/>
                <a:ea typeface="Calibri"/>
                <a:cs typeface="Times New Roman"/>
              </a:rPr>
              <a:t>ділянка </a:t>
            </a:r>
            <a:r>
              <a:rPr lang="uk-UA" sz="2400" i="1" dirty="0">
                <a:latin typeface="Calibri"/>
                <a:ea typeface="Calibri"/>
                <a:cs typeface="Times New Roman"/>
              </a:rPr>
              <a:t>з цільовим призначенням «для будівництва та обслуговування житлового будинку, господарських будівель і споруд» (присадибна ділянка)</a:t>
            </a:r>
            <a:r>
              <a:rPr lang="uk-UA" sz="2400" dirty="0" smtClean="0">
                <a:latin typeface="Calibri"/>
                <a:ea typeface="Calibri"/>
                <a:cs typeface="Times New Roman"/>
              </a:rPr>
              <a:t>передбачена </a:t>
            </a:r>
            <a:r>
              <a:rPr lang="uk-UA" sz="2400" dirty="0">
                <a:latin typeface="Calibri"/>
                <a:ea typeface="Calibri"/>
                <a:cs typeface="Times New Roman"/>
              </a:rPr>
              <a:t>для будівництва на ній житлового будинку садибного типу та за бажанням – сараю, літньої кухні, гаражу тощо. Землі цього цільового призначення віднесені до земель житлової забудови в межах категорії земель житлової та громадської забудови. Така ділянка може набуватися у власність безоплатно за рішенням відповідної ради або ж за цивільно-правовими угодами чи в порядку спадкування. Будувати на цій ділянці багатоквартирний житловий будинок, магазин чи інше, відмінне від житлового будинку садибного типу і необхідних господарських будівель і споруд,  інше нерухоме майно без зміни цільового призначення заборонено.</a:t>
            </a:r>
            <a:endParaRPr kumimoji="0" lang="ru-RU" sz="2400" b="1" i="0" u="none" strike="noStrike" kern="1200" cap="none" spc="0" normalizeH="0" baseline="0" noProof="0" dirty="0">
              <a:ln>
                <a:noFill/>
              </a:ln>
              <a:solidFill>
                <a:srgbClr val="70AD47">
                  <a:lumMod val="50000"/>
                </a:srgbClr>
              </a:solidFill>
              <a:effectLst/>
              <a:uLnTx/>
              <a:uFillTx/>
              <a:latin typeface="Arial"/>
            </a:endParaRPr>
          </a:p>
        </p:txBody>
      </p:sp>
    </p:spTree>
    <p:extLst>
      <p:ext uri="{BB962C8B-B14F-4D97-AF65-F5344CB8AC3E}">
        <p14:creationId xmlns:p14="http://schemas.microsoft.com/office/powerpoint/2010/main" val="2410967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2" name="Прямокутник 1"/>
          <p:cNvSpPr/>
          <p:nvPr/>
        </p:nvSpPr>
        <p:spPr>
          <a:xfrm>
            <a:off x="1647652" y="884480"/>
            <a:ext cx="10108387" cy="5493812"/>
          </a:xfrm>
          <a:prstGeom prst="rect">
            <a:avLst/>
          </a:prstGeom>
        </p:spPr>
        <p:txBody>
          <a:bodyPr wrap="square">
            <a:spAutoFit/>
          </a:bodyPr>
          <a:lstStyle/>
          <a:p>
            <a:pPr lvl="0"/>
            <a:r>
              <a:rPr lang="uk-UA" sz="2400" b="1" dirty="0" smtClean="0">
                <a:solidFill>
                  <a:srgbClr val="70AD47">
                    <a:lumMod val="50000"/>
                  </a:srgbClr>
                </a:solidFill>
              </a:rPr>
              <a:t>ЗЕМЕЛЬНІ ДІЛЯНКИ </a:t>
            </a:r>
            <a:r>
              <a:rPr lang="uk-UA" sz="2000" b="1" dirty="0" smtClean="0">
                <a:solidFill>
                  <a:srgbClr val="70AD47">
                    <a:lumMod val="50000"/>
                  </a:srgbClr>
                </a:solidFill>
              </a:rPr>
              <a:t>ОСОБИСТОГО </a:t>
            </a:r>
            <a:r>
              <a:rPr lang="uk-UA" sz="2000" b="1" dirty="0" smtClean="0">
                <a:solidFill>
                  <a:srgbClr val="70AD47">
                    <a:lumMod val="50000"/>
                  </a:srgbClr>
                </a:solidFill>
              </a:rPr>
              <a:t>СЕЛЯНСЬКОГО </a:t>
            </a:r>
            <a:r>
              <a:rPr lang="uk-UA" sz="2000" b="1" dirty="0" smtClean="0">
                <a:solidFill>
                  <a:srgbClr val="70AD47">
                    <a:lumMod val="50000"/>
                  </a:srgbClr>
                </a:solidFill>
              </a:rPr>
              <a:t>ГОСПОДАРСТВА</a:t>
            </a:r>
          </a:p>
          <a:p>
            <a:pPr indent="450215" algn="just">
              <a:spcAft>
                <a:spcPts val="600"/>
              </a:spcAft>
            </a:pPr>
            <a:endParaRPr lang="uk-UA" sz="2400" dirty="0" smtClean="0">
              <a:latin typeface="Calibri"/>
              <a:ea typeface="Calibri"/>
              <a:cs typeface="Times New Roman"/>
            </a:endParaRPr>
          </a:p>
          <a:p>
            <a:pPr indent="450215" algn="just">
              <a:spcAft>
                <a:spcPts val="600"/>
              </a:spcAft>
            </a:pPr>
            <a:r>
              <a:rPr lang="uk-UA" sz="2400" dirty="0" smtClean="0">
                <a:latin typeface="Calibri"/>
                <a:ea typeface="Calibri"/>
                <a:cs typeface="Times New Roman"/>
              </a:rPr>
              <a:t>Особисте </a:t>
            </a:r>
            <a:r>
              <a:rPr lang="uk-UA" sz="2400" dirty="0">
                <a:latin typeface="Calibri"/>
                <a:ea typeface="Calibri"/>
                <a:cs typeface="Times New Roman"/>
              </a:rPr>
              <a:t>селянське господарство </a:t>
            </a:r>
            <a:r>
              <a:rPr lang="uk-UA" sz="2400" dirty="0" smtClean="0">
                <a:latin typeface="Calibri"/>
                <a:ea typeface="Calibri"/>
                <a:cs typeface="Times New Roman"/>
              </a:rPr>
              <a:t>(ОСГ)- </a:t>
            </a:r>
            <a:r>
              <a:rPr lang="uk-UA" sz="2400" dirty="0">
                <a:latin typeface="Calibri"/>
                <a:ea typeface="Calibri"/>
                <a:cs typeface="Times New Roman"/>
              </a:rPr>
              <a:t>це господарська діяльність, яка проводиться без створення юридичної особи фізичною особою індивідуально або особами, які перебувають у сімейних чи родинних відносинах і спільно проживають, з метою задоволення особистих потреб шляхом виробництва, переробки і споживання сільськогосподарської продукції, реалізації її надлишків та надання послуг з використанням майна особистого селянського </a:t>
            </a:r>
            <a:r>
              <a:rPr lang="uk-UA" sz="2400" dirty="0" smtClean="0">
                <a:latin typeface="Calibri"/>
                <a:ea typeface="Calibri"/>
                <a:cs typeface="Times New Roman"/>
              </a:rPr>
              <a:t>господарства</a:t>
            </a:r>
            <a:r>
              <a:rPr lang="uk-UA" sz="2400" dirty="0">
                <a:latin typeface="Calibri"/>
                <a:ea typeface="Calibri"/>
                <a:cs typeface="Times New Roman"/>
              </a:rPr>
              <a:t>.</a:t>
            </a:r>
            <a:endParaRPr lang="ru-RU" sz="2400" dirty="0">
              <a:latin typeface="Calibri"/>
              <a:ea typeface="Calibri"/>
              <a:cs typeface="Times New Roman"/>
            </a:endParaRPr>
          </a:p>
          <a:p>
            <a:pPr indent="450215" algn="just">
              <a:spcAft>
                <a:spcPts val="600"/>
              </a:spcAft>
            </a:pPr>
            <a:r>
              <a:rPr lang="uk-UA" sz="2400" dirty="0" smtClean="0">
                <a:latin typeface="Calibri"/>
                <a:ea typeface="Calibri"/>
                <a:cs typeface="Times New Roman"/>
              </a:rPr>
              <a:t>Така діяльність не </a:t>
            </a:r>
            <a:r>
              <a:rPr lang="uk-UA" sz="2400" dirty="0">
                <a:latin typeface="Calibri"/>
                <a:ea typeface="Calibri"/>
                <a:cs typeface="Times New Roman"/>
              </a:rPr>
              <a:t>відноситься до підприємницької діяльності.</a:t>
            </a:r>
            <a:endParaRPr lang="ru-RU" sz="2400" dirty="0">
              <a:latin typeface="Calibri"/>
              <a:ea typeface="Calibri"/>
              <a:cs typeface="Times New Roman"/>
            </a:endParaRPr>
          </a:p>
          <a:p>
            <a:pPr algn="just">
              <a:spcAft>
                <a:spcPts val="600"/>
              </a:spcAft>
            </a:pPr>
            <a:r>
              <a:rPr lang="uk-UA" sz="2400" dirty="0">
                <a:latin typeface="Calibri"/>
                <a:ea typeface="Calibri"/>
                <a:cs typeface="Times New Roman"/>
              </a:rPr>
              <a:t>Для ведення </a:t>
            </a:r>
            <a:r>
              <a:rPr lang="uk-UA" sz="2400" dirty="0" smtClean="0">
                <a:latin typeface="Calibri"/>
                <a:ea typeface="Calibri"/>
                <a:cs typeface="Times New Roman"/>
              </a:rPr>
              <a:t>ОСГ використовують </a:t>
            </a:r>
            <a:r>
              <a:rPr lang="uk-UA" sz="2400" dirty="0">
                <a:latin typeface="Calibri"/>
                <a:ea typeface="Calibri"/>
                <a:cs typeface="Times New Roman"/>
              </a:rPr>
              <a:t>земельні ділянки </a:t>
            </a:r>
            <a:r>
              <a:rPr lang="uk-UA" sz="2400" dirty="0" smtClean="0">
                <a:latin typeface="Calibri"/>
                <a:ea typeface="Calibri"/>
                <a:cs typeface="Times New Roman"/>
              </a:rPr>
              <a:t>не </a:t>
            </a:r>
            <a:r>
              <a:rPr lang="uk-UA" sz="2400" dirty="0">
                <a:latin typeface="Calibri"/>
                <a:ea typeface="Calibri"/>
                <a:cs typeface="Times New Roman"/>
              </a:rPr>
              <a:t>більше </a:t>
            </a:r>
            <a:r>
              <a:rPr lang="uk-UA" sz="2400" dirty="0" smtClean="0">
                <a:latin typeface="Calibri"/>
                <a:ea typeface="Calibri"/>
                <a:cs typeface="Times New Roman"/>
              </a:rPr>
              <a:t>ніж 2,0 га, </a:t>
            </a:r>
            <a:r>
              <a:rPr lang="uk-UA" sz="2400" dirty="0">
                <a:latin typeface="Calibri"/>
                <a:ea typeface="Calibri"/>
                <a:cs typeface="Times New Roman"/>
              </a:rPr>
              <a:t>передані фізичним особам у власність або </a:t>
            </a:r>
            <a:r>
              <a:rPr lang="uk-UA" sz="2400" dirty="0" smtClean="0">
                <a:latin typeface="Calibri"/>
                <a:ea typeface="Calibri"/>
                <a:cs typeface="Times New Roman"/>
              </a:rPr>
              <a:t>оренду, </a:t>
            </a:r>
            <a:r>
              <a:rPr lang="uk-UA" sz="2400" dirty="0">
                <a:latin typeface="Calibri"/>
                <a:ea typeface="Calibri"/>
                <a:cs typeface="Times New Roman"/>
              </a:rPr>
              <a:t>які можуть використовуватися для ведення </a:t>
            </a:r>
            <a:r>
              <a:rPr lang="uk-UA" sz="2400" dirty="0" smtClean="0">
                <a:latin typeface="Calibri"/>
                <a:ea typeface="Calibri"/>
                <a:cs typeface="Times New Roman"/>
              </a:rPr>
              <a:t>такого господарства</a:t>
            </a:r>
            <a:r>
              <a:rPr lang="uk-UA" sz="2400" dirty="0">
                <a:latin typeface="Calibri"/>
                <a:ea typeface="Calibri"/>
                <a:cs typeface="Times New Roman"/>
              </a:rPr>
              <a:t>, товарного сільськогосподарського виробництва, фермерського господарства</a:t>
            </a:r>
            <a:endParaRPr lang="uk-UA" sz="2400" b="1" dirty="0">
              <a:solidFill>
                <a:srgbClr val="70AD47">
                  <a:lumMod val="50000"/>
                </a:srgbClr>
              </a:solidFill>
            </a:endParaRPr>
          </a:p>
        </p:txBody>
      </p:sp>
    </p:spTree>
    <p:extLst>
      <p:ext uri="{BB962C8B-B14F-4D97-AF65-F5344CB8AC3E}">
        <p14:creationId xmlns:p14="http://schemas.microsoft.com/office/powerpoint/2010/main" val="17734376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2" name="Прямокутник 1"/>
          <p:cNvSpPr/>
          <p:nvPr/>
        </p:nvSpPr>
        <p:spPr>
          <a:xfrm>
            <a:off x="1647652" y="884480"/>
            <a:ext cx="10108387" cy="4601260"/>
          </a:xfrm>
          <a:prstGeom prst="rect">
            <a:avLst/>
          </a:prstGeom>
        </p:spPr>
        <p:txBody>
          <a:bodyPr wrap="square">
            <a:spAutoFit/>
          </a:bodyPr>
          <a:lstStyle/>
          <a:p>
            <a:pPr lvl="0"/>
            <a:r>
              <a:rPr lang="ru-RU" sz="2400" b="1" dirty="0" smtClean="0">
                <a:solidFill>
                  <a:srgbClr val="70AD47">
                    <a:lumMod val="50000"/>
                  </a:srgbClr>
                </a:solidFill>
              </a:rPr>
              <a:t>ЗЕМЕЛЬНІ ДІЛЯНКИ </a:t>
            </a:r>
          </a:p>
          <a:p>
            <a:pPr lvl="0"/>
            <a:r>
              <a:rPr lang="ru-RU" sz="2400" b="1" dirty="0" smtClean="0">
                <a:solidFill>
                  <a:srgbClr val="70AD47">
                    <a:lumMod val="50000"/>
                  </a:srgbClr>
                </a:solidFill>
              </a:rPr>
              <a:t>ДЛЯ ІНДИВІДУАЛЬНОГО ТА КОЛЕКТИВНОГО </a:t>
            </a:r>
            <a:r>
              <a:rPr lang="ru-RU" sz="2400" b="1" dirty="0" smtClean="0">
                <a:solidFill>
                  <a:srgbClr val="70AD47">
                    <a:lumMod val="50000"/>
                  </a:srgbClr>
                </a:solidFill>
              </a:rPr>
              <a:t>САДІВНИЦТВА</a:t>
            </a:r>
          </a:p>
          <a:p>
            <a:pPr lvl="0"/>
            <a:endParaRPr lang="ru-RU" sz="2400" b="1" dirty="0">
              <a:solidFill>
                <a:srgbClr val="70AD47">
                  <a:lumMod val="50000"/>
                </a:srgbClr>
              </a:solidFill>
              <a:latin typeface="Calibri"/>
              <a:ea typeface="Calibri"/>
              <a:cs typeface="Times New Roman"/>
            </a:endParaRPr>
          </a:p>
          <a:p>
            <a:pPr lvl="0" algn="just"/>
            <a:r>
              <a:rPr lang="uk-UA" sz="2400" dirty="0" smtClean="0">
                <a:latin typeface="Calibri"/>
                <a:ea typeface="Calibri"/>
                <a:cs typeface="Times New Roman"/>
              </a:rPr>
              <a:t>Земельні </a:t>
            </a:r>
            <a:r>
              <a:rPr lang="uk-UA" sz="2400" dirty="0">
                <a:latin typeface="Calibri"/>
                <a:ea typeface="Calibri"/>
                <a:cs typeface="Times New Roman"/>
              </a:rPr>
              <a:t>ділянки з цільовими призначеннями «для індивідуального садівництва» (код 01.05) та «для колективного садівництва» (код </a:t>
            </a:r>
            <a:r>
              <a:rPr lang="uk-UA" sz="2400" dirty="0" smtClean="0">
                <a:latin typeface="Calibri"/>
                <a:ea typeface="Calibri"/>
                <a:cs typeface="Times New Roman"/>
              </a:rPr>
              <a:t>01.06) </a:t>
            </a:r>
            <a:r>
              <a:rPr lang="uk-UA" sz="2400" dirty="0">
                <a:latin typeface="Calibri"/>
                <a:ea typeface="Calibri"/>
                <a:cs typeface="Times New Roman"/>
              </a:rPr>
              <a:t>призначені для садівництва, можуть використовуватись для закладання багаторічних плодових насаджень, вирощування сільськогосподарських культур, а також для зведення необхідних будинків, господарських споруд </a:t>
            </a:r>
            <a:r>
              <a:rPr lang="uk-UA" sz="2400" dirty="0" smtClean="0">
                <a:latin typeface="Calibri"/>
                <a:ea typeface="Calibri"/>
                <a:cs typeface="Times New Roman"/>
              </a:rPr>
              <a:t>тощо.</a:t>
            </a:r>
          </a:p>
          <a:p>
            <a:pPr algn="just">
              <a:spcAft>
                <a:spcPts val="600"/>
              </a:spcAft>
            </a:pPr>
            <a:r>
              <a:rPr lang="uk-UA" sz="2400" dirty="0" smtClean="0">
                <a:latin typeface="Calibri"/>
                <a:ea typeface="Calibri"/>
                <a:cs typeface="Times New Roman"/>
              </a:rPr>
              <a:t>Такі земельні ділянки відносяться </a:t>
            </a:r>
            <a:r>
              <a:rPr lang="uk-UA" sz="2400" dirty="0">
                <a:latin typeface="Calibri"/>
                <a:ea typeface="Calibri"/>
                <a:cs typeface="Times New Roman"/>
              </a:rPr>
              <a:t>до категорії «землі сільськогосподарського призначення», а, отже будувати житлові будинки на них не </a:t>
            </a:r>
            <a:r>
              <a:rPr lang="uk-UA" sz="2400" dirty="0" smtClean="0">
                <a:latin typeface="Calibri"/>
                <a:ea typeface="Calibri"/>
                <a:cs typeface="Times New Roman"/>
              </a:rPr>
              <a:t>можна.</a:t>
            </a:r>
            <a:endParaRPr lang="ru-RU" sz="2400" b="1" dirty="0">
              <a:solidFill>
                <a:srgbClr val="70AD47">
                  <a:lumMod val="50000"/>
                </a:srgbClr>
              </a:solidFill>
            </a:endParaRPr>
          </a:p>
        </p:txBody>
      </p:sp>
    </p:spTree>
    <p:extLst>
      <p:ext uri="{BB962C8B-B14F-4D97-AF65-F5344CB8AC3E}">
        <p14:creationId xmlns:p14="http://schemas.microsoft.com/office/powerpoint/2010/main" val="3482648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2" name="Прямокутник 1"/>
          <p:cNvSpPr/>
          <p:nvPr/>
        </p:nvSpPr>
        <p:spPr>
          <a:xfrm>
            <a:off x="1647652" y="884480"/>
            <a:ext cx="10108387" cy="5709255"/>
          </a:xfrm>
          <a:prstGeom prst="rect">
            <a:avLst/>
          </a:prstGeom>
        </p:spPr>
        <p:txBody>
          <a:bodyPr wrap="square">
            <a:spAutoFit/>
          </a:bodyPr>
          <a:lstStyle/>
          <a:p>
            <a:pPr lvl="0"/>
            <a:r>
              <a:rPr lang="ru-RU" sz="2400" b="1" dirty="0" smtClean="0">
                <a:solidFill>
                  <a:srgbClr val="70AD47">
                    <a:lumMod val="50000"/>
                  </a:srgbClr>
                </a:solidFill>
              </a:rPr>
              <a:t>ЗЕМЕЛЬНІ ДІЛЯНКИ ДЛЯ </a:t>
            </a:r>
            <a:r>
              <a:rPr lang="ru-RU" sz="2400" b="1" dirty="0" smtClean="0">
                <a:solidFill>
                  <a:srgbClr val="70AD47">
                    <a:lumMod val="50000"/>
                  </a:srgbClr>
                </a:solidFill>
              </a:rPr>
              <a:t>ГОРОДНИЦТВА</a:t>
            </a:r>
          </a:p>
          <a:p>
            <a:pPr lvl="0"/>
            <a:endParaRPr lang="ru-RU" sz="2400" b="1" dirty="0">
              <a:solidFill>
                <a:srgbClr val="70AD47">
                  <a:lumMod val="50000"/>
                </a:srgbClr>
              </a:solidFill>
              <a:latin typeface="Calibri"/>
              <a:ea typeface="Calibri"/>
              <a:cs typeface="Times New Roman"/>
            </a:endParaRPr>
          </a:p>
          <a:p>
            <a:pPr lvl="0" algn="just"/>
            <a:r>
              <a:rPr lang="uk-UA" sz="2400" dirty="0" smtClean="0">
                <a:latin typeface="Calibri"/>
                <a:ea typeface="Calibri"/>
                <a:cs typeface="Times New Roman"/>
              </a:rPr>
              <a:t>Земельні </a:t>
            </a:r>
            <a:r>
              <a:rPr lang="uk-UA" sz="2400" dirty="0">
                <a:latin typeface="Calibri"/>
                <a:ea typeface="Calibri"/>
                <a:cs typeface="Times New Roman"/>
              </a:rPr>
              <a:t>ділянки для городництва із земель державної або комунальної власності можуть надаватися громадянам </a:t>
            </a:r>
            <a:r>
              <a:rPr lang="uk-UA" sz="2400" b="1" i="1" dirty="0">
                <a:latin typeface="Calibri"/>
                <a:ea typeface="Calibri"/>
                <a:cs typeface="Times New Roman"/>
              </a:rPr>
              <a:t>лише в </a:t>
            </a:r>
            <a:r>
              <a:rPr lang="uk-UA" sz="2400" b="1" i="1" dirty="0" smtClean="0">
                <a:latin typeface="Calibri"/>
                <a:ea typeface="Calibri"/>
                <a:cs typeface="Times New Roman"/>
              </a:rPr>
              <a:t>оренду</a:t>
            </a:r>
            <a:r>
              <a:rPr lang="uk-UA" sz="2400" i="1" dirty="0" smtClean="0">
                <a:latin typeface="Calibri"/>
                <a:ea typeface="Calibri"/>
                <a:cs typeface="Times New Roman"/>
              </a:rPr>
              <a:t>.</a:t>
            </a:r>
            <a:endParaRPr lang="ru-RU" sz="2400" dirty="0" smtClean="0">
              <a:latin typeface="Calibri"/>
              <a:ea typeface="Calibri"/>
              <a:cs typeface="Times New Roman"/>
            </a:endParaRPr>
          </a:p>
          <a:p>
            <a:pPr lvl="0" algn="just"/>
            <a:r>
              <a:rPr lang="uk-UA" sz="2400" dirty="0" smtClean="0">
                <a:latin typeface="Calibri"/>
                <a:ea typeface="Calibri"/>
                <a:cs typeface="Times New Roman"/>
              </a:rPr>
              <a:t>Площа </a:t>
            </a:r>
            <a:r>
              <a:rPr lang="uk-UA" sz="2400" dirty="0">
                <a:latin typeface="Calibri"/>
                <a:ea typeface="Calibri"/>
                <a:cs typeface="Times New Roman"/>
              </a:rPr>
              <a:t>земельної ділянки, що надається громадянину в оренду для городництва, не може перевищувати </a:t>
            </a:r>
            <a:r>
              <a:rPr lang="uk-UA" sz="2400" b="1" dirty="0">
                <a:latin typeface="Calibri"/>
                <a:ea typeface="Calibri"/>
                <a:cs typeface="Times New Roman"/>
              </a:rPr>
              <a:t>0,6 </a:t>
            </a:r>
            <a:r>
              <a:rPr lang="uk-UA" sz="2400" b="1" dirty="0" smtClean="0">
                <a:latin typeface="Calibri"/>
                <a:ea typeface="Calibri"/>
                <a:cs typeface="Times New Roman"/>
              </a:rPr>
              <a:t>гектара</a:t>
            </a:r>
            <a:r>
              <a:rPr lang="uk-UA" sz="2400" dirty="0" smtClean="0">
                <a:latin typeface="Calibri"/>
                <a:ea typeface="Calibri"/>
                <a:cs typeface="Times New Roman"/>
              </a:rPr>
              <a:t>.</a:t>
            </a:r>
          </a:p>
          <a:p>
            <a:pPr lvl="0" algn="just"/>
            <a:r>
              <a:rPr lang="uk-UA" sz="2400" dirty="0" smtClean="0">
                <a:latin typeface="Calibri"/>
                <a:ea typeface="Calibri"/>
                <a:cs typeface="Times New Roman"/>
              </a:rPr>
              <a:t>На </a:t>
            </a:r>
            <a:r>
              <a:rPr lang="uk-UA" sz="2400" dirty="0">
                <a:latin typeface="Calibri"/>
                <a:ea typeface="Calibri"/>
                <a:cs typeface="Times New Roman"/>
              </a:rPr>
              <a:t>земельних ділянках, наданих для городництва, закладання багаторічних плодових насаджень, а також спорудження капітальних будівель і споруд не допускається. </a:t>
            </a:r>
            <a:endParaRPr lang="ru-RU" sz="2400" dirty="0" smtClean="0">
              <a:latin typeface="Calibri"/>
              <a:ea typeface="Calibri"/>
              <a:cs typeface="Times New Roman"/>
            </a:endParaRPr>
          </a:p>
          <a:p>
            <a:pPr lvl="0" algn="just"/>
            <a:r>
              <a:rPr lang="uk-UA" sz="2400" dirty="0" smtClean="0">
                <a:latin typeface="Calibri"/>
                <a:ea typeface="Calibri"/>
                <a:cs typeface="Times New Roman"/>
              </a:rPr>
              <a:t>На </a:t>
            </a:r>
            <a:r>
              <a:rPr lang="uk-UA" sz="2400" dirty="0">
                <a:latin typeface="Calibri"/>
                <a:ea typeface="Calibri"/>
                <a:cs typeface="Times New Roman"/>
              </a:rPr>
              <a:t>цих ділянках можуть бути зведені лише тимчасові споруди для зберігання інвентарю та захисту від непогоди. Після закінчення строку оренди зазначеної земельної ділянки побудовані тимчасові споруди підлягають знесенню власниками цих споруд за їх рахунок.</a:t>
            </a:r>
            <a:endParaRPr lang="ru-RU" sz="2400" dirty="0">
              <a:latin typeface="Calibri"/>
              <a:ea typeface="Calibri"/>
              <a:cs typeface="Times New Roman"/>
            </a:endParaRPr>
          </a:p>
          <a:p>
            <a:pPr lvl="0">
              <a:spcAft>
                <a:spcPts val="600"/>
              </a:spcAft>
            </a:pPr>
            <a:endParaRPr lang="ru-RU" sz="2400" dirty="0">
              <a:latin typeface="Calibri"/>
              <a:ea typeface="Calibri"/>
              <a:cs typeface="Times New Roman"/>
            </a:endParaRPr>
          </a:p>
          <a:p>
            <a:pPr lvl="0"/>
            <a:endParaRPr lang="ru-RU" sz="2400" b="1" dirty="0">
              <a:solidFill>
                <a:srgbClr val="70AD47">
                  <a:lumMod val="50000"/>
                </a:srgbClr>
              </a:solidFill>
            </a:endParaRPr>
          </a:p>
        </p:txBody>
      </p:sp>
    </p:spTree>
    <p:extLst>
      <p:ext uri="{BB962C8B-B14F-4D97-AF65-F5344CB8AC3E}">
        <p14:creationId xmlns:p14="http://schemas.microsoft.com/office/powerpoint/2010/main" val="1445672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2" name="Прямокутник 1"/>
          <p:cNvSpPr/>
          <p:nvPr/>
        </p:nvSpPr>
        <p:spPr>
          <a:xfrm>
            <a:off x="1632071" y="983456"/>
            <a:ext cx="10284157" cy="3785652"/>
          </a:xfrm>
          <a:prstGeom prst="rect">
            <a:avLst/>
          </a:prstGeom>
        </p:spPr>
        <p:txBody>
          <a:bodyPr wrap="square">
            <a:spAutoFit/>
          </a:bodyPr>
          <a:lstStyle/>
          <a:p>
            <a:r>
              <a:rPr lang="ru-RU" sz="2400" b="1" dirty="0" smtClean="0">
                <a:solidFill>
                  <a:schemeClr val="accent6">
                    <a:lumMod val="50000"/>
                  </a:schemeClr>
                </a:solidFill>
              </a:rPr>
              <a:t>ЗЕМЛІ ФЕРМЕРСЬКИХ ГОСПОДАРСТВ</a:t>
            </a:r>
          </a:p>
          <a:p>
            <a:endParaRPr lang="ru-RU" sz="2400" b="1" dirty="0">
              <a:solidFill>
                <a:schemeClr val="accent6">
                  <a:lumMod val="50000"/>
                </a:schemeClr>
              </a:solidFill>
            </a:endParaRPr>
          </a:p>
          <a:p>
            <a:endParaRPr lang="ru-RU" sz="2400" b="1" dirty="0" smtClean="0">
              <a:solidFill>
                <a:schemeClr val="accent6">
                  <a:lumMod val="50000"/>
                </a:schemeClr>
              </a:solidFill>
            </a:endParaRPr>
          </a:p>
          <a:p>
            <a:pPr marL="285750" indent="-285750">
              <a:buFont typeface="Arial" panose="020B0604020202020204" pitchFamily="34" charset="0"/>
              <a:buChar char="•"/>
            </a:pPr>
            <a:r>
              <a:rPr lang="uk-UA" sz="2400" dirty="0" smtClean="0"/>
              <a:t>Склад земель фермерських господарств</a:t>
            </a:r>
          </a:p>
          <a:p>
            <a:pPr marL="285750" indent="-285750">
              <a:buFont typeface="Arial" panose="020B0604020202020204" pitchFamily="34" charset="0"/>
              <a:buChar char="•"/>
            </a:pPr>
            <a:r>
              <a:rPr lang="uk-UA" sz="2400" dirty="0" smtClean="0"/>
              <a:t>Шляхи отримання прав на земельні ділянки, які можуть використовуватися сімейними фермерськими господарствами</a:t>
            </a:r>
          </a:p>
          <a:p>
            <a:pPr marL="285750" indent="-285750">
              <a:buFont typeface="Arial" panose="020B0604020202020204" pitchFamily="34" charset="0"/>
              <a:buChar char="•"/>
            </a:pPr>
            <a:r>
              <a:rPr lang="uk-UA" sz="2400" dirty="0" smtClean="0"/>
              <a:t>Першочергове право ветеранів на отримання у власність земельних ділянок</a:t>
            </a:r>
          </a:p>
          <a:p>
            <a:pPr marL="285750" indent="-285750">
              <a:buFont typeface="Arial" panose="020B0604020202020204" pitchFamily="34" charset="0"/>
              <a:buChar char="•"/>
            </a:pPr>
            <a:r>
              <a:rPr lang="uk-UA" sz="2400" dirty="0" smtClean="0"/>
              <a:t>Як можна використовувати земельні ділянки сімейного фермерського господарства</a:t>
            </a:r>
            <a:endParaRPr lang="uk-UA" sz="2400" dirty="0"/>
          </a:p>
        </p:txBody>
      </p:sp>
    </p:spTree>
    <p:extLst>
      <p:ext uri="{BB962C8B-B14F-4D97-AF65-F5344CB8AC3E}">
        <p14:creationId xmlns:p14="http://schemas.microsoft.com/office/powerpoint/2010/main" val="1688252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2" name="Прямокутник 1"/>
          <p:cNvSpPr/>
          <p:nvPr/>
        </p:nvSpPr>
        <p:spPr>
          <a:xfrm>
            <a:off x="1901356" y="981502"/>
            <a:ext cx="10000358" cy="5155257"/>
          </a:xfrm>
          <a:prstGeom prst="rect">
            <a:avLst/>
          </a:prstGeom>
        </p:spPr>
        <p:txBody>
          <a:bodyPr wrap="square">
            <a:spAutoFit/>
          </a:bodyPr>
          <a:lstStyle/>
          <a:p>
            <a:pPr lvl="0"/>
            <a:r>
              <a:rPr lang="uk-UA" sz="2400" b="1" dirty="0" smtClean="0">
                <a:solidFill>
                  <a:schemeClr val="accent6">
                    <a:lumMod val="50000"/>
                  </a:schemeClr>
                </a:solidFill>
              </a:rPr>
              <a:t>СКЛАД ЗЕМЕЛЬ ФЕРМЕРСЬКИХ </a:t>
            </a:r>
            <a:r>
              <a:rPr lang="uk-UA" sz="2400" b="1" dirty="0" smtClean="0">
                <a:solidFill>
                  <a:schemeClr val="accent6">
                    <a:lumMod val="50000"/>
                  </a:schemeClr>
                </a:solidFill>
              </a:rPr>
              <a:t>ГОСПОДАРСТВ</a:t>
            </a:r>
          </a:p>
          <a:p>
            <a:pPr lvl="0"/>
            <a:endParaRPr lang="uk-UA" sz="2400" b="1" dirty="0">
              <a:solidFill>
                <a:schemeClr val="accent6">
                  <a:lumMod val="50000"/>
                </a:schemeClr>
              </a:solidFill>
              <a:latin typeface="Calibri"/>
              <a:ea typeface="Times New Roman"/>
              <a:cs typeface="Times New Roman"/>
            </a:endParaRPr>
          </a:p>
          <a:p>
            <a:pPr lvl="0"/>
            <a:r>
              <a:rPr lang="uk-UA" sz="2400" dirty="0" smtClean="0">
                <a:latin typeface="Calibri"/>
                <a:ea typeface="Times New Roman"/>
                <a:cs typeface="Times New Roman"/>
              </a:rPr>
              <a:t>До </a:t>
            </a:r>
            <a:r>
              <a:rPr lang="uk-UA" sz="2400" dirty="0">
                <a:latin typeface="Calibri"/>
                <a:ea typeface="Times New Roman"/>
                <a:cs typeface="Times New Roman"/>
              </a:rPr>
              <a:t>складу земель фермерського господарства, тобто, земель, які може </a:t>
            </a:r>
            <a:r>
              <a:rPr lang="uk-UA" sz="2400" dirty="0">
                <a:solidFill>
                  <a:srgbClr val="000000"/>
                </a:solidFill>
                <a:latin typeface="Calibri"/>
                <a:ea typeface="Times New Roman"/>
                <a:cs typeface="Times New Roman"/>
              </a:rPr>
              <a:t>безпосередньо використовуватися таким господарством, включаються</a:t>
            </a:r>
            <a:r>
              <a:rPr lang="uk-UA" sz="2400" dirty="0" smtClean="0">
                <a:solidFill>
                  <a:srgbClr val="000000"/>
                </a:solidFill>
                <a:latin typeface="Calibri"/>
                <a:ea typeface="Times New Roman"/>
                <a:cs typeface="Times New Roman"/>
              </a:rPr>
              <a:t>:</a:t>
            </a:r>
          </a:p>
          <a:p>
            <a:pPr indent="450215" algn="just">
              <a:spcAft>
                <a:spcPts val="600"/>
              </a:spcAft>
            </a:pPr>
            <a:endParaRPr lang="ru-RU" sz="2400" dirty="0">
              <a:latin typeface="Calibri"/>
              <a:ea typeface="Calibri"/>
              <a:cs typeface="Times New Roman"/>
            </a:endParaRPr>
          </a:p>
          <a:p>
            <a:pPr marL="342900" lvl="0" indent="-342900" algn="just">
              <a:spcAft>
                <a:spcPts val="600"/>
              </a:spcAft>
              <a:buFont typeface="Arial"/>
              <a:buChar char="●"/>
            </a:pPr>
            <a:r>
              <a:rPr lang="uk-UA" sz="2000" dirty="0">
                <a:ea typeface="Times New Roman"/>
                <a:cs typeface="Times New Roman"/>
              </a:rPr>
              <a:t>земельні ділянки, що належать громадянам України - членам фермерського господарства на праві власності чи користування;</a:t>
            </a:r>
            <a:endParaRPr lang="ru-RU" sz="2000" dirty="0">
              <a:ea typeface="Noto Sans Symbols"/>
              <a:cs typeface="Noto Sans Symbols"/>
            </a:endParaRPr>
          </a:p>
          <a:p>
            <a:pPr marL="342900" lvl="0" indent="-342900" algn="just">
              <a:spcAft>
                <a:spcPts val="600"/>
              </a:spcAft>
              <a:buFont typeface="Arial"/>
              <a:buChar char="●"/>
            </a:pPr>
            <a:r>
              <a:rPr lang="uk-UA" sz="2000" dirty="0">
                <a:ea typeface="Times New Roman"/>
                <a:cs typeface="Times New Roman"/>
              </a:rPr>
              <a:t>земельних ділянок, що належать фермерському господарству як юридичній особі на праві власності, користування;</a:t>
            </a:r>
            <a:endParaRPr lang="ru-RU" sz="2000" dirty="0">
              <a:ea typeface="Noto Sans Symbols"/>
              <a:cs typeface="Noto Sans Symbols"/>
            </a:endParaRPr>
          </a:p>
          <a:p>
            <a:pPr marL="342900" lvl="0" indent="-342900" algn="just">
              <a:spcAft>
                <a:spcPts val="600"/>
              </a:spcAft>
              <a:buFont typeface="Arial"/>
              <a:buChar char="●"/>
            </a:pPr>
            <a:r>
              <a:rPr lang="uk-UA" sz="2000" dirty="0">
                <a:ea typeface="Times New Roman"/>
                <a:cs typeface="Times New Roman"/>
              </a:rPr>
              <a:t>земельної ділянки, що використовується фермерським господарством на умовах оренди</a:t>
            </a:r>
            <a:r>
              <a:rPr lang="uk-UA" sz="2000" dirty="0" smtClean="0">
                <a:ea typeface="Times New Roman"/>
                <a:cs typeface="Times New Roman"/>
              </a:rPr>
              <a:t>.</a:t>
            </a:r>
          </a:p>
          <a:p>
            <a:pPr lvl="0" algn="just">
              <a:spcAft>
                <a:spcPts val="600"/>
              </a:spcAft>
            </a:pPr>
            <a:r>
              <a:rPr lang="uk-UA" sz="2000" dirty="0" smtClean="0">
                <a:ea typeface="Times New Roman"/>
                <a:cs typeface="Times New Roman"/>
              </a:rPr>
              <a:t>Права </a:t>
            </a:r>
            <a:r>
              <a:rPr lang="uk-UA" sz="2000" dirty="0">
                <a:ea typeface="Times New Roman"/>
                <a:cs typeface="Times New Roman"/>
              </a:rPr>
              <a:t>володіння та користування земельними ділянками, які знаходяться у власності </a:t>
            </a:r>
            <a:r>
              <a:rPr lang="uk-UA" sz="2000" dirty="0" smtClean="0">
                <a:ea typeface="Times New Roman"/>
                <a:cs typeface="Times New Roman"/>
              </a:rPr>
              <a:t>його членів, </a:t>
            </a:r>
            <a:r>
              <a:rPr lang="uk-UA" sz="2000" dirty="0">
                <a:ea typeface="Times New Roman"/>
                <a:cs typeface="Times New Roman"/>
              </a:rPr>
              <a:t>здійснює фермерське господарство</a:t>
            </a:r>
            <a:endParaRPr lang="ru-RU" sz="2000" dirty="0">
              <a:ea typeface="Noto Sans Symbols"/>
              <a:cs typeface="Noto Sans Symbols"/>
            </a:endParaRPr>
          </a:p>
          <a:p>
            <a:pPr lvl="0"/>
            <a:endParaRPr lang="uk-UA" sz="2400" b="1" dirty="0">
              <a:solidFill>
                <a:schemeClr val="accent6">
                  <a:lumMod val="50000"/>
                </a:schemeClr>
              </a:solidFill>
            </a:endParaRPr>
          </a:p>
        </p:txBody>
      </p:sp>
    </p:spTree>
    <p:extLst>
      <p:ext uri="{BB962C8B-B14F-4D97-AF65-F5344CB8AC3E}">
        <p14:creationId xmlns:p14="http://schemas.microsoft.com/office/powerpoint/2010/main" val="22853818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2" name="Прямокутник 1"/>
          <p:cNvSpPr/>
          <p:nvPr/>
        </p:nvSpPr>
        <p:spPr>
          <a:xfrm>
            <a:off x="1901356" y="981502"/>
            <a:ext cx="10000358" cy="5355312"/>
          </a:xfrm>
          <a:prstGeom prst="rect">
            <a:avLst/>
          </a:prstGeom>
        </p:spPr>
        <p:txBody>
          <a:bodyPr wrap="square">
            <a:spAutoFit/>
          </a:bodyPr>
          <a:lstStyle/>
          <a:p>
            <a:pPr lvl="0"/>
            <a:r>
              <a:rPr lang="uk-UA" sz="2400" b="1" dirty="0" smtClean="0">
                <a:solidFill>
                  <a:schemeClr val="accent6">
                    <a:lumMod val="50000"/>
                  </a:schemeClr>
                </a:solidFill>
              </a:rPr>
              <a:t>ШЛЯХИ ОТРИМАННЯ ПРАВ НА ЗЕМЕЛЬНІ ДІЛЯНКИ,</a:t>
            </a:r>
          </a:p>
          <a:p>
            <a:pPr lvl="0"/>
            <a:r>
              <a:rPr lang="uk-UA" sz="2400" b="1" dirty="0" smtClean="0">
                <a:solidFill>
                  <a:schemeClr val="accent6">
                    <a:lumMod val="50000"/>
                  </a:schemeClr>
                </a:solidFill>
              </a:rPr>
              <a:t>ЯКІ МОЖУТЬ ВИКОРИСТОВУВАТИСЯ </a:t>
            </a:r>
            <a:r>
              <a:rPr lang="uk-UA" sz="2400" b="1" dirty="0" smtClean="0">
                <a:solidFill>
                  <a:schemeClr val="accent6">
                    <a:lumMod val="50000"/>
                  </a:schemeClr>
                </a:solidFill>
              </a:rPr>
              <a:t>СФГ</a:t>
            </a:r>
          </a:p>
          <a:p>
            <a:pPr marL="342900" lvl="0" indent="-342900" algn="just">
              <a:spcAft>
                <a:spcPts val="600"/>
              </a:spcAft>
              <a:buFont typeface="+mj-lt"/>
              <a:buAutoNum type="arabicPeriod"/>
            </a:pPr>
            <a:r>
              <a:rPr lang="uk-UA" sz="2000" b="1" i="1" dirty="0">
                <a:ea typeface="Times New Roman"/>
                <a:cs typeface="Times New Roman"/>
              </a:rPr>
              <a:t>Право власності на земельні ділянки </a:t>
            </a:r>
            <a:r>
              <a:rPr lang="uk-UA" sz="2000" b="1" i="1" dirty="0" err="1">
                <a:ea typeface="Times New Roman"/>
                <a:cs typeface="Times New Roman"/>
              </a:rPr>
              <a:t>сільгосппризначення</a:t>
            </a:r>
            <a:r>
              <a:rPr lang="uk-UA" sz="2000" b="1" i="1" dirty="0">
                <a:ea typeface="Times New Roman"/>
                <a:cs typeface="Times New Roman"/>
              </a:rPr>
              <a:t> набувається шляхом : </a:t>
            </a:r>
            <a:endParaRPr lang="ru-RU" sz="2000" dirty="0">
              <a:ea typeface="Calibri"/>
              <a:cs typeface="Times New Roman"/>
            </a:endParaRPr>
          </a:p>
          <a:p>
            <a:pPr marL="342900" lvl="0" indent="-342900" algn="just">
              <a:spcAft>
                <a:spcPts val="600"/>
              </a:spcAft>
              <a:buFont typeface="Arial"/>
              <a:buChar char="●"/>
            </a:pPr>
            <a:r>
              <a:rPr lang="uk-UA" sz="2000" dirty="0">
                <a:ea typeface="Times New Roman"/>
                <a:cs typeface="Times New Roman"/>
              </a:rPr>
              <a:t>Безоплатної приватизації із земель державної чи комунальної власності;</a:t>
            </a:r>
            <a:endParaRPr lang="ru-RU" sz="2000" dirty="0">
              <a:ea typeface="Noto Sans Symbols"/>
              <a:cs typeface="Noto Sans Symbols"/>
            </a:endParaRPr>
          </a:p>
          <a:p>
            <a:pPr marL="342900" lvl="0" indent="-342900" algn="just">
              <a:spcAft>
                <a:spcPts val="600"/>
              </a:spcAft>
              <a:buFont typeface="Arial"/>
              <a:buChar char="●"/>
            </a:pPr>
            <a:r>
              <a:rPr lang="uk-UA" sz="2000" dirty="0">
                <a:ea typeface="Times New Roman"/>
                <a:cs typeface="Times New Roman"/>
              </a:rPr>
              <a:t>Придбання у власність земель приватної власності за цивільно-правовими угодами;</a:t>
            </a:r>
            <a:endParaRPr lang="ru-RU" sz="2000" dirty="0">
              <a:ea typeface="Noto Sans Symbols"/>
              <a:cs typeface="Noto Sans Symbols"/>
            </a:endParaRPr>
          </a:p>
          <a:p>
            <a:pPr marL="342900" lvl="0" indent="-342900" algn="just">
              <a:spcAft>
                <a:spcPts val="600"/>
              </a:spcAft>
              <a:buFont typeface="Arial"/>
              <a:buChar char="●"/>
            </a:pPr>
            <a:r>
              <a:rPr lang="uk-UA" sz="2000" dirty="0">
                <a:ea typeface="Times New Roman"/>
                <a:cs typeface="Times New Roman"/>
              </a:rPr>
              <a:t>Спадкування приватних земель. </a:t>
            </a:r>
            <a:endParaRPr lang="uk-UA" sz="2000" dirty="0" smtClean="0">
              <a:ea typeface="Times New Roman"/>
              <a:cs typeface="Times New Roman"/>
            </a:endParaRPr>
          </a:p>
          <a:p>
            <a:pPr marL="342900" lvl="0" indent="-342900" algn="just">
              <a:spcAft>
                <a:spcPts val="600"/>
              </a:spcAft>
              <a:buFont typeface="Arial"/>
              <a:buChar char="●"/>
            </a:pPr>
            <a:r>
              <a:rPr lang="uk-UA" sz="2000" b="1" i="1" dirty="0" smtClean="0">
                <a:ea typeface="Times New Roman"/>
                <a:cs typeface="Times New Roman"/>
              </a:rPr>
              <a:t>2. Право користування земельними ділянками </a:t>
            </a:r>
            <a:r>
              <a:rPr lang="uk-UA" sz="2000" b="1" i="1" dirty="0" err="1" smtClean="0">
                <a:ea typeface="Times New Roman"/>
                <a:cs typeface="Times New Roman"/>
              </a:rPr>
              <a:t>сільгосппризначення</a:t>
            </a:r>
            <a:r>
              <a:rPr lang="uk-UA" sz="2000" b="1" i="1" dirty="0" smtClean="0">
                <a:ea typeface="Times New Roman"/>
                <a:cs typeface="Times New Roman"/>
              </a:rPr>
              <a:t> виникає:</a:t>
            </a:r>
          </a:p>
          <a:p>
            <a:pPr marL="342900" lvl="0" indent="-342900" algn="just">
              <a:spcAft>
                <a:spcPts val="600"/>
              </a:spcAft>
              <a:buFont typeface="Arial"/>
              <a:buChar char="●"/>
            </a:pPr>
            <a:r>
              <a:rPr lang="uk-UA" sz="2000" dirty="0" smtClean="0">
                <a:ea typeface="Times New Roman"/>
                <a:cs typeface="Times New Roman"/>
              </a:rPr>
              <a:t>За договором оренди земельної ділянки </a:t>
            </a:r>
            <a:r>
              <a:rPr lang="uk-UA" sz="2000" dirty="0">
                <a:ea typeface="Times New Roman"/>
                <a:cs typeface="Times New Roman"/>
              </a:rPr>
              <a:t>державної, комунальної або приватної </a:t>
            </a:r>
            <a:r>
              <a:rPr lang="uk-UA" sz="2000" dirty="0" smtClean="0">
                <a:ea typeface="Times New Roman"/>
                <a:cs typeface="Times New Roman"/>
              </a:rPr>
              <a:t>власності (оренда державних та комунальних земель – за результатами земельних торгів). </a:t>
            </a:r>
          </a:p>
          <a:p>
            <a:r>
              <a:rPr lang="uk-UA" sz="2000" dirty="0" smtClean="0">
                <a:ea typeface="Times New Roman"/>
                <a:cs typeface="Times New Roman"/>
              </a:rPr>
              <a:t>Орендна </a:t>
            </a:r>
            <a:r>
              <a:rPr lang="uk-UA" sz="2000" dirty="0">
                <a:ea typeface="Times New Roman"/>
                <a:cs typeface="Times New Roman"/>
              </a:rPr>
              <a:t>плата є обов’язковою умовою такого </a:t>
            </a:r>
            <a:r>
              <a:rPr lang="uk-UA" sz="2000" dirty="0" smtClean="0">
                <a:ea typeface="Times New Roman"/>
                <a:cs typeface="Times New Roman"/>
              </a:rPr>
              <a:t>договору.</a:t>
            </a:r>
            <a:endParaRPr lang="ru-RU" sz="2000" dirty="0">
              <a:ea typeface="Noto Sans Symbols"/>
              <a:cs typeface="Noto Sans Symbols"/>
            </a:endParaRPr>
          </a:p>
          <a:p>
            <a:pPr lvl="0"/>
            <a:endParaRPr lang="uk-UA" sz="2400" b="1" dirty="0">
              <a:solidFill>
                <a:schemeClr val="accent6">
                  <a:lumMod val="50000"/>
                </a:schemeClr>
              </a:solidFill>
            </a:endParaRPr>
          </a:p>
        </p:txBody>
      </p:sp>
    </p:spTree>
    <p:extLst>
      <p:ext uri="{BB962C8B-B14F-4D97-AF65-F5344CB8AC3E}">
        <p14:creationId xmlns:p14="http://schemas.microsoft.com/office/powerpoint/2010/main" val="19116909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2" name="Прямокутник 1"/>
          <p:cNvSpPr/>
          <p:nvPr/>
        </p:nvSpPr>
        <p:spPr>
          <a:xfrm>
            <a:off x="1901356" y="981502"/>
            <a:ext cx="10000358" cy="5386090"/>
          </a:xfrm>
          <a:prstGeom prst="rect">
            <a:avLst/>
          </a:prstGeom>
        </p:spPr>
        <p:txBody>
          <a:bodyPr wrap="square">
            <a:spAutoFit/>
          </a:bodyPr>
          <a:lstStyle/>
          <a:p>
            <a:pPr lvl="0"/>
            <a:r>
              <a:rPr lang="uk-UA" sz="2400" b="1" dirty="0" smtClean="0">
                <a:solidFill>
                  <a:schemeClr val="accent6">
                    <a:lumMod val="50000"/>
                  </a:schemeClr>
                </a:solidFill>
              </a:rPr>
              <a:t>ПЕРШОЧЕРГОВЕ ПРАВО ВЕТЕРАНІВ НА ОТРИМАННЯ У ВЛАСНІСТЬ ЗЕМЕЛЬНИХ </a:t>
            </a:r>
            <a:r>
              <a:rPr lang="uk-UA" sz="2400" b="1" dirty="0" smtClean="0">
                <a:solidFill>
                  <a:schemeClr val="accent6">
                    <a:lumMod val="50000"/>
                  </a:schemeClr>
                </a:solidFill>
              </a:rPr>
              <a:t>ДІЛЯНОК</a:t>
            </a:r>
          </a:p>
          <a:p>
            <a:pPr lvl="0" algn="just">
              <a:lnSpc>
                <a:spcPct val="115000"/>
              </a:lnSpc>
              <a:spcAft>
                <a:spcPts val="600"/>
              </a:spcAft>
            </a:pPr>
            <a:r>
              <a:rPr lang="uk-UA" sz="2400" dirty="0">
                <a:solidFill>
                  <a:srgbClr val="000000"/>
                </a:solidFill>
                <a:latin typeface="Times New Roman"/>
                <a:ea typeface="Calibri"/>
                <a:cs typeface="Times New Roman"/>
              </a:rPr>
              <a:t>Законом України «Про статус ветеранів війни, гарантії їх соціального захисту» учасникам бойових дій та особам, прирівняним до них, особам з інвалідністю внаслідок війни та сім’ям загиблих </a:t>
            </a:r>
            <a:r>
              <a:rPr lang="uk-UA" sz="2400" dirty="0" err="1">
                <a:solidFill>
                  <a:srgbClr val="000000"/>
                </a:solidFill>
                <a:latin typeface="Times New Roman"/>
                <a:ea typeface="Calibri"/>
                <a:cs typeface="Times New Roman"/>
              </a:rPr>
              <a:t>військовослужбовціввстановлено</a:t>
            </a:r>
            <a:r>
              <a:rPr lang="uk-UA" sz="2400" dirty="0">
                <a:solidFill>
                  <a:srgbClr val="000000"/>
                </a:solidFill>
                <a:latin typeface="Times New Roman"/>
                <a:ea typeface="Calibri"/>
                <a:cs typeface="Times New Roman"/>
              </a:rPr>
              <a:t> першочергове право на отримання у власність земельних ділянок для:</a:t>
            </a:r>
          </a:p>
          <a:p>
            <a:pPr marL="342900" lvl="0" indent="-342900" algn="just">
              <a:lnSpc>
                <a:spcPct val="115000"/>
              </a:lnSpc>
              <a:spcAft>
                <a:spcPts val="600"/>
              </a:spcAft>
              <a:buFont typeface="Wingdings" pitchFamily="2" charset="2"/>
              <a:buChar char="Ø"/>
            </a:pPr>
            <a:r>
              <a:rPr lang="uk-UA" sz="2400" dirty="0">
                <a:solidFill>
                  <a:srgbClr val="000000"/>
                </a:solidFill>
                <a:latin typeface="Times New Roman"/>
                <a:ea typeface="Calibri"/>
                <a:cs typeface="Times New Roman"/>
              </a:rPr>
              <a:t>індивідуального житлового будівництва; </a:t>
            </a:r>
          </a:p>
          <a:p>
            <a:pPr marL="342900" lvl="0" indent="-342900" algn="just">
              <a:lnSpc>
                <a:spcPct val="115000"/>
              </a:lnSpc>
              <a:spcAft>
                <a:spcPts val="600"/>
              </a:spcAft>
              <a:buFont typeface="Wingdings" pitchFamily="2" charset="2"/>
              <a:buChar char="Ø"/>
            </a:pPr>
            <a:r>
              <a:rPr lang="uk-UA" sz="2400" dirty="0">
                <a:solidFill>
                  <a:srgbClr val="000000"/>
                </a:solidFill>
                <a:latin typeface="Times New Roman"/>
                <a:ea typeface="Calibri"/>
                <a:cs typeface="Times New Roman"/>
              </a:rPr>
              <a:t>садівництва;</a:t>
            </a:r>
          </a:p>
          <a:p>
            <a:pPr marL="342900" lvl="0" indent="-342900" algn="just">
              <a:lnSpc>
                <a:spcPct val="115000"/>
              </a:lnSpc>
              <a:spcAft>
                <a:spcPts val="600"/>
              </a:spcAft>
              <a:buFont typeface="Wingdings" pitchFamily="2" charset="2"/>
              <a:buChar char="Ø"/>
            </a:pPr>
            <a:r>
              <a:rPr lang="uk-UA" sz="2400" dirty="0">
                <a:solidFill>
                  <a:srgbClr val="000000"/>
                </a:solidFill>
                <a:latin typeface="Times New Roman"/>
                <a:ea typeface="Calibri"/>
                <a:cs typeface="Times New Roman"/>
              </a:rPr>
              <a:t>городництва.</a:t>
            </a:r>
            <a:endParaRPr lang="ru-RU" sz="2400" dirty="0">
              <a:solidFill>
                <a:srgbClr val="000000"/>
              </a:solidFill>
              <a:latin typeface="Calibri"/>
              <a:ea typeface="Calibri"/>
              <a:cs typeface="Times New Roman"/>
            </a:endParaRPr>
          </a:p>
          <a:p>
            <a:pPr lvl="0" algn="just">
              <a:lnSpc>
                <a:spcPct val="115000"/>
              </a:lnSpc>
              <a:spcAft>
                <a:spcPts val="600"/>
              </a:spcAft>
            </a:pPr>
            <a:r>
              <a:rPr lang="uk-UA" sz="2400" dirty="0">
                <a:solidFill>
                  <a:srgbClr val="000000"/>
                </a:solidFill>
                <a:latin typeface="Times New Roman"/>
                <a:ea typeface="Calibri"/>
                <a:cs typeface="Times New Roman"/>
              </a:rPr>
              <a:t>Для іншого цільового призначення зазначені особи також можуть отримати у власність земельні ділянки, але на загальних засадах</a:t>
            </a:r>
            <a:r>
              <a:rPr lang="uk-UA" sz="2400" dirty="0" smtClean="0">
                <a:solidFill>
                  <a:srgbClr val="000000"/>
                </a:solidFill>
                <a:latin typeface="Times New Roman"/>
                <a:ea typeface="Calibri"/>
                <a:cs typeface="Times New Roman"/>
              </a:rPr>
              <a:t>.</a:t>
            </a:r>
            <a:endParaRPr lang="uk-UA" sz="2400" b="1" dirty="0">
              <a:solidFill>
                <a:schemeClr val="accent6">
                  <a:lumMod val="50000"/>
                </a:schemeClr>
              </a:solidFill>
            </a:endParaRPr>
          </a:p>
        </p:txBody>
      </p:sp>
    </p:spTree>
    <p:extLst>
      <p:ext uri="{BB962C8B-B14F-4D97-AF65-F5344CB8AC3E}">
        <p14:creationId xmlns:p14="http://schemas.microsoft.com/office/powerpoint/2010/main" val="13731192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2" name="Прямокутник 1"/>
          <p:cNvSpPr/>
          <p:nvPr/>
        </p:nvSpPr>
        <p:spPr>
          <a:xfrm>
            <a:off x="1901356" y="981502"/>
            <a:ext cx="10000358" cy="5601533"/>
          </a:xfrm>
          <a:prstGeom prst="rect">
            <a:avLst/>
          </a:prstGeom>
        </p:spPr>
        <p:txBody>
          <a:bodyPr wrap="square">
            <a:spAutoFit/>
          </a:bodyPr>
          <a:lstStyle/>
          <a:p>
            <a:pPr lvl="0"/>
            <a:r>
              <a:rPr lang="ru-RU" sz="2400" b="1" dirty="0" smtClean="0">
                <a:solidFill>
                  <a:schemeClr val="accent6">
                    <a:lumMod val="50000"/>
                  </a:schemeClr>
                </a:solidFill>
              </a:rPr>
              <a:t>ЯК МОЖНА ВИКОРИСТОВУВАТИ ЗЕМЕЛЬНІ ДІЛЯНКИ </a:t>
            </a:r>
            <a:r>
              <a:rPr lang="ru-RU" sz="2400" b="1" dirty="0" smtClean="0">
                <a:solidFill>
                  <a:schemeClr val="accent6">
                    <a:lumMod val="50000"/>
                  </a:schemeClr>
                </a:solidFill>
              </a:rPr>
              <a:t>СФГ</a:t>
            </a:r>
          </a:p>
          <a:p>
            <a:pPr indent="450215" algn="just">
              <a:spcAft>
                <a:spcPts val="600"/>
              </a:spcAft>
            </a:pPr>
            <a:endParaRPr lang="uk-UA" sz="2000" dirty="0" smtClean="0">
              <a:ea typeface="Times New Roman"/>
              <a:cs typeface="Times New Roman"/>
            </a:endParaRPr>
          </a:p>
          <a:p>
            <a:pPr indent="450215" algn="just">
              <a:spcAft>
                <a:spcPts val="600"/>
              </a:spcAft>
            </a:pPr>
            <a:r>
              <a:rPr lang="uk-UA" sz="2000" dirty="0" smtClean="0">
                <a:ea typeface="Times New Roman"/>
                <a:cs typeface="Times New Roman"/>
              </a:rPr>
              <a:t>Використання </a:t>
            </a:r>
            <a:r>
              <a:rPr lang="uk-UA" sz="2000" dirty="0">
                <a:ea typeface="Times New Roman"/>
                <a:cs typeface="Times New Roman"/>
              </a:rPr>
              <a:t>таких земель залежить від виду угідь.</a:t>
            </a:r>
            <a:endParaRPr lang="ru-RU" sz="2000" dirty="0">
              <a:ea typeface="Calibri"/>
              <a:cs typeface="Times New Roman"/>
            </a:endParaRPr>
          </a:p>
          <a:p>
            <a:pPr indent="450215" algn="just">
              <a:spcAft>
                <a:spcPts val="600"/>
              </a:spcAft>
            </a:pPr>
            <a:r>
              <a:rPr lang="uk-UA" sz="2000" dirty="0">
                <a:ea typeface="Times New Roman"/>
                <a:cs typeface="Times New Roman"/>
              </a:rPr>
              <a:t>До земель сільськогосподарського призначення належать:</a:t>
            </a:r>
            <a:endParaRPr lang="ru-RU" sz="2000" dirty="0">
              <a:ea typeface="Calibri"/>
              <a:cs typeface="Times New Roman"/>
            </a:endParaRPr>
          </a:p>
          <a:p>
            <a:pPr indent="450215" algn="just">
              <a:spcAft>
                <a:spcPts val="600"/>
              </a:spcAft>
            </a:pPr>
            <a:r>
              <a:rPr lang="uk-UA" sz="2000" dirty="0">
                <a:ea typeface="Times New Roman"/>
                <a:cs typeface="Times New Roman"/>
              </a:rPr>
              <a:t>а) сільськогосподарські угіддя (рілля, багаторічні насадження, сіножаті, пасовища та перелоги);</a:t>
            </a:r>
            <a:endParaRPr lang="ru-RU" sz="2000" dirty="0">
              <a:ea typeface="Calibri"/>
              <a:cs typeface="Times New Roman"/>
            </a:endParaRPr>
          </a:p>
          <a:p>
            <a:pPr indent="450215" algn="just">
              <a:spcAft>
                <a:spcPts val="600"/>
              </a:spcAft>
            </a:pPr>
            <a:r>
              <a:rPr lang="uk-UA" sz="2000" dirty="0">
                <a:ea typeface="Times New Roman"/>
                <a:cs typeface="Times New Roman"/>
              </a:rPr>
              <a:t>б) несільськогосподарські угіддя (господарські шляхи і прогони, полезахисні лісові смуги та інші захисні насадження, крім тих, що віднесені до земель інших категорій, землі під господарськими будівлями і дворами, землі під інфраструктурою оптових ринків сільськогосподарської продукції, землі під об’єктами виробництва </a:t>
            </a:r>
            <a:r>
              <a:rPr lang="uk-UA" sz="2000" dirty="0" err="1">
                <a:ea typeface="Times New Roman"/>
                <a:cs typeface="Times New Roman"/>
              </a:rPr>
              <a:t>біометану</a:t>
            </a:r>
            <a:r>
              <a:rPr lang="uk-UA" sz="2000" dirty="0">
                <a:ea typeface="Times New Roman"/>
                <a:cs typeface="Times New Roman"/>
              </a:rPr>
              <a:t>, які є складовими комплексів з виробництва, переробки та зберігання сільськогосподарської продукції, землі тимчасової консервації тощо).</a:t>
            </a:r>
            <a:endParaRPr lang="ru-RU" sz="2000" dirty="0">
              <a:ea typeface="Calibri"/>
              <a:cs typeface="Times New Roman"/>
            </a:endParaRPr>
          </a:p>
          <a:p>
            <a:pPr indent="450215" algn="just">
              <a:spcAft>
                <a:spcPts val="600"/>
              </a:spcAft>
            </a:pPr>
            <a:r>
              <a:rPr lang="uk-UA" sz="2000" dirty="0">
                <a:ea typeface="Times New Roman"/>
                <a:cs typeface="Times New Roman"/>
              </a:rPr>
              <a:t>Вид угідь для земель сільськогосподарського призначення, у першу чергу, визначає можливість її використання в межах цільового призначення.</a:t>
            </a:r>
            <a:endParaRPr lang="ru-RU" sz="2000" dirty="0">
              <a:ea typeface="Calibri"/>
              <a:cs typeface="Times New Roman"/>
            </a:endParaRPr>
          </a:p>
          <a:p>
            <a:pPr lvl="0"/>
            <a:endParaRPr lang="ru-RU" sz="2400" b="1" dirty="0">
              <a:solidFill>
                <a:schemeClr val="accent6">
                  <a:lumMod val="50000"/>
                </a:schemeClr>
              </a:solidFill>
            </a:endParaRPr>
          </a:p>
        </p:txBody>
      </p:sp>
    </p:spTree>
    <p:extLst>
      <p:ext uri="{BB962C8B-B14F-4D97-AF65-F5344CB8AC3E}">
        <p14:creationId xmlns:p14="http://schemas.microsoft.com/office/powerpoint/2010/main" val="5666580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4" name="Прямокутник 3"/>
          <p:cNvSpPr/>
          <p:nvPr/>
        </p:nvSpPr>
        <p:spPr>
          <a:xfrm>
            <a:off x="1632071" y="999099"/>
            <a:ext cx="10298671"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2400" b="1" i="0" u="none" strike="noStrike" kern="1200" cap="none" spc="0" normalizeH="0" baseline="0" noProof="0" dirty="0" smtClean="0">
                <a:ln>
                  <a:noFill/>
                </a:ln>
                <a:solidFill>
                  <a:srgbClr val="70AD47">
                    <a:lumMod val="50000"/>
                  </a:srgbClr>
                </a:solidFill>
                <a:effectLst/>
                <a:uLnTx/>
                <a:uFillTx/>
                <a:latin typeface="Arial"/>
                <a:ea typeface="+mn-ea"/>
                <a:cs typeface="+mn-cs"/>
              </a:rPr>
              <a:t>ЩО </a:t>
            </a:r>
            <a:r>
              <a:rPr kumimoji="0" lang="uk-UA" sz="2400" b="1" i="0" u="none" strike="noStrike" kern="1200" cap="none" spc="0" normalizeH="0" baseline="0" noProof="0" dirty="0">
                <a:ln>
                  <a:noFill/>
                </a:ln>
                <a:solidFill>
                  <a:srgbClr val="70AD47">
                    <a:lumMod val="50000"/>
                  </a:srgbClr>
                </a:solidFill>
                <a:effectLst/>
                <a:uLnTx/>
                <a:uFillTx/>
                <a:latin typeface="Arial"/>
                <a:ea typeface="+mn-ea"/>
                <a:cs typeface="+mn-cs"/>
              </a:rPr>
              <a:t>МАЮТЬ ЗРОБИТИ ВЕТЕРАНИ ВІЙНИ АБИ </a:t>
            </a:r>
            <a:r>
              <a:rPr kumimoji="0" lang="uk-UA" sz="2400" b="1" i="0" u="none" strike="noStrike" kern="1200" cap="none" spc="0" normalizeH="0" baseline="0" noProof="0" dirty="0" smtClean="0">
                <a:ln>
                  <a:noFill/>
                </a:ln>
                <a:solidFill>
                  <a:srgbClr val="70AD47">
                    <a:lumMod val="50000"/>
                  </a:srgbClr>
                </a:solidFill>
                <a:effectLst/>
                <a:uLnTx/>
                <a:uFillTx/>
                <a:latin typeface="Arial"/>
                <a:ea typeface="+mn-ea"/>
                <a:cs typeface="+mn-cs"/>
              </a:rPr>
              <a:t>ОТРИМАТИ</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2400" b="1" i="0" u="none" strike="noStrike" kern="1200" cap="none" spc="0" normalizeH="0" baseline="0" noProof="0" dirty="0" smtClean="0">
                <a:ln>
                  <a:noFill/>
                </a:ln>
                <a:solidFill>
                  <a:srgbClr val="70AD47">
                    <a:lumMod val="50000"/>
                  </a:srgbClr>
                </a:solidFill>
                <a:effectLst/>
                <a:uLnTx/>
                <a:uFillTx/>
                <a:latin typeface="Arial"/>
                <a:ea typeface="+mn-ea"/>
                <a:cs typeface="+mn-cs"/>
              </a:rPr>
              <a:t>У </a:t>
            </a:r>
            <a:r>
              <a:rPr kumimoji="0" lang="uk-UA" sz="2400" b="1" i="0" u="none" strike="noStrike" kern="1200" cap="none" spc="0" normalizeH="0" baseline="0" noProof="0" dirty="0">
                <a:ln>
                  <a:noFill/>
                </a:ln>
                <a:solidFill>
                  <a:srgbClr val="70AD47">
                    <a:lumMod val="50000"/>
                  </a:srgbClr>
                </a:solidFill>
                <a:effectLst/>
                <a:uLnTx/>
                <a:uFillTx/>
                <a:latin typeface="Arial"/>
                <a:ea typeface="+mn-ea"/>
                <a:cs typeface="+mn-cs"/>
              </a:rPr>
              <a:t>ВЛАСНІСТЬ ЧИ КОРИСТУВАННЯ ЗЕМЕЛЬНІ </a:t>
            </a:r>
            <a:r>
              <a:rPr kumimoji="0" lang="uk-UA" sz="2400" b="1" i="0" u="none" strike="noStrike" kern="1200" cap="none" spc="0" normalizeH="0" baseline="0" noProof="0" dirty="0" smtClean="0">
                <a:ln>
                  <a:noFill/>
                </a:ln>
                <a:solidFill>
                  <a:srgbClr val="70AD47">
                    <a:lumMod val="50000"/>
                  </a:srgbClr>
                </a:solidFill>
                <a:effectLst/>
                <a:uLnTx/>
                <a:uFillTx/>
                <a:latin typeface="Arial"/>
                <a:ea typeface="+mn-ea"/>
                <a:cs typeface="+mn-cs"/>
              </a:rPr>
              <a:t>ДІЛЯНКИ</a:t>
            </a:r>
            <a:endParaRPr kumimoji="0" lang="uk-UA" sz="2400" b="1" i="0" u="none" strike="noStrike" kern="1200" cap="none" spc="0" normalizeH="0" baseline="0" noProof="0" dirty="0">
              <a:ln>
                <a:noFill/>
              </a:ln>
              <a:solidFill>
                <a:srgbClr val="70AD47">
                  <a:lumMod val="50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dirty="0" smtClean="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uk-UA"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uk-UA" sz="2400" b="0" i="0" u="none" strike="noStrike" kern="1200" cap="none" spc="0" normalizeH="0" baseline="0" noProof="0" dirty="0" smtClean="0">
                <a:ln>
                  <a:noFill/>
                </a:ln>
                <a:solidFill>
                  <a:srgbClr val="000000"/>
                </a:solidFill>
                <a:effectLst/>
                <a:uLnTx/>
                <a:uFillTx/>
                <a:latin typeface="Arial"/>
                <a:ea typeface="+mn-ea"/>
                <a:cs typeface="+mn-cs"/>
              </a:rPr>
              <a:t>Визначитися</a:t>
            </a:r>
            <a:r>
              <a:rPr kumimoji="0" lang="uk-UA" sz="2400" b="0" i="0" u="none" strike="noStrike" kern="1200" cap="none" spc="0" normalizeH="0" baseline="0" noProof="0" dirty="0">
                <a:ln>
                  <a:noFill/>
                </a:ln>
                <a:solidFill>
                  <a:srgbClr val="000000"/>
                </a:solidFill>
                <a:effectLst/>
                <a:uLnTx/>
                <a:uFillTx/>
                <a:latin typeface="Arial"/>
                <a:ea typeface="+mn-ea"/>
                <a:cs typeface="+mn-cs"/>
              </a:rPr>
              <a:t>, де, як й які земельні ділянки </a:t>
            </a:r>
            <a:r>
              <a:rPr kumimoji="0" lang="uk-UA" sz="2400" b="0" i="0" u="none" strike="noStrike" kern="1200" cap="none" spc="0" normalizeH="0" baseline="0" noProof="0" dirty="0" smtClean="0">
                <a:ln>
                  <a:noFill/>
                </a:ln>
                <a:solidFill>
                  <a:srgbClr val="000000"/>
                </a:solidFill>
                <a:effectLst/>
                <a:uLnTx/>
                <a:uFillTx/>
                <a:latin typeface="Arial"/>
                <a:ea typeface="+mn-ea"/>
                <a:cs typeface="+mn-cs"/>
              </a:rPr>
              <a:t>отримати.</a:t>
            </a:r>
            <a:endParaRPr kumimoji="0" lang="uk-UA"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uk-UA" sz="2400" b="0" i="0" u="none" strike="noStrike" kern="1200" cap="none" spc="0" normalizeH="0" baseline="0" noProof="0" dirty="0" smtClean="0">
                <a:ln>
                  <a:noFill/>
                </a:ln>
                <a:solidFill>
                  <a:srgbClr val="000000"/>
                </a:solidFill>
                <a:effectLst/>
                <a:uLnTx/>
                <a:uFillTx/>
                <a:latin typeface="Arial"/>
                <a:ea typeface="+mn-ea"/>
                <a:cs typeface="+mn-cs"/>
              </a:rPr>
              <a:t>Звернутися до органу місцевого </a:t>
            </a:r>
            <a:r>
              <a:rPr kumimoji="0" lang="uk-UA" sz="2400" b="0" i="0" u="none" strike="noStrike" kern="1200" cap="none" spc="0" normalizeH="0" baseline="0" noProof="0" dirty="0" smtClean="0">
                <a:ln>
                  <a:noFill/>
                </a:ln>
                <a:solidFill>
                  <a:srgbClr val="000000"/>
                </a:solidFill>
                <a:effectLst/>
                <a:uLnTx/>
                <a:uFillTx/>
                <a:latin typeface="Arial"/>
                <a:ea typeface="+mn-ea"/>
                <a:cs typeface="+mn-cs"/>
              </a:rPr>
              <a:t>самоврядування або до власника </a:t>
            </a:r>
            <a:r>
              <a:rPr kumimoji="0" lang="uk-UA" sz="2400" b="0" i="0" u="none" strike="noStrike" kern="1200" cap="none" spc="0" normalizeH="0" baseline="0" noProof="0" dirty="0" err="1" smtClean="0">
                <a:ln>
                  <a:noFill/>
                </a:ln>
                <a:solidFill>
                  <a:srgbClr val="000000"/>
                </a:solidFill>
                <a:effectLst/>
                <a:uLnTx/>
                <a:uFillTx/>
                <a:latin typeface="Arial"/>
                <a:ea typeface="+mn-ea"/>
                <a:cs typeface="+mn-cs"/>
              </a:rPr>
              <a:t>земльної</a:t>
            </a:r>
            <a:r>
              <a:rPr kumimoji="0" lang="uk-UA" sz="2400" b="0" i="0" u="none" strike="noStrike" kern="1200" cap="none" spc="0" normalizeH="0" baseline="0" noProof="0" dirty="0" smtClean="0">
                <a:ln>
                  <a:noFill/>
                </a:ln>
                <a:solidFill>
                  <a:srgbClr val="000000"/>
                </a:solidFill>
                <a:effectLst/>
                <a:uLnTx/>
                <a:uFillTx/>
                <a:latin typeface="Arial"/>
                <a:ea typeface="+mn-ea"/>
                <a:cs typeface="+mn-cs"/>
              </a:rPr>
              <a:t> ділянки.</a:t>
            </a:r>
            <a:endParaRPr kumimoji="0" lang="uk-UA" sz="2400" b="0" i="0" u="none" strike="noStrike" kern="1200" cap="none" spc="0" normalizeH="0" baseline="0" noProof="0" dirty="0" smtClean="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uk-UA" sz="2400" b="0" i="0" u="none" strike="noStrike" kern="1200" cap="none" spc="0" normalizeH="0" baseline="0" noProof="0" dirty="0" smtClean="0">
                <a:ln>
                  <a:noFill/>
                </a:ln>
                <a:solidFill>
                  <a:srgbClr val="000000"/>
                </a:solidFill>
                <a:effectLst/>
                <a:uLnTx/>
                <a:uFillTx/>
                <a:latin typeface="Arial"/>
                <a:ea typeface="+mn-ea"/>
                <a:cs typeface="+mn-cs"/>
              </a:rPr>
              <a:t>Виготовити </a:t>
            </a:r>
            <a:r>
              <a:rPr kumimoji="0" lang="uk-UA" sz="2400" b="0" i="0" u="none" strike="noStrike" kern="1200" cap="none" spc="0" normalizeH="0" baseline="0" noProof="0" dirty="0" err="1">
                <a:ln>
                  <a:noFill/>
                </a:ln>
                <a:solidFill>
                  <a:srgbClr val="000000"/>
                </a:solidFill>
                <a:effectLst/>
                <a:uLnTx/>
                <a:uFillTx/>
                <a:latin typeface="Arial"/>
                <a:ea typeface="+mn-ea"/>
                <a:cs typeface="+mn-cs"/>
              </a:rPr>
              <a:t>проєкт</a:t>
            </a:r>
            <a:r>
              <a:rPr kumimoji="0" lang="uk-UA" sz="2400" b="0" i="0" u="none" strike="noStrike" kern="1200" cap="none" spc="0" normalizeH="0" baseline="0" noProof="0" dirty="0">
                <a:ln>
                  <a:noFill/>
                </a:ln>
                <a:solidFill>
                  <a:srgbClr val="000000"/>
                </a:solidFill>
                <a:effectLst/>
                <a:uLnTx/>
                <a:uFillTx/>
                <a:latin typeface="Arial"/>
                <a:ea typeface="+mn-ea"/>
                <a:cs typeface="+mn-cs"/>
              </a:rPr>
              <a:t> </a:t>
            </a:r>
            <a:r>
              <a:rPr kumimoji="0" lang="uk-UA" sz="2400" b="0" i="0" u="none" strike="noStrike" kern="1200" cap="none" spc="0" normalizeH="0" baseline="0" noProof="0" dirty="0" smtClean="0">
                <a:ln>
                  <a:noFill/>
                </a:ln>
                <a:solidFill>
                  <a:srgbClr val="000000"/>
                </a:solidFill>
                <a:effectLst/>
                <a:uLnTx/>
                <a:uFillTx/>
                <a:latin typeface="Arial"/>
                <a:ea typeface="+mn-ea"/>
                <a:cs typeface="+mn-cs"/>
              </a:rPr>
              <a:t>землеустрою (за необхідності).</a:t>
            </a:r>
            <a:endParaRPr kumimoji="0" lang="uk-UA"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uk-UA" sz="2400" b="0" i="0" u="none" strike="noStrike" kern="1200" cap="none" spc="0" normalizeH="0" baseline="0" noProof="0" dirty="0">
                <a:ln>
                  <a:noFill/>
                </a:ln>
                <a:solidFill>
                  <a:srgbClr val="000000"/>
                </a:solidFill>
                <a:effectLst/>
                <a:uLnTx/>
                <a:uFillTx/>
                <a:latin typeface="Arial"/>
                <a:ea typeface="+mn-ea"/>
                <a:cs typeface="+mn-cs"/>
              </a:rPr>
              <a:t>Зареєструвати земельну </a:t>
            </a:r>
            <a:r>
              <a:rPr kumimoji="0" lang="uk-UA" sz="2400" b="0" i="0" u="none" strike="noStrike" kern="1200" cap="none" spc="0" normalizeH="0" baseline="0" noProof="0" dirty="0" smtClean="0">
                <a:ln>
                  <a:noFill/>
                </a:ln>
                <a:solidFill>
                  <a:srgbClr val="000000"/>
                </a:solidFill>
                <a:effectLst/>
                <a:uLnTx/>
                <a:uFillTx/>
                <a:latin typeface="Arial"/>
                <a:ea typeface="+mn-ea"/>
                <a:cs typeface="+mn-cs"/>
              </a:rPr>
              <a:t>ділянку (за необхідності).</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uk-UA" sz="2400" dirty="0" smtClean="0">
                <a:solidFill>
                  <a:srgbClr val="000000"/>
                </a:solidFill>
                <a:latin typeface="Arial"/>
              </a:rPr>
              <a:t>Укласти відповідний договір (крім випадків безоплатної приватизації).</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uk-UA" sz="2400" b="0" i="0" u="none" strike="noStrike" kern="1200" cap="none" spc="0" normalizeH="0" baseline="0" noProof="0" dirty="0" smtClean="0">
                <a:ln>
                  <a:noFill/>
                </a:ln>
                <a:solidFill>
                  <a:srgbClr val="000000"/>
                </a:solidFill>
                <a:effectLst/>
                <a:uLnTx/>
                <a:uFillTx/>
                <a:latin typeface="Arial"/>
                <a:ea typeface="+mn-ea"/>
                <a:cs typeface="+mn-cs"/>
              </a:rPr>
              <a:t>Зареєструвати права</a:t>
            </a:r>
            <a:r>
              <a:rPr kumimoji="0" lang="uk-UA" sz="2400" b="0" i="0" u="none" strike="noStrike" kern="1200" cap="none" spc="0" normalizeH="0" noProof="0" dirty="0" smtClean="0">
                <a:ln>
                  <a:noFill/>
                </a:ln>
                <a:solidFill>
                  <a:srgbClr val="000000"/>
                </a:solidFill>
                <a:effectLst/>
                <a:uLnTx/>
                <a:uFillTx/>
                <a:latin typeface="Arial"/>
                <a:ea typeface="+mn-ea"/>
                <a:cs typeface="+mn-cs"/>
              </a:rPr>
              <a:t> на землю в Державному реєстрі речових прав на нерухоме майно.</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uk-UA" sz="2400" baseline="0" dirty="0" smtClean="0">
                <a:solidFill>
                  <a:srgbClr val="000000"/>
                </a:solidFill>
                <a:latin typeface="Arial"/>
              </a:rPr>
              <a:t>Приступати до використання.</a:t>
            </a:r>
            <a:endParaRPr kumimoji="0" lang="uk-UA"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58999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7" name="Прямокутник 6"/>
          <p:cNvSpPr/>
          <p:nvPr/>
        </p:nvSpPr>
        <p:spPr>
          <a:xfrm>
            <a:off x="1647653" y="844062"/>
            <a:ext cx="993421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3600" b="1"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Arial"/>
                <a:sym typeface="Arial"/>
              </a:rPr>
              <a:t>ПОЗНАЙОМИМОСЯ</a:t>
            </a:r>
          </a:p>
        </p:txBody>
      </p:sp>
      <p:sp>
        <p:nvSpPr>
          <p:cNvPr id="8" name="Місце для тексту 2">
            <a:extLst>
              <a:ext uri="{FF2B5EF4-FFF2-40B4-BE49-F238E27FC236}">
                <a16:creationId xmlns="" xmlns:a16="http://schemas.microsoft.com/office/drawing/2014/main" id="{BA077509-01CF-4295-83C3-AAE1263CA20E}"/>
              </a:ext>
            </a:extLst>
          </p:cNvPr>
          <p:cNvSpPr txBox="1">
            <a:spLocks/>
          </p:cNvSpPr>
          <p:nvPr/>
        </p:nvSpPr>
        <p:spPr>
          <a:xfrm>
            <a:off x="5907314" y="1658012"/>
            <a:ext cx="5674555" cy="3077766"/>
          </a:xfrm>
          <a:prstGeom prst="rect">
            <a:avLst/>
          </a:prstGeom>
        </p:spPr>
        <p:txBody>
          <a:bodyPr wrap="square" lIns="0" tIns="0" rIns="0" bIns="0">
            <a:spAutoFit/>
          </a:bodyPr>
          <a:lstStyle>
            <a:lvl1pPr marL="0">
              <a:defRPr sz="1800" b="1" i="0">
                <a:solidFill>
                  <a:srgbClr val="5FB3CE"/>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0" cap="none" spc="0" normalizeH="0" baseline="0" dirty="0" smtClean="0">
                <a:ln>
                  <a:noFill/>
                </a:ln>
                <a:solidFill>
                  <a:srgbClr val="70AD47">
                    <a:lumMod val="50000"/>
                  </a:srgbClr>
                </a:solidFill>
                <a:effectLst/>
                <a:uLnTx/>
                <a:uFillTx/>
                <a:latin typeface="Arial"/>
                <a:ea typeface="+mn-ea"/>
                <a:cs typeface="Arial"/>
                <a:sym typeface="Arial"/>
              </a:rPr>
              <a:t>КАЛЬНІЧЕНКО АЛЛА ГЕОРГІЇВНА</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2000" b="1" i="0" u="none" strike="noStrike" kern="0" cap="none" spc="0" normalizeH="0" baseline="0" noProof="0" dirty="0">
              <a:ln>
                <a:noFill/>
              </a:ln>
              <a:solidFill>
                <a:srgbClr val="0070C0"/>
              </a:solidFill>
              <a:effectLst/>
              <a:uLnTx/>
              <a:uFillTx/>
              <a:sym typeface="Arial"/>
            </a:endParaRPr>
          </a:p>
          <a:p>
            <a:pPr marL="285750" lvl="0" indent="-285750" algn="just">
              <a:buFont typeface="Arial" panose="020B0604020202020204" pitchFamily="34" charset="0"/>
              <a:buChar char="•"/>
              <a:defRPr/>
            </a:pPr>
            <a:r>
              <a:rPr lang="ru-RU" sz="2000" b="0" kern="0" dirty="0" smtClean="0">
                <a:solidFill>
                  <a:sysClr val="windowText" lastClr="000000"/>
                </a:solidFill>
                <a:sym typeface="Arial"/>
              </a:rPr>
              <a:t>Директор ТОВ «</a:t>
            </a:r>
            <a:r>
              <a:rPr lang="ru-RU" sz="2000" b="0" kern="0" dirty="0" err="1" smtClean="0">
                <a:solidFill>
                  <a:sysClr val="windowText" lastClr="000000"/>
                </a:solidFill>
                <a:sym typeface="Arial"/>
              </a:rPr>
              <a:t>Експертний</a:t>
            </a:r>
            <a:r>
              <a:rPr lang="ru-RU" sz="2000" b="0" kern="0" dirty="0" smtClean="0">
                <a:solidFill>
                  <a:sysClr val="windowText" lastClr="000000"/>
                </a:solidFill>
                <a:sym typeface="Arial"/>
              </a:rPr>
              <a:t> центр права». </a:t>
            </a:r>
          </a:p>
          <a:p>
            <a:pPr marL="285750" lvl="0" indent="-285750" algn="just">
              <a:buFont typeface="Arial" panose="020B0604020202020204" pitchFamily="34" charset="0"/>
              <a:buChar char="•"/>
              <a:defRPr/>
            </a:pPr>
            <a:r>
              <a:rPr lang="ru-RU" sz="2000" b="0" kern="0" dirty="0" err="1" smtClean="0">
                <a:solidFill>
                  <a:sysClr val="windowText" lastClr="000000"/>
                </a:solidFill>
                <a:sym typeface="Arial"/>
              </a:rPr>
              <a:t>Екс-керівник</a:t>
            </a:r>
            <a:r>
              <a:rPr lang="ru-RU" sz="2000" b="0" kern="0" dirty="0" smtClean="0">
                <a:solidFill>
                  <a:sysClr val="windowText" lastClr="000000"/>
                </a:solidFill>
                <a:sym typeface="Arial"/>
              </a:rPr>
              <a:t> </a:t>
            </a:r>
            <a:r>
              <a:rPr lang="ru-RU" sz="2000" b="0" kern="0" dirty="0" err="1">
                <a:solidFill>
                  <a:sysClr val="windowText" lastClr="000000"/>
                </a:solidFill>
                <a:sym typeface="Arial"/>
              </a:rPr>
              <a:t>юридичного</a:t>
            </a:r>
            <a:r>
              <a:rPr lang="ru-RU" sz="2000" b="0" kern="0" dirty="0">
                <a:solidFill>
                  <a:sysClr val="windowText" lastClr="000000"/>
                </a:solidFill>
                <a:sym typeface="Arial"/>
              </a:rPr>
              <a:t> </a:t>
            </a:r>
            <a:r>
              <a:rPr lang="ru-RU" sz="2000" b="0" kern="0" dirty="0" err="1">
                <a:solidFill>
                  <a:sysClr val="windowText" lastClr="000000"/>
                </a:solidFill>
                <a:sym typeface="Arial"/>
              </a:rPr>
              <a:t>управління</a:t>
            </a:r>
            <a:r>
              <a:rPr lang="ru-RU" sz="2000" b="0" kern="0" dirty="0">
                <a:solidFill>
                  <a:sysClr val="windowText" lastClr="000000"/>
                </a:solidFill>
                <a:sym typeface="Arial"/>
              </a:rPr>
              <a:t> та </a:t>
            </a:r>
            <a:r>
              <a:rPr lang="ru-RU" sz="2000" b="0" kern="0" dirty="0" err="1">
                <a:solidFill>
                  <a:sysClr val="windowText" lastClr="000000"/>
                </a:solidFill>
                <a:sym typeface="Arial"/>
              </a:rPr>
              <a:t>управління</a:t>
            </a:r>
            <a:r>
              <a:rPr lang="ru-RU" sz="2000" b="0" kern="0" dirty="0">
                <a:solidFill>
                  <a:sysClr val="windowText" lastClr="000000"/>
                </a:solidFill>
                <a:sym typeface="Arial"/>
              </a:rPr>
              <a:t> </a:t>
            </a:r>
            <a:r>
              <a:rPr lang="ru-RU" sz="2000" b="0" kern="0" dirty="0" err="1">
                <a:solidFill>
                  <a:sysClr val="windowText" lastClr="000000"/>
                </a:solidFill>
                <a:sym typeface="Arial"/>
              </a:rPr>
              <a:t>законодавчого</a:t>
            </a:r>
            <a:r>
              <a:rPr lang="ru-RU" sz="2000" b="0" kern="0" dirty="0">
                <a:solidFill>
                  <a:sysClr val="windowText" lastClr="000000"/>
                </a:solidFill>
                <a:sym typeface="Arial"/>
              </a:rPr>
              <a:t> </a:t>
            </a:r>
            <a:r>
              <a:rPr lang="ru-RU" sz="2000" b="0" kern="0" dirty="0" err="1">
                <a:solidFill>
                  <a:sysClr val="windowText" lastClr="000000"/>
                </a:solidFill>
                <a:sym typeface="Arial"/>
              </a:rPr>
              <a:t>регулювання</a:t>
            </a:r>
            <a:r>
              <a:rPr lang="ru-RU" sz="2000" b="0" kern="0" dirty="0">
                <a:solidFill>
                  <a:sysClr val="windowText" lastClr="000000"/>
                </a:solidFill>
                <a:sym typeface="Arial"/>
              </a:rPr>
              <a:t> та </a:t>
            </a:r>
            <a:r>
              <a:rPr lang="ru-RU" sz="2000" b="0" kern="0" dirty="0" err="1">
                <a:solidFill>
                  <a:sysClr val="windowText" lastClr="000000"/>
                </a:solidFill>
                <a:sym typeface="Arial"/>
              </a:rPr>
              <a:t>розвитку</a:t>
            </a:r>
            <a:r>
              <a:rPr lang="ru-RU" sz="2000" b="0" kern="0" dirty="0">
                <a:solidFill>
                  <a:sysClr val="windowText" lastClr="000000"/>
                </a:solidFill>
                <a:sym typeface="Arial"/>
              </a:rPr>
              <a:t> </a:t>
            </a:r>
            <a:r>
              <a:rPr lang="ru-RU" sz="2000" b="0" kern="0" dirty="0" err="1">
                <a:solidFill>
                  <a:sysClr val="windowText" lastClr="000000"/>
                </a:solidFill>
                <a:sym typeface="Arial"/>
              </a:rPr>
              <a:t>земельних</a:t>
            </a:r>
            <a:r>
              <a:rPr lang="ru-RU" sz="2000" b="0" kern="0" dirty="0">
                <a:solidFill>
                  <a:sysClr val="windowText" lastClr="000000"/>
                </a:solidFill>
                <a:sym typeface="Arial"/>
              </a:rPr>
              <a:t> </a:t>
            </a:r>
            <a:r>
              <a:rPr lang="ru-RU" sz="2000" b="0" kern="0" dirty="0" err="1">
                <a:solidFill>
                  <a:sysClr val="windowText" lastClr="000000"/>
                </a:solidFill>
                <a:sym typeface="Arial"/>
              </a:rPr>
              <a:t>відносин</a:t>
            </a:r>
            <a:r>
              <a:rPr lang="ru-RU" sz="2000" b="0" kern="0" dirty="0">
                <a:solidFill>
                  <a:sysClr val="windowText" lastClr="000000"/>
                </a:solidFill>
                <a:sym typeface="Arial"/>
              </a:rPr>
              <a:t> </a:t>
            </a:r>
            <a:r>
              <a:rPr lang="ru-RU" sz="2000" b="0" kern="0" dirty="0" err="1">
                <a:solidFill>
                  <a:sysClr val="windowText" lastClr="000000"/>
                </a:solidFill>
                <a:sym typeface="Arial"/>
              </a:rPr>
              <a:t>Держкомзему</a:t>
            </a:r>
            <a:r>
              <a:rPr lang="ru-RU" sz="2000" b="0" kern="0" dirty="0">
                <a:solidFill>
                  <a:sysClr val="windowText" lastClr="000000"/>
                </a:solidFill>
                <a:sym typeface="Arial"/>
              </a:rPr>
              <a:t>. </a:t>
            </a:r>
            <a:endParaRPr lang="ru-RU" sz="2000" b="0" kern="0" dirty="0" smtClean="0">
              <a:solidFill>
                <a:sysClr val="windowText" lastClr="000000"/>
              </a:solidFill>
              <a:sym typeface="Arial"/>
            </a:endParaRPr>
          </a:p>
          <a:p>
            <a:pPr marL="285750" lvl="0" indent="-285750" algn="just">
              <a:buFont typeface="Arial" panose="020B0604020202020204" pitchFamily="34" charset="0"/>
              <a:buChar char="•"/>
              <a:defRPr/>
            </a:pPr>
            <a:r>
              <a:rPr lang="uk-UA" sz="2000" b="0" kern="0" dirty="0" smtClean="0">
                <a:solidFill>
                  <a:sysClr val="windowText" lastClr="000000"/>
                </a:solidFill>
                <a:sym typeface="Arial"/>
              </a:rPr>
              <a:t>Екс-заступник </a:t>
            </a:r>
            <a:r>
              <a:rPr lang="ru-RU" sz="2000" b="0" kern="0" dirty="0" smtClean="0">
                <a:solidFill>
                  <a:sysClr val="windowText" lastClr="000000"/>
                </a:solidFill>
                <a:sym typeface="Arial"/>
              </a:rPr>
              <a:t>головного </a:t>
            </a:r>
            <a:r>
              <a:rPr lang="ru-RU" sz="2000" b="0" kern="0" dirty="0">
                <a:solidFill>
                  <a:sysClr val="windowText" lastClr="000000"/>
                </a:solidFill>
                <a:sym typeface="Arial"/>
              </a:rPr>
              <a:t>редактора Державного </a:t>
            </a:r>
            <a:r>
              <a:rPr lang="ru-RU" sz="2000" b="0" kern="0" dirty="0" err="1">
                <a:solidFill>
                  <a:sysClr val="windowText" lastClr="000000"/>
                </a:solidFill>
                <a:sym typeface="Arial"/>
              </a:rPr>
              <a:t>підприємства</a:t>
            </a:r>
            <a:r>
              <a:rPr lang="ru-RU" sz="2000" b="0" kern="0" dirty="0">
                <a:solidFill>
                  <a:sysClr val="windowText" lastClr="000000"/>
                </a:solidFill>
                <a:sym typeface="Arial"/>
              </a:rPr>
              <a:t> “</a:t>
            </a:r>
            <a:r>
              <a:rPr lang="ru-RU" sz="2000" b="0" kern="0" dirty="0" err="1">
                <a:solidFill>
                  <a:sysClr val="windowText" lastClr="000000"/>
                </a:solidFill>
                <a:sym typeface="Arial"/>
              </a:rPr>
              <a:t>Редакція</a:t>
            </a:r>
            <a:r>
              <a:rPr lang="ru-RU" sz="2000" b="0" kern="0" dirty="0">
                <a:solidFill>
                  <a:sysClr val="windowText" lastClr="000000"/>
                </a:solidFill>
                <a:sym typeface="Arial"/>
              </a:rPr>
              <a:t> журналу “</a:t>
            </a:r>
            <a:r>
              <a:rPr lang="ru-RU" sz="2000" b="0" kern="0" dirty="0" err="1">
                <a:solidFill>
                  <a:sysClr val="windowText" lastClr="000000"/>
                </a:solidFill>
                <a:sym typeface="Arial"/>
              </a:rPr>
              <a:t>Землевпорядний</a:t>
            </a:r>
            <a:r>
              <a:rPr lang="ru-RU" sz="2000" b="0" kern="0" dirty="0">
                <a:solidFill>
                  <a:sysClr val="windowText" lastClr="000000"/>
                </a:solidFill>
                <a:sym typeface="Arial"/>
              </a:rPr>
              <a:t> </a:t>
            </a:r>
            <a:r>
              <a:rPr lang="ru-RU" sz="2000" b="0" kern="0" dirty="0" err="1">
                <a:solidFill>
                  <a:sysClr val="windowText" lastClr="000000"/>
                </a:solidFill>
                <a:sym typeface="Arial"/>
              </a:rPr>
              <a:t>вісник</a:t>
            </a:r>
            <a:r>
              <a:rPr lang="ru-RU" sz="2000" b="0" kern="0" dirty="0">
                <a:solidFill>
                  <a:sysClr val="windowText" lastClr="000000"/>
                </a:solidFill>
                <a:sym typeface="Arial"/>
              </a:rPr>
              <a:t>”</a:t>
            </a:r>
            <a:endParaRPr kumimoji="0" lang="uk-UA" sz="2000" b="0" i="0" u="none" strike="noStrike" kern="0" cap="none" spc="0" normalizeH="0" baseline="0" noProof="0" dirty="0" smtClean="0">
              <a:ln>
                <a:noFill/>
              </a:ln>
              <a:solidFill>
                <a:sysClr val="windowText" lastClr="000000"/>
              </a:solidFill>
              <a:effectLst/>
              <a:uLnTx/>
              <a:uFillTx/>
              <a:sym typeface="Arial"/>
            </a:endParaRPr>
          </a:p>
          <a:p>
            <a:pPr marL="285750" lvl="0" indent="-285750" algn="just">
              <a:buFont typeface="Arial" panose="020B0604020202020204" pitchFamily="34" charset="0"/>
              <a:buChar char="•"/>
              <a:defRPr/>
            </a:pPr>
            <a:r>
              <a:rPr lang="ru-RU" sz="2000" b="0" dirty="0" err="1" smtClean="0">
                <a:solidFill>
                  <a:srgbClr val="222222"/>
                </a:solidFill>
                <a:latin typeface="proxima_novaregular"/>
              </a:rPr>
              <a:t>Експерт</a:t>
            </a:r>
            <a:r>
              <a:rPr lang="ru-RU" sz="2000" b="0" dirty="0" smtClean="0">
                <a:solidFill>
                  <a:srgbClr val="222222"/>
                </a:solidFill>
                <a:latin typeface="proxima_novaregular"/>
              </a:rPr>
              <a:t> </a:t>
            </a:r>
            <a:r>
              <a:rPr lang="ru-RU" sz="2000" b="0" dirty="0">
                <a:solidFill>
                  <a:srgbClr val="222222"/>
                </a:solidFill>
                <a:latin typeface="proxima_novaregular"/>
              </a:rPr>
              <a:t>з </a:t>
            </a:r>
            <a:r>
              <a:rPr lang="ru-RU" sz="2000" b="0" dirty="0" err="1">
                <a:solidFill>
                  <a:srgbClr val="222222"/>
                </a:solidFill>
                <a:latin typeface="proxima_novaregular"/>
              </a:rPr>
              <a:t>питань</a:t>
            </a:r>
            <a:r>
              <a:rPr lang="ru-RU" sz="2000" b="0" dirty="0">
                <a:solidFill>
                  <a:srgbClr val="222222"/>
                </a:solidFill>
                <a:latin typeface="proxima_novaregular"/>
              </a:rPr>
              <a:t> земельного права</a:t>
            </a:r>
            <a:endParaRPr kumimoji="0" lang="uk-UA" sz="2000" b="0" i="0" u="none" strike="noStrike" kern="0" cap="none" spc="0" normalizeH="0" baseline="0" noProof="0" dirty="0">
              <a:ln>
                <a:noFill/>
              </a:ln>
              <a:solidFill>
                <a:sysClr val="windowText" lastClr="000000"/>
              </a:solidFill>
              <a:effectLst/>
              <a:uLnTx/>
              <a:uFillTx/>
              <a:sym typeface="Arial"/>
            </a:endParaRPr>
          </a:p>
        </p:txBody>
      </p:sp>
      <p:pic>
        <p:nvPicPr>
          <p:cNvPr id="2" name="Рисунок 1"/>
          <p:cNvPicPr>
            <a:picLocks noChangeAspect="1"/>
          </p:cNvPicPr>
          <p:nvPr/>
        </p:nvPicPr>
        <p:blipFill>
          <a:blip r:embed="rId7"/>
          <a:stretch>
            <a:fillRect/>
          </a:stretch>
        </p:blipFill>
        <p:spPr>
          <a:xfrm>
            <a:off x="1821824" y="1658012"/>
            <a:ext cx="3648075" cy="3486150"/>
          </a:xfrm>
          <a:prstGeom prst="rect">
            <a:avLst/>
          </a:prstGeom>
        </p:spPr>
      </p:pic>
    </p:spTree>
    <p:extLst>
      <p:ext uri="{BB962C8B-B14F-4D97-AF65-F5344CB8AC3E}">
        <p14:creationId xmlns:p14="http://schemas.microsoft.com/office/powerpoint/2010/main" val="14082261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9" name="Google Shape;119;g22c62a50417_0_5">
            <a:extLst>
              <a:ext uri="{FF2B5EF4-FFF2-40B4-BE49-F238E27FC236}">
                <a16:creationId xmlns="" xmlns:a16="http://schemas.microsoft.com/office/drawing/2014/main" id="{9454E71E-14AE-4806-A474-A6D1BD70ACF2}"/>
              </a:ext>
            </a:extLst>
          </p:cNvPr>
          <p:cNvSpPr txBox="1"/>
          <p:nvPr/>
        </p:nvSpPr>
        <p:spPr>
          <a:xfrm>
            <a:off x="2075925" y="2257425"/>
            <a:ext cx="9279300" cy="341629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uk-UA" sz="1800" b="0" i="0" u="none" strike="noStrike" kern="0" cap="none" spc="0" normalizeH="0" baseline="0" noProof="0" dirty="0">
              <a:ln>
                <a:noFill/>
              </a:ln>
              <a:solidFill>
                <a:srgbClr val="006666"/>
              </a:solidFill>
              <a:effectLst/>
              <a:uLnTx/>
              <a:uFillTx/>
              <a:latin typeface="Calibri" panose="020F0502020204030204" pitchFamily="34" charset="0"/>
              <a:ea typeface="Calibri"/>
              <a:cs typeface="Calibri"/>
              <a:sym typeface="Montserra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uk-UA" sz="1800" b="0" i="0" u="none" strike="noStrike" kern="0" cap="none" spc="0" normalizeH="0" baseline="0" noProof="0" dirty="0">
              <a:ln>
                <a:noFill/>
              </a:ln>
              <a:solidFill>
                <a:srgbClr val="006666"/>
              </a:solidFill>
              <a:effectLst/>
              <a:uLnTx/>
              <a:uFillTx/>
              <a:latin typeface="Calibri" panose="020F0502020204030204" pitchFamily="34" charset="0"/>
              <a:ea typeface="Calibri"/>
              <a:cs typeface="Calibri"/>
              <a:sym typeface="Montserra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2800" b="1" i="0" u="none" strike="noStrike" kern="0" cap="none" spc="0" normalizeH="0" baseline="0" noProof="0" dirty="0" smtClean="0">
                <a:ln>
                  <a:noFill/>
                </a:ln>
                <a:solidFill>
                  <a:srgbClr val="006666"/>
                </a:solidFill>
                <a:effectLst/>
                <a:uLnTx/>
                <a:uFillTx/>
                <a:latin typeface="Calibri" panose="020F0502020204030204" pitchFamily="34" charset="0"/>
                <a:cs typeface="Arial"/>
                <a:sym typeface="Arial"/>
              </a:rPr>
              <a:t>Алла </a:t>
            </a:r>
            <a:r>
              <a:rPr kumimoji="0" lang="ru-RU" sz="2800" b="1" i="0" u="none" strike="noStrike" kern="0" cap="none" spc="0" normalizeH="0" baseline="0" noProof="0" dirty="0" err="1" smtClean="0">
                <a:ln>
                  <a:noFill/>
                </a:ln>
                <a:solidFill>
                  <a:srgbClr val="006666"/>
                </a:solidFill>
                <a:effectLst/>
                <a:uLnTx/>
                <a:uFillTx/>
                <a:latin typeface="Calibri" panose="020F0502020204030204" pitchFamily="34" charset="0"/>
                <a:cs typeface="Arial"/>
                <a:sym typeface="Arial"/>
              </a:rPr>
              <a:t>Кальніченко</a:t>
            </a:r>
            <a:endParaRPr kumimoji="0" lang="ru-RU" sz="2800" b="1" i="0" u="none" strike="noStrike" kern="0" cap="none" spc="0" normalizeH="0" baseline="0" noProof="0" dirty="0">
              <a:ln>
                <a:noFill/>
              </a:ln>
              <a:solidFill>
                <a:srgbClr val="006666"/>
              </a:solidFill>
              <a:effectLst/>
              <a:uLnTx/>
              <a:uFillTx/>
              <a:latin typeface="Calibri" panose="020F0502020204030204" pitchFamily="34" charset="0"/>
              <a:cs typeface="Arial"/>
              <a:sym typeface="Arial"/>
            </a:endParaRPr>
          </a:p>
          <a:p>
            <a:pPr lvl="0" algn="ctr">
              <a:buClr>
                <a:srgbClr val="000000"/>
              </a:buClr>
            </a:pPr>
            <a:r>
              <a:rPr lang="ru-RU" kern="0" dirty="0">
                <a:solidFill>
                  <a:srgbClr val="006666"/>
                </a:solidFill>
                <a:latin typeface="Calibri" panose="020F0502020204030204" pitchFamily="34" charset="0"/>
                <a:cs typeface="Arial"/>
                <a:sym typeface="Arial"/>
              </a:rPr>
              <a:t>+380685002250 </a:t>
            </a:r>
          </a:p>
          <a:p>
            <a:pPr lvl="0" algn="ctr">
              <a:buClr>
                <a:srgbClr val="000000"/>
              </a:buClr>
            </a:pPr>
            <a:r>
              <a:rPr lang="ru-RU" kern="0" dirty="0" smtClean="0">
                <a:solidFill>
                  <a:srgbClr val="006666"/>
                </a:solidFill>
                <a:latin typeface="Calibri" panose="020F0502020204030204" pitchFamily="34" charset="0"/>
                <a:cs typeface="Arial"/>
                <a:sym typeface="Arial"/>
              </a:rPr>
              <a:t>+</a:t>
            </a:r>
            <a:r>
              <a:rPr lang="ru-RU" kern="0" dirty="0">
                <a:solidFill>
                  <a:srgbClr val="006666"/>
                </a:solidFill>
                <a:latin typeface="Calibri" panose="020F0502020204030204" pitchFamily="34" charset="0"/>
                <a:cs typeface="Arial"/>
                <a:sym typeface="Arial"/>
              </a:rPr>
              <a:t>380505568500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smtClean="0">
                <a:ln>
                  <a:noFill/>
                </a:ln>
                <a:solidFill>
                  <a:srgbClr val="006666"/>
                </a:solidFill>
                <a:effectLst/>
                <a:uLnTx/>
                <a:uFillTx/>
                <a:latin typeface="Calibri" panose="020F0502020204030204" pitchFamily="34" charset="0"/>
                <a:cs typeface="Arial"/>
                <a:sym typeface="Arial"/>
                <a:hlinkClick r:id="rId7"/>
              </a:rPr>
              <a:t>shkolaveteraniv@gmail.com</a:t>
            </a:r>
            <a:r>
              <a:rPr kumimoji="0" lang="en-GB" sz="1800" b="0" i="0" u="none" strike="noStrike" kern="0" cap="none" spc="0" normalizeH="0" baseline="0" noProof="0" dirty="0" smtClean="0">
                <a:ln>
                  <a:noFill/>
                </a:ln>
                <a:solidFill>
                  <a:srgbClr val="006666"/>
                </a:solidFill>
                <a:effectLst/>
                <a:uLnTx/>
                <a:uFillTx/>
                <a:latin typeface="Calibri" panose="020F0502020204030204" pitchFamily="34" charset="0"/>
                <a:cs typeface="Arial"/>
                <a:sym typeface="Arial"/>
              </a:rPr>
              <a:t> </a:t>
            </a:r>
            <a:endParaRPr kumimoji="0" lang="ru-RU" sz="1800" b="0" i="0" u="none" strike="noStrike" kern="0" cap="none" spc="0" normalizeH="0" baseline="0" noProof="0" dirty="0">
              <a:ln>
                <a:noFill/>
              </a:ln>
              <a:solidFill>
                <a:srgbClr val="006666"/>
              </a:solidFill>
              <a:effectLst/>
              <a:uLnTx/>
              <a:uFillTx/>
              <a:latin typeface="Calibri" panose="020F0502020204030204" pitchFamily="34" charset="0"/>
              <a:cs typeface="Arial"/>
              <a:sym typeface="Arial"/>
            </a:endParaRPr>
          </a:p>
          <a:p>
            <a:pPr lvl="0" algn="ctr">
              <a:buClr>
                <a:srgbClr val="000000"/>
              </a:buClr>
            </a:pPr>
            <a:r>
              <a:rPr lang="en-US" kern="0" dirty="0" smtClean="0">
                <a:solidFill>
                  <a:srgbClr val="006666"/>
                </a:solidFill>
                <a:latin typeface="Calibri" panose="020F0502020204030204" pitchFamily="34" charset="0"/>
                <a:cs typeface="Arial"/>
                <a:sym typeface="Arial"/>
                <a:hlinkClick r:id="rId8"/>
              </a:rPr>
              <a:t>kalnichenkoalla@gmail.com</a:t>
            </a:r>
            <a:r>
              <a:rPr lang="uk-UA" kern="0" dirty="0" smtClean="0">
                <a:solidFill>
                  <a:srgbClr val="006666"/>
                </a:solidFill>
                <a:latin typeface="Calibri" panose="020F0502020204030204" pitchFamily="34" charset="0"/>
                <a:cs typeface="Arial"/>
                <a:sym typeface="Arial"/>
              </a:rPr>
              <a:t> </a:t>
            </a:r>
            <a:endParaRPr kumimoji="0" lang="ru-RU" sz="2400" b="0" i="0" u="none" strike="noStrike" kern="0" cap="none" spc="0" normalizeH="0" baseline="0" noProof="0" dirty="0">
              <a:ln>
                <a:noFill/>
              </a:ln>
              <a:solidFill>
                <a:srgbClr val="006666"/>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2400" b="0" i="0" u="none" strike="noStrike" kern="0" cap="none" spc="0" normalizeH="0" baseline="0" noProof="0" dirty="0">
                <a:ln>
                  <a:noFill/>
                </a:ln>
                <a:solidFill>
                  <a:srgbClr val="000000"/>
                </a:solidFill>
                <a:effectLst/>
                <a:uLnTx/>
                <a:uFillTx/>
                <a:latin typeface="Arial"/>
                <a:cs typeface="Arial"/>
                <a:sym typeface="Arial"/>
              </a:rPr>
              <a:t/>
            </a:r>
            <a:br>
              <a:rPr kumimoji="0" lang="ru-RU" sz="2400" b="0" i="0" u="none" strike="noStrike" kern="0" cap="none" spc="0" normalizeH="0" baseline="0" noProof="0" dirty="0">
                <a:ln>
                  <a:noFill/>
                </a:ln>
                <a:solidFill>
                  <a:srgbClr val="000000"/>
                </a:solidFill>
                <a:effectLst/>
                <a:uLnTx/>
                <a:uFillTx/>
                <a:latin typeface="Arial"/>
                <a:cs typeface="Arial"/>
                <a:sym typeface="Arial"/>
              </a:rPr>
            </a:br>
            <a:endParaRPr kumimoji="0" lang="uk-UA" sz="1800" b="0" i="0" u="none" strike="noStrike" kern="0" cap="none" spc="0" normalizeH="0" baseline="0" noProof="0" dirty="0">
              <a:ln>
                <a:noFill/>
              </a:ln>
              <a:solidFill>
                <a:srgbClr val="006666"/>
              </a:solidFill>
              <a:effectLst/>
              <a:uLnTx/>
              <a:uFillTx/>
              <a:latin typeface="Montserrat"/>
              <a:ea typeface="Calibri"/>
              <a:cs typeface="Calibri"/>
              <a:sym typeface="Montserra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uk-UA" sz="1800" b="0" i="0" u="none" strike="noStrike" kern="0" cap="none" spc="0" normalizeH="0" baseline="0" noProof="0" dirty="0">
              <a:ln>
                <a:noFill/>
              </a:ln>
              <a:solidFill>
                <a:srgbClr val="006666"/>
              </a:solidFill>
              <a:effectLst/>
              <a:uLnTx/>
              <a:uFillTx/>
              <a:latin typeface="Montserrat"/>
              <a:ea typeface="Calibri"/>
              <a:cs typeface="Calibri"/>
              <a:sym typeface="Montserra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uk-UA"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98783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7" name="Прямокутник 6"/>
          <p:cNvSpPr/>
          <p:nvPr/>
        </p:nvSpPr>
        <p:spPr>
          <a:xfrm>
            <a:off x="1647653" y="844062"/>
            <a:ext cx="9934216" cy="5262979"/>
          </a:xfrm>
          <a:prstGeom prst="rect">
            <a:avLst/>
          </a:prstGeom>
        </p:spPr>
        <p:txBody>
          <a:bodyPr wrap="square">
            <a:spAutoFit/>
          </a:bodyPr>
          <a:lstStyle/>
          <a:p>
            <a:pPr lvl="0">
              <a:defRPr/>
            </a:pPr>
            <a:r>
              <a:rPr lang="ru-RU" sz="3600" b="1" dirty="0">
                <a:solidFill>
                  <a:srgbClr val="70AD47">
                    <a:lumMod val="50000"/>
                  </a:srgbClr>
                </a:solidFill>
                <a:latin typeface="Calibri" panose="020F0502020204030204"/>
                <a:cs typeface="Arial"/>
                <a:sym typeface="Arial"/>
              </a:rPr>
              <a:t>ЯК СТАТИ ВЛАСНИКОМ ЧИ КОРИСТУВАЧЕМ ЗЕМЕЛЬНИХ </a:t>
            </a:r>
            <a:r>
              <a:rPr lang="ru-RU" sz="3600" b="1" dirty="0" smtClean="0">
                <a:solidFill>
                  <a:srgbClr val="70AD47">
                    <a:lumMod val="50000"/>
                  </a:srgbClr>
                </a:solidFill>
                <a:latin typeface="Calibri" panose="020F0502020204030204"/>
                <a:cs typeface="Arial"/>
                <a:sym typeface="Arial"/>
              </a:rPr>
              <a:t>ДІЛЯНОК</a:t>
            </a:r>
          </a:p>
          <a:p>
            <a:pPr lvl="0">
              <a:defRPr/>
            </a:pPr>
            <a:endParaRPr lang="ru-RU" sz="3600" b="1" dirty="0" smtClean="0">
              <a:solidFill>
                <a:srgbClr val="70AD47">
                  <a:lumMod val="50000"/>
                </a:srgbClr>
              </a:solidFill>
              <a:latin typeface="Calibri" panose="020F0502020204030204"/>
              <a:cs typeface="Arial"/>
              <a:sym typeface="Arial"/>
            </a:endParaRPr>
          </a:p>
          <a:p>
            <a:pPr marL="342900" lvl="0" indent="-342900">
              <a:buFont typeface="Arial" panose="020B0604020202020204" pitchFamily="34" charset="0"/>
              <a:buChar char="•"/>
              <a:defRPr/>
            </a:pPr>
            <a:r>
              <a:rPr lang="uk-UA" sz="2400" b="1" dirty="0" smtClean="0">
                <a:latin typeface="Calibri" panose="020F0502020204030204"/>
                <a:cs typeface="Arial"/>
                <a:sym typeface="Arial"/>
              </a:rPr>
              <a:t>Земельні ресурси України</a:t>
            </a:r>
          </a:p>
          <a:p>
            <a:pPr marL="342900" lvl="0" indent="-342900">
              <a:buFont typeface="Arial" panose="020B0604020202020204" pitchFamily="34" charset="0"/>
              <a:buChar char="•"/>
              <a:defRPr/>
            </a:pPr>
            <a:r>
              <a:rPr lang="uk-UA" sz="2400" b="1" dirty="0" smtClean="0">
                <a:latin typeface="Calibri" panose="020F0502020204030204"/>
                <a:cs typeface="Arial"/>
                <a:sym typeface="Arial"/>
              </a:rPr>
              <a:t>Право власності на землю</a:t>
            </a:r>
          </a:p>
          <a:p>
            <a:pPr marL="342900" lvl="0" indent="-342900">
              <a:buFont typeface="Arial" panose="020B0604020202020204" pitchFamily="34" charset="0"/>
              <a:buChar char="•"/>
              <a:defRPr/>
            </a:pPr>
            <a:r>
              <a:rPr lang="uk-UA" sz="2400" b="1" dirty="0" smtClean="0">
                <a:latin typeface="Calibri" panose="020F0502020204030204"/>
                <a:cs typeface="Arial"/>
                <a:sym typeface="Arial"/>
              </a:rPr>
              <a:t>Безоплатна приватизація земель</a:t>
            </a:r>
          </a:p>
          <a:p>
            <a:pPr marL="342900" lvl="0" indent="-342900">
              <a:buFont typeface="Arial" panose="020B0604020202020204" pitchFamily="34" charset="0"/>
              <a:buChar char="•"/>
              <a:defRPr/>
            </a:pPr>
            <a:r>
              <a:rPr lang="uk-UA" sz="2400" b="1" dirty="0" smtClean="0">
                <a:latin typeface="Calibri" panose="020F0502020204030204"/>
                <a:cs typeface="Arial"/>
                <a:sym typeface="Arial"/>
              </a:rPr>
              <a:t>Першочергове отримання земельних ділянок ветеранами війни</a:t>
            </a:r>
          </a:p>
          <a:p>
            <a:pPr marL="342900" lvl="0" indent="-342900">
              <a:buFont typeface="Arial" panose="020B0604020202020204" pitchFamily="34" charset="0"/>
              <a:buChar char="•"/>
              <a:defRPr/>
            </a:pPr>
            <a:r>
              <a:rPr lang="uk-UA" sz="2400" b="1" dirty="0" smtClean="0">
                <a:latin typeface="Calibri" panose="020F0502020204030204"/>
                <a:cs typeface="Arial"/>
                <a:sym typeface="Arial"/>
              </a:rPr>
              <a:t>Набуття у власність земельних ділянок за цивільно-правовими угодами</a:t>
            </a:r>
          </a:p>
          <a:p>
            <a:pPr marL="342900" lvl="0" indent="-342900">
              <a:buFont typeface="Arial" panose="020B0604020202020204" pitchFamily="34" charset="0"/>
              <a:buChar char="•"/>
              <a:defRPr/>
            </a:pPr>
            <a:r>
              <a:rPr lang="uk-UA" sz="2400" b="1" dirty="0" smtClean="0">
                <a:latin typeface="Calibri" panose="020F0502020204030204"/>
                <a:cs typeface="Arial"/>
                <a:sym typeface="Arial"/>
              </a:rPr>
              <a:t>Землі сільськогосподарського призначення: особливості укладання цивільно-правових угод</a:t>
            </a:r>
          </a:p>
          <a:p>
            <a:pPr lvl="0">
              <a:defRPr/>
            </a:pPr>
            <a:endParaRPr kumimoji="0" lang="uk-UA" sz="3600" b="1"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297253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7" name="Прямокутник 6"/>
          <p:cNvSpPr/>
          <p:nvPr/>
        </p:nvSpPr>
        <p:spPr>
          <a:xfrm>
            <a:off x="1647653" y="844062"/>
            <a:ext cx="9934216" cy="461665"/>
          </a:xfrm>
          <a:prstGeom prst="rect">
            <a:avLst/>
          </a:prstGeom>
        </p:spPr>
        <p:txBody>
          <a:bodyPr wrap="square">
            <a:spAutoFit/>
          </a:bodyPr>
          <a:lstStyle/>
          <a:p>
            <a:pPr lvl="0">
              <a:defRPr/>
            </a:pPr>
            <a:r>
              <a:rPr lang="uk-UA" sz="2400" b="1" dirty="0" smtClean="0">
                <a:solidFill>
                  <a:schemeClr val="accent6">
                    <a:lumMod val="50000"/>
                  </a:schemeClr>
                </a:solidFill>
                <a:latin typeface="Calibri" panose="020F0502020204030204"/>
                <a:cs typeface="Arial"/>
                <a:sym typeface="Arial"/>
              </a:rPr>
              <a:t>ЗЕМЕЛЬНІ РЕСУРСИ УКРАЇНИ</a:t>
            </a:r>
            <a:endParaRPr kumimoji="0" lang="uk-UA" sz="3600" b="1"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Arial"/>
              <a:sym typeface="Arial"/>
            </a:endParaRPr>
          </a:p>
        </p:txBody>
      </p:sp>
      <p:sp>
        <p:nvSpPr>
          <p:cNvPr id="4" name="Прямоугольник 3"/>
          <p:cNvSpPr/>
          <p:nvPr/>
        </p:nvSpPr>
        <p:spPr>
          <a:xfrm>
            <a:off x="1797269" y="2136339"/>
            <a:ext cx="9958771" cy="1200329"/>
          </a:xfrm>
          <a:prstGeom prst="rect">
            <a:avLst/>
          </a:prstGeom>
        </p:spPr>
        <p:txBody>
          <a:bodyPr wrap="square">
            <a:spAutoFit/>
          </a:bodyPr>
          <a:lstStyle/>
          <a:p>
            <a:endParaRPr lang="uk-UA" dirty="0" smtClean="0"/>
          </a:p>
          <a:p>
            <a:endParaRPr lang="uk-UA" dirty="0"/>
          </a:p>
          <a:p>
            <a:endParaRPr lang="uk-UA" dirty="0" smtClean="0"/>
          </a:p>
          <a:p>
            <a:endParaRPr lang="uk-UA" dirty="0"/>
          </a:p>
        </p:txBody>
      </p:sp>
      <p:sp>
        <p:nvSpPr>
          <p:cNvPr id="5" name="Прямоугольник 4"/>
          <p:cNvSpPr/>
          <p:nvPr/>
        </p:nvSpPr>
        <p:spPr>
          <a:xfrm>
            <a:off x="1647654" y="1166844"/>
            <a:ext cx="9934215" cy="5293757"/>
          </a:xfrm>
          <a:prstGeom prst="rect">
            <a:avLst/>
          </a:prstGeom>
        </p:spPr>
        <p:txBody>
          <a:bodyPr wrap="square">
            <a:spAutoFit/>
          </a:bodyPr>
          <a:lstStyle/>
          <a:p>
            <a:r>
              <a:rPr lang="uk-UA" dirty="0" smtClean="0">
                <a:solidFill>
                  <a:srgbClr val="202124"/>
                </a:solidFill>
                <a:latin typeface="Google Sans"/>
              </a:rPr>
              <a:t>Площа України становить 603 700 </a:t>
            </a:r>
            <a:r>
              <a:rPr lang="uk-UA" dirty="0" err="1" smtClean="0">
                <a:solidFill>
                  <a:srgbClr val="202124"/>
                </a:solidFill>
                <a:latin typeface="Google Sans"/>
              </a:rPr>
              <a:t>км²</a:t>
            </a:r>
            <a:r>
              <a:rPr lang="uk-UA" dirty="0" smtClean="0">
                <a:solidFill>
                  <a:srgbClr val="202124"/>
                </a:solidFill>
                <a:latin typeface="Google Sans"/>
              </a:rPr>
              <a:t>, вона становить 5,7 % території Європи й 0,44 % території світу.</a:t>
            </a:r>
            <a:r>
              <a:rPr lang="uk-UA" dirty="0" smtClean="0"/>
              <a:t> </a:t>
            </a:r>
          </a:p>
          <a:p>
            <a:endParaRPr lang="uk-UA" dirty="0"/>
          </a:p>
          <a:p>
            <a:endParaRPr lang="uk-UA" dirty="0" smtClean="0"/>
          </a:p>
          <a:p>
            <a:endParaRPr lang="uk-UA" dirty="0"/>
          </a:p>
          <a:p>
            <a:endParaRPr lang="uk-UA" dirty="0" smtClean="0"/>
          </a:p>
          <a:p>
            <a:endParaRPr lang="uk-UA" dirty="0"/>
          </a:p>
          <a:p>
            <a:endParaRPr lang="uk-UA" dirty="0" smtClean="0"/>
          </a:p>
          <a:p>
            <a:endParaRPr lang="uk-UA" dirty="0"/>
          </a:p>
          <a:p>
            <a:endParaRPr lang="uk-UA" dirty="0" smtClean="0"/>
          </a:p>
          <a:p>
            <a:endParaRPr lang="uk-UA" dirty="0"/>
          </a:p>
          <a:p>
            <a:endParaRPr lang="uk-UA" dirty="0" smtClean="0"/>
          </a:p>
          <a:p>
            <a:endParaRPr lang="uk-UA" dirty="0"/>
          </a:p>
          <a:p>
            <a:endParaRPr lang="uk-UA" dirty="0" smtClean="0"/>
          </a:p>
          <a:p>
            <a:endParaRPr lang="uk-UA" dirty="0"/>
          </a:p>
          <a:p>
            <a:endParaRPr lang="uk-UA" dirty="0" smtClean="0"/>
          </a:p>
          <a:p>
            <a:endParaRPr lang="uk-UA" dirty="0"/>
          </a:p>
          <a:p>
            <a:pPr lvl="0"/>
            <a:r>
              <a:rPr lang="ru-RU" sz="1600" dirty="0">
                <a:solidFill>
                  <a:srgbClr val="000000"/>
                </a:solidFill>
              </a:rPr>
              <a:t>«</a:t>
            </a:r>
            <a:r>
              <a:rPr lang="ru-RU" sz="1600" dirty="0" err="1">
                <a:solidFill>
                  <a:srgbClr val="000000"/>
                </a:solidFill>
              </a:rPr>
              <a:t>Земельний</a:t>
            </a:r>
            <a:r>
              <a:rPr lang="ru-RU" sz="1600" dirty="0">
                <a:solidFill>
                  <a:srgbClr val="000000"/>
                </a:solidFill>
              </a:rPr>
              <a:t> </a:t>
            </a:r>
            <a:r>
              <a:rPr lang="ru-RU" sz="1600" dirty="0" err="1">
                <a:solidFill>
                  <a:srgbClr val="000000"/>
                </a:solidFill>
              </a:rPr>
              <a:t>довідник</a:t>
            </a:r>
            <a:r>
              <a:rPr lang="ru-RU" sz="1600" dirty="0">
                <a:solidFill>
                  <a:srgbClr val="000000"/>
                </a:solidFill>
              </a:rPr>
              <a:t> </a:t>
            </a:r>
            <a:r>
              <a:rPr lang="ru-RU" sz="1600" dirty="0" err="1">
                <a:solidFill>
                  <a:srgbClr val="000000"/>
                </a:solidFill>
              </a:rPr>
              <a:t>України</a:t>
            </a:r>
            <a:r>
              <a:rPr lang="ru-RU" sz="1600" dirty="0">
                <a:solidFill>
                  <a:srgbClr val="000000"/>
                </a:solidFill>
              </a:rPr>
              <a:t> 2020» – база </a:t>
            </a:r>
            <a:r>
              <a:rPr lang="ru-RU" sz="1600" dirty="0" err="1">
                <a:solidFill>
                  <a:srgbClr val="000000"/>
                </a:solidFill>
              </a:rPr>
              <a:t>даних</a:t>
            </a:r>
            <a:r>
              <a:rPr lang="ru-RU" sz="1600" dirty="0">
                <a:solidFill>
                  <a:srgbClr val="000000"/>
                </a:solidFill>
              </a:rPr>
              <a:t> про </a:t>
            </a:r>
            <a:r>
              <a:rPr lang="ru-RU" sz="1600" dirty="0" err="1">
                <a:solidFill>
                  <a:srgbClr val="000000"/>
                </a:solidFill>
              </a:rPr>
              <a:t>земельний</a:t>
            </a:r>
            <a:r>
              <a:rPr lang="ru-RU" sz="1600" dirty="0">
                <a:solidFill>
                  <a:srgbClr val="000000"/>
                </a:solidFill>
              </a:rPr>
              <a:t> фонд </a:t>
            </a:r>
            <a:r>
              <a:rPr lang="ru-RU" sz="1600" dirty="0" err="1" smtClean="0">
                <a:solidFill>
                  <a:srgbClr val="000000"/>
                </a:solidFill>
              </a:rPr>
              <a:t>країни</a:t>
            </a:r>
            <a:r>
              <a:rPr lang="ru-RU" sz="1600" dirty="0" smtClean="0">
                <a:solidFill>
                  <a:srgbClr val="000000"/>
                </a:solidFill>
              </a:rPr>
              <a:t> </a:t>
            </a:r>
            <a:r>
              <a:rPr lang="en-US" sz="1600" dirty="0" smtClean="0">
                <a:solidFill>
                  <a:srgbClr val="000000"/>
                </a:solidFill>
              </a:rPr>
              <a:t>https</a:t>
            </a:r>
            <a:r>
              <a:rPr lang="en-US" sz="1600" dirty="0">
                <a:solidFill>
                  <a:srgbClr val="000000"/>
                </a:solidFill>
              </a:rPr>
              <a:t>://agropolit.com/spetsproekty/705-zemelniy-dovidnik-ukrayini--</a:t>
            </a:r>
            <a:r>
              <a:rPr lang="en-US" sz="1600" dirty="0" smtClean="0">
                <a:solidFill>
                  <a:srgbClr val="000000"/>
                </a:solidFill>
              </a:rPr>
              <a:t>baza-danih-pro-zemelniy-fond-krayini</a:t>
            </a:r>
            <a:endParaRPr lang="uk-UA" dirty="0"/>
          </a:p>
        </p:txBody>
      </p:sp>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685" r="3770" b="5992"/>
          <a:stretch/>
        </p:blipFill>
        <p:spPr bwMode="auto">
          <a:xfrm>
            <a:off x="2333298" y="1905508"/>
            <a:ext cx="8954812" cy="3927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499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5246" r="3995" b="8725"/>
          <a:stretch/>
        </p:blipFill>
        <p:spPr bwMode="auto">
          <a:xfrm>
            <a:off x="1844566" y="702988"/>
            <a:ext cx="9737303" cy="6003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182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7" name="Прямокутник 6"/>
          <p:cNvSpPr/>
          <p:nvPr/>
        </p:nvSpPr>
        <p:spPr>
          <a:xfrm>
            <a:off x="1647653" y="844062"/>
            <a:ext cx="10312118" cy="4056495"/>
          </a:xfrm>
          <a:prstGeom prst="rect">
            <a:avLst/>
          </a:prstGeom>
        </p:spPr>
        <p:txBody>
          <a:bodyPr wrap="square">
            <a:spAutoFit/>
          </a:bodyPr>
          <a:lstStyle/>
          <a:p>
            <a:pPr lvl="0">
              <a:defRPr/>
            </a:pPr>
            <a:r>
              <a:rPr lang="uk-UA" sz="2400" b="1" dirty="0" smtClean="0">
                <a:solidFill>
                  <a:schemeClr val="accent6">
                    <a:lumMod val="50000"/>
                  </a:schemeClr>
                </a:solidFill>
                <a:latin typeface="Calibri" panose="020F0502020204030204"/>
                <a:cs typeface="Arial"/>
                <a:sym typeface="Arial"/>
              </a:rPr>
              <a:t>ШЛЯХИ НАБУТТЯ У ВЛАСНІСТЬ ЗЕМЕЛЬНИХ ДІЛЯНОК</a:t>
            </a:r>
          </a:p>
          <a:p>
            <a:pPr lvl="0">
              <a:defRPr/>
            </a:pPr>
            <a:endParaRPr kumimoji="0" lang="uk-UA" sz="2400" b="1"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a:sym typeface="Arial"/>
            </a:endParaRPr>
          </a:p>
          <a:p>
            <a:pPr marL="342900" lvl="0" indent="-342900" algn="just">
              <a:lnSpc>
                <a:spcPct val="115000"/>
              </a:lnSpc>
              <a:spcAft>
                <a:spcPts val="600"/>
              </a:spcAft>
              <a:buFont typeface="+mj-lt"/>
              <a:buAutoNum type="arabicPeriod"/>
            </a:pPr>
            <a:r>
              <a:rPr lang="uk-UA" sz="2400" b="1" i="1" dirty="0">
                <a:latin typeface="Times New Roman"/>
                <a:ea typeface="Calibri"/>
                <a:cs typeface="Times New Roman"/>
              </a:rPr>
              <a:t>Право власності на земельні ділянки </a:t>
            </a:r>
            <a:r>
              <a:rPr lang="uk-UA" sz="2400" b="1" i="1" dirty="0" err="1">
                <a:latin typeface="Times New Roman"/>
                <a:ea typeface="Calibri"/>
                <a:cs typeface="Times New Roman"/>
              </a:rPr>
              <a:t>сільгосппризначення</a:t>
            </a:r>
            <a:r>
              <a:rPr lang="uk-UA" sz="2400" b="1" i="1" dirty="0">
                <a:latin typeface="Times New Roman"/>
                <a:ea typeface="Calibri"/>
                <a:cs typeface="Times New Roman"/>
              </a:rPr>
              <a:t> набувається шляхом : </a:t>
            </a:r>
            <a:endParaRPr lang="ru-RU" sz="2400" dirty="0">
              <a:latin typeface="Calibri"/>
              <a:ea typeface="Calibri"/>
              <a:cs typeface="Times New Roman"/>
            </a:endParaRPr>
          </a:p>
          <a:p>
            <a:pPr marL="342900" lvl="0" indent="-342900">
              <a:lnSpc>
                <a:spcPct val="115000"/>
              </a:lnSpc>
              <a:spcAft>
                <a:spcPts val="600"/>
              </a:spcAft>
              <a:buFont typeface="Wingdings"/>
              <a:buChar char=""/>
            </a:pPr>
            <a:r>
              <a:rPr lang="uk-UA" sz="2400" dirty="0">
                <a:latin typeface="Times New Roman"/>
                <a:ea typeface="Calibri"/>
                <a:cs typeface="Times New Roman"/>
              </a:rPr>
              <a:t>Безоплатної приватизації із  земель державної чи комунальної власності;</a:t>
            </a:r>
            <a:endParaRPr lang="ru-RU" sz="2400" dirty="0">
              <a:latin typeface="Calibri"/>
              <a:ea typeface="Calibri"/>
              <a:cs typeface="Times New Roman"/>
            </a:endParaRPr>
          </a:p>
          <a:p>
            <a:pPr marL="342900" lvl="0" indent="-342900">
              <a:lnSpc>
                <a:spcPct val="115000"/>
              </a:lnSpc>
              <a:spcAft>
                <a:spcPts val="600"/>
              </a:spcAft>
              <a:buFont typeface="Wingdings"/>
              <a:buChar char=""/>
            </a:pPr>
            <a:r>
              <a:rPr lang="uk-UA" sz="2400" dirty="0">
                <a:latin typeface="Times New Roman"/>
                <a:ea typeface="Calibri"/>
                <a:cs typeface="Times New Roman"/>
              </a:rPr>
              <a:t>Придбання у власність земель приватної власності за цивільно-правовими угодами;</a:t>
            </a:r>
            <a:endParaRPr lang="ru-RU" sz="2400" dirty="0">
              <a:latin typeface="Calibri"/>
              <a:ea typeface="Calibri"/>
              <a:cs typeface="Times New Roman"/>
            </a:endParaRPr>
          </a:p>
          <a:p>
            <a:pPr marL="342900" lvl="0" indent="-342900">
              <a:lnSpc>
                <a:spcPct val="115000"/>
              </a:lnSpc>
              <a:spcAft>
                <a:spcPts val="600"/>
              </a:spcAft>
              <a:buFont typeface="Wingdings"/>
              <a:buChar char=""/>
            </a:pPr>
            <a:r>
              <a:rPr lang="uk-UA" sz="2400" dirty="0">
                <a:latin typeface="Times New Roman"/>
                <a:ea typeface="Calibri"/>
                <a:cs typeface="Times New Roman"/>
              </a:rPr>
              <a:t>Спадкування приватних земель. </a:t>
            </a:r>
            <a:endParaRPr lang="ru-RU" sz="2400" dirty="0">
              <a:latin typeface="Calibri"/>
              <a:ea typeface="Calibri"/>
              <a:cs typeface="Times New Roman"/>
            </a:endParaRPr>
          </a:p>
          <a:p>
            <a:pPr lvl="0">
              <a:defRPr/>
            </a:pPr>
            <a:endParaRPr kumimoji="0" lang="uk-UA" sz="2400" b="1" i="0" u="none" strike="noStrike" kern="1200" cap="none" spc="0" normalizeH="0" baseline="0" noProof="0" dirty="0" smtClean="0">
              <a:ln>
                <a:noFill/>
              </a:ln>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635767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7" name="Прямокутник 6"/>
          <p:cNvSpPr/>
          <p:nvPr/>
        </p:nvSpPr>
        <p:spPr>
          <a:xfrm>
            <a:off x="1647653" y="844062"/>
            <a:ext cx="9934216" cy="830997"/>
          </a:xfrm>
          <a:prstGeom prst="rect">
            <a:avLst/>
          </a:prstGeom>
        </p:spPr>
        <p:txBody>
          <a:bodyPr wrap="square">
            <a:spAutoFit/>
          </a:bodyPr>
          <a:lstStyle/>
          <a:p>
            <a:pPr lvl="0">
              <a:defRPr/>
            </a:pPr>
            <a:r>
              <a:rPr lang="uk-UA" sz="2400" b="1" dirty="0" smtClean="0">
                <a:solidFill>
                  <a:schemeClr val="accent6">
                    <a:lumMod val="50000"/>
                  </a:schemeClr>
                </a:solidFill>
                <a:latin typeface="Calibri" panose="020F0502020204030204"/>
                <a:cs typeface="Arial"/>
                <a:sym typeface="Arial"/>
              </a:rPr>
              <a:t>БЕЗОПЛАТНА ПРИВАТИЗАЦІЯ </a:t>
            </a:r>
            <a:r>
              <a:rPr lang="uk-UA" sz="2400" b="1" dirty="0" smtClean="0">
                <a:solidFill>
                  <a:schemeClr val="accent6">
                    <a:lumMod val="50000"/>
                  </a:schemeClr>
                </a:solidFill>
                <a:latin typeface="Calibri" panose="020F0502020204030204"/>
                <a:cs typeface="Arial"/>
                <a:sym typeface="Arial"/>
              </a:rPr>
              <a:t>ЗЕМЕЛЬ</a:t>
            </a:r>
          </a:p>
          <a:p>
            <a:pPr lvl="0">
              <a:defRPr/>
            </a:pPr>
            <a:r>
              <a:rPr lang="uk-UA" sz="1200" b="1" dirty="0">
                <a:latin typeface="Calibri"/>
                <a:ea typeface="Calibri"/>
                <a:cs typeface="Times New Roman"/>
              </a:rPr>
              <a:t>Увага</a:t>
            </a:r>
            <a:r>
              <a:rPr lang="ru-RU" sz="1200" b="1" dirty="0">
                <a:latin typeface="Calibri"/>
                <a:ea typeface="Calibri"/>
                <a:cs typeface="Times New Roman"/>
              </a:rPr>
              <a:t>! </a:t>
            </a:r>
            <a:r>
              <a:rPr lang="uk-UA" sz="1200" dirty="0">
                <a:latin typeface="Calibri"/>
                <a:ea typeface="Calibri"/>
                <a:cs typeface="Times New Roman"/>
              </a:rPr>
              <a:t>На час дії воєнного стану безоплатна передача земельних ділянок у власність заборонена, крім тих, на яких розміщене приватне нерухоме майно та тих, які були передані в користування до 2002 року</a:t>
            </a:r>
            <a:endParaRPr kumimoji="0" lang="uk-UA" sz="1200" b="1"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Arial"/>
              <a:sym typeface="Arial"/>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47653" y="1675058"/>
            <a:ext cx="10286844" cy="497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833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7" name="Прямокутник 6"/>
          <p:cNvSpPr/>
          <p:nvPr/>
        </p:nvSpPr>
        <p:spPr>
          <a:xfrm>
            <a:off x="1647653" y="844062"/>
            <a:ext cx="10312118" cy="5832366"/>
          </a:xfrm>
          <a:prstGeom prst="rect">
            <a:avLst/>
          </a:prstGeom>
        </p:spPr>
        <p:txBody>
          <a:bodyPr wrap="square">
            <a:spAutoFit/>
          </a:bodyPr>
          <a:lstStyle/>
          <a:p>
            <a:pPr lvl="0">
              <a:defRPr/>
            </a:pPr>
            <a:r>
              <a:rPr lang="uk-UA" sz="2400" b="1" dirty="0" smtClean="0">
                <a:solidFill>
                  <a:schemeClr val="accent6">
                    <a:lumMod val="50000"/>
                  </a:schemeClr>
                </a:solidFill>
                <a:latin typeface="Calibri" panose="020F0502020204030204"/>
                <a:cs typeface="Arial"/>
                <a:sym typeface="Arial"/>
              </a:rPr>
              <a:t>ПЕРШОЧЕРГОВЕ ОТРИМАННЯ </a:t>
            </a:r>
            <a:r>
              <a:rPr lang="uk-UA" sz="2400" b="1" dirty="0" smtClean="0">
                <a:solidFill>
                  <a:schemeClr val="accent6">
                    <a:lumMod val="50000"/>
                  </a:schemeClr>
                </a:solidFill>
                <a:latin typeface="Calibri" panose="020F0502020204030204"/>
                <a:cs typeface="Arial"/>
                <a:sym typeface="Arial"/>
              </a:rPr>
              <a:t>ЗЕМЕЛЬНИХ </a:t>
            </a:r>
            <a:r>
              <a:rPr lang="uk-UA" sz="2400" b="1" dirty="0" smtClean="0">
                <a:solidFill>
                  <a:schemeClr val="accent6">
                    <a:lumMod val="50000"/>
                  </a:schemeClr>
                </a:solidFill>
                <a:latin typeface="Calibri" panose="020F0502020204030204"/>
                <a:cs typeface="Arial"/>
                <a:sym typeface="Arial"/>
              </a:rPr>
              <a:t>ДІЛЯНОК ВЕТЕРАНАМИ </a:t>
            </a:r>
            <a:r>
              <a:rPr lang="uk-UA" sz="2400" b="1" dirty="0" smtClean="0">
                <a:solidFill>
                  <a:schemeClr val="accent6">
                    <a:lumMod val="50000"/>
                  </a:schemeClr>
                </a:solidFill>
                <a:latin typeface="Calibri" panose="020F0502020204030204"/>
                <a:cs typeface="Arial"/>
                <a:sym typeface="Arial"/>
              </a:rPr>
              <a:t>ВІЙНИ</a:t>
            </a:r>
          </a:p>
          <a:p>
            <a:pPr lvl="0">
              <a:defRPr/>
            </a:pPr>
            <a:endParaRPr kumimoji="0" lang="uk-UA" sz="2400" b="1"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Arial"/>
              <a:sym typeface="Arial"/>
            </a:endParaRPr>
          </a:p>
          <a:p>
            <a:pPr algn="just">
              <a:lnSpc>
                <a:spcPct val="115000"/>
              </a:lnSpc>
              <a:spcAft>
                <a:spcPts val="600"/>
              </a:spcAft>
            </a:pPr>
            <a:r>
              <a:rPr lang="uk-UA" sz="2400" dirty="0" smtClean="0">
                <a:latin typeface="Times New Roman"/>
                <a:ea typeface="Calibri"/>
                <a:cs typeface="Times New Roman"/>
              </a:rPr>
              <a:t>Законом </a:t>
            </a:r>
            <a:r>
              <a:rPr lang="uk-UA" sz="2400" dirty="0">
                <a:latin typeface="Times New Roman"/>
                <a:ea typeface="Calibri"/>
                <a:cs typeface="Times New Roman"/>
              </a:rPr>
              <a:t>України «Про статус ветеранів війни, гарантії їх соціального захисту» учасникам бойових дій та особам, прирівняним до них, особам з інвалідністю внаслідок війни та сім’ям загиблих </a:t>
            </a:r>
            <a:r>
              <a:rPr lang="uk-UA" sz="2400" dirty="0" err="1">
                <a:latin typeface="Times New Roman"/>
                <a:ea typeface="Calibri"/>
                <a:cs typeface="Times New Roman"/>
              </a:rPr>
              <a:t>військовослужбовців</a:t>
            </a:r>
            <a:r>
              <a:rPr lang="uk-UA" sz="2400" dirty="0" err="1" smtClean="0">
                <a:latin typeface="Times New Roman"/>
                <a:ea typeface="Calibri"/>
                <a:cs typeface="Times New Roman"/>
              </a:rPr>
              <a:t>встановлено</a:t>
            </a:r>
            <a:r>
              <a:rPr lang="uk-UA" sz="2400" dirty="0" smtClean="0">
                <a:latin typeface="Times New Roman"/>
                <a:ea typeface="Calibri"/>
                <a:cs typeface="Times New Roman"/>
              </a:rPr>
              <a:t> </a:t>
            </a:r>
            <a:r>
              <a:rPr lang="uk-UA" sz="2400" dirty="0">
                <a:latin typeface="Times New Roman"/>
                <a:ea typeface="Calibri"/>
                <a:cs typeface="Times New Roman"/>
              </a:rPr>
              <a:t>першочергове право на отримання у власність земельних ділянок </a:t>
            </a:r>
            <a:r>
              <a:rPr lang="uk-UA" sz="2400" dirty="0" smtClean="0">
                <a:latin typeface="Times New Roman"/>
                <a:ea typeface="Calibri"/>
                <a:cs typeface="Times New Roman"/>
              </a:rPr>
              <a:t>для:</a:t>
            </a:r>
          </a:p>
          <a:p>
            <a:pPr marL="342900" indent="-342900" algn="just">
              <a:lnSpc>
                <a:spcPct val="115000"/>
              </a:lnSpc>
              <a:spcAft>
                <a:spcPts val="600"/>
              </a:spcAft>
              <a:buFont typeface="Wingdings" pitchFamily="2" charset="2"/>
              <a:buChar char="Ø"/>
            </a:pPr>
            <a:r>
              <a:rPr lang="uk-UA" sz="2400" dirty="0" smtClean="0">
                <a:latin typeface="Times New Roman"/>
                <a:ea typeface="Calibri"/>
                <a:cs typeface="Times New Roman"/>
              </a:rPr>
              <a:t>індивідуального </a:t>
            </a:r>
            <a:r>
              <a:rPr lang="uk-UA" sz="2400" dirty="0">
                <a:latin typeface="Times New Roman"/>
                <a:ea typeface="Calibri"/>
                <a:cs typeface="Times New Roman"/>
              </a:rPr>
              <a:t>житлового </a:t>
            </a:r>
            <a:r>
              <a:rPr lang="uk-UA" sz="2400" dirty="0" smtClean="0">
                <a:latin typeface="Times New Roman"/>
                <a:ea typeface="Calibri"/>
                <a:cs typeface="Times New Roman"/>
              </a:rPr>
              <a:t>будівництва; </a:t>
            </a:r>
          </a:p>
          <a:p>
            <a:pPr marL="342900" indent="-342900" algn="just">
              <a:lnSpc>
                <a:spcPct val="115000"/>
              </a:lnSpc>
              <a:spcAft>
                <a:spcPts val="600"/>
              </a:spcAft>
              <a:buFont typeface="Wingdings" pitchFamily="2" charset="2"/>
              <a:buChar char="Ø"/>
            </a:pPr>
            <a:r>
              <a:rPr lang="uk-UA" sz="2400" dirty="0" smtClean="0">
                <a:latin typeface="Times New Roman"/>
                <a:ea typeface="Calibri"/>
                <a:cs typeface="Times New Roman"/>
              </a:rPr>
              <a:t>садівництва;</a:t>
            </a:r>
          </a:p>
          <a:p>
            <a:pPr marL="342900" indent="-342900" algn="just">
              <a:lnSpc>
                <a:spcPct val="115000"/>
              </a:lnSpc>
              <a:spcAft>
                <a:spcPts val="600"/>
              </a:spcAft>
              <a:buFont typeface="Wingdings" pitchFamily="2" charset="2"/>
              <a:buChar char="Ø"/>
            </a:pPr>
            <a:r>
              <a:rPr lang="uk-UA" sz="2400" dirty="0" smtClean="0">
                <a:latin typeface="Times New Roman"/>
                <a:ea typeface="Calibri"/>
                <a:cs typeface="Times New Roman"/>
              </a:rPr>
              <a:t>городництва.</a:t>
            </a:r>
            <a:endParaRPr lang="ru-RU" sz="2400" dirty="0">
              <a:latin typeface="Calibri"/>
              <a:ea typeface="Calibri"/>
              <a:cs typeface="Times New Roman"/>
            </a:endParaRPr>
          </a:p>
          <a:p>
            <a:pPr algn="just">
              <a:lnSpc>
                <a:spcPct val="115000"/>
              </a:lnSpc>
              <a:spcAft>
                <a:spcPts val="600"/>
              </a:spcAft>
            </a:pPr>
            <a:r>
              <a:rPr lang="uk-UA" sz="2400" dirty="0">
                <a:latin typeface="Times New Roman"/>
                <a:ea typeface="Calibri"/>
                <a:cs typeface="Times New Roman"/>
              </a:rPr>
              <a:t>Для іншого цільового призначення зазначені особи також можуть отримати у власність земельні ділянки, але на загальних засадах.</a:t>
            </a:r>
            <a:endParaRPr lang="ru-RU" sz="2400" dirty="0">
              <a:latin typeface="Calibri"/>
              <a:ea typeface="Calibri"/>
              <a:cs typeface="Times New Roman"/>
            </a:endParaRPr>
          </a:p>
          <a:p>
            <a:pPr lvl="0">
              <a:defRPr/>
            </a:pPr>
            <a:endParaRPr kumimoji="0" lang="uk-UA" sz="2400" b="1" i="0" u="none" strike="noStrike" kern="1200" cap="none" spc="0" normalizeH="0" baseline="0" noProof="0" dirty="0" smtClean="0">
              <a:ln>
                <a:noFill/>
              </a:ln>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074136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1494</TotalTime>
  <Words>2081</Words>
  <Application>Microsoft Office PowerPoint</Application>
  <PresentationFormat>Произвольный</PresentationFormat>
  <Paragraphs>257</Paragraphs>
  <Slides>30</Slides>
  <Notes>30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1_Тема Office</vt:lpstr>
      <vt:lpstr>ЗЕМЕЛЬНІ ПИТАННЯ СІМЕЙНОГО ФЕРМЕРСТВА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Євчу</dc:creator>
  <cp:lastModifiedBy>Алла</cp:lastModifiedBy>
  <cp:revision>102</cp:revision>
  <dcterms:created xsi:type="dcterms:W3CDTF">2022-12-07T14:52:55Z</dcterms:created>
  <dcterms:modified xsi:type="dcterms:W3CDTF">2023-06-05T12:06:38Z</dcterms:modified>
</cp:coreProperties>
</file>