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0"/>
  </p:notesMasterIdLst>
  <p:sldIdLst>
    <p:sldId id="256" r:id="rId2"/>
    <p:sldId id="276" r:id="rId3"/>
    <p:sldId id="269" r:id="rId4"/>
    <p:sldId id="275" r:id="rId5"/>
    <p:sldId id="270" r:id="rId6"/>
    <p:sldId id="271" r:id="rId7"/>
    <p:sldId id="272" r:id="rId8"/>
    <p:sldId id="268" r:id="rId9"/>
  </p:sldIdLst>
  <p:sldSz cx="9144000" cy="5143500" type="screen16x9"/>
  <p:notesSz cx="6858000" cy="9144000"/>
  <p:embeddedFontLst>
    <p:embeddedFont>
      <p:font typeface="Lato" panose="020B0604020202020204" charset="0"/>
      <p:regular r:id="rId11"/>
      <p:bold r:id="rId12"/>
      <p:italic r:id="rId13"/>
      <p:boldItalic r:id="rId14"/>
    </p:embeddedFont>
    <p:embeddedFont>
      <p:font typeface="Cabin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>
        <p:scale>
          <a:sx n="90" d="100"/>
          <a:sy n="90" d="100"/>
        </p:scale>
        <p:origin x="-756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81336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d9c45342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d9c45342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9f3bed7484_0_3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9f3bed7484_0_3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6" r:id="rId5"/>
    <p:sldLayoutId id="2147483657" r:id="rId6"/>
    <p:sldLayoutId id="21474836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ctrTitle"/>
          </p:nvPr>
        </p:nvSpPr>
        <p:spPr>
          <a:xfrm>
            <a:off x="311708" y="93306"/>
            <a:ext cx="8520600" cy="15395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000" dirty="0" smtClean="0"/>
              <a:t>Вирощування </a:t>
            </a:r>
            <a:r>
              <a:rPr lang="uk-UA" sz="3000" dirty="0"/>
              <a:t>равликів </a:t>
            </a:r>
            <a:r>
              <a:rPr lang="en-US" sz="3000" dirty="0"/>
              <a:t>Helix </a:t>
            </a:r>
            <a:r>
              <a:rPr lang="en-US" sz="3000" dirty="0" err="1"/>
              <a:t>Aspersa</a:t>
            </a:r>
            <a:r>
              <a:rPr lang="en-US" sz="3000" dirty="0"/>
              <a:t> Muller </a:t>
            </a:r>
            <a:r>
              <a:rPr lang="uk-UA" sz="3000" dirty="0"/>
              <a:t>в с. Бистриця Гірська Дрогобицького </a:t>
            </a:r>
            <a:r>
              <a:rPr lang="uk-UA" sz="3000" dirty="0" smtClean="0"/>
              <a:t>району</a:t>
            </a:r>
            <a:endParaRPr sz="3000" dirty="0"/>
          </a:p>
        </p:txBody>
      </p:sp>
      <p:sp>
        <p:nvSpPr>
          <p:cNvPr id="57" name="Google Shape;57;p15"/>
          <p:cNvSpPr txBox="1">
            <a:spLocks noGrp="1"/>
          </p:cNvSpPr>
          <p:nvPr>
            <p:ph type="subTitle" idx="1"/>
          </p:nvPr>
        </p:nvSpPr>
        <p:spPr>
          <a:xfrm>
            <a:off x="311700" y="42594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700" dirty="0" smtClean="0"/>
              <a:t>Прибило Світлана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03241" y="2071396"/>
            <a:ext cx="3331028" cy="209938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500" dirty="0" smtClean="0"/>
              <a:t/>
            </a:r>
            <a:br>
              <a:rPr lang="uk-UA" sz="2500" dirty="0" smtClean="0"/>
            </a:br>
            <a:r>
              <a:rPr lang="uk-UA" sz="2500" dirty="0"/>
              <a:t/>
            </a:r>
            <a:br>
              <a:rPr lang="uk-UA" sz="2500" dirty="0"/>
            </a:br>
            <a:r>
              <a:rPr lang="uk-UA" sz="2500" dirty="0" smtClean="0"/>
              <a:t/>
            </a:r>
            <a:br>
              <a:rPr lang="uk-UA" sz="2500" dirty="0" smtClean="0"/>
            </a:br>
            <a:r>
              <a:rPr lang="uk-UA" sz="2500" dirty="0"/>
              <a:t/>
            </a:r>
            <a:br>
              <a:rPr lang="uk-UA" sz="2500" dirty="0"/>
            </a:br>
            <a:r>
              <a:rPr lang="uk-UA" sz="2500" dirty="0" smtClean="0"/>
              <a:t/>
            </a:r>
            <a:br>
              <a:rPr lang="uk-UA" sz="2500" dirty="0" smtClean="0"/>
            </a:br>
            <a:r>
              <a:rPr lang="uk-UA" sz="2500" dirty="0"/>
              <a:t/>
            </a:r>
            <a:br>
              <a:rPr lang="uk-UA" sz="2500" dirty="0"/>
            </a:br>
            <a:r>
              <a:rPr lang="uk-UA" sz="2500" dirty="0" smtClean="0"/>
              <a:t/>
            </a:r>
            <a:br>
              <a:rPr lang="uk-UA" sz="2500" dirty="0" smtClean="0"/>
            </a:br>
            <a:r>
              <a:rPr lang="uk-UA" sz="2500" dirty="0"/>
              <a:t/>
            </a:r>
            <a:br>
              <a:rPr lang="uk-UA" sz="2500" dirty="0"/>
            </a:br>
            <a:r>
              <a:rPr lang="uk-UA" sz="2500" dirty="0" smtClean="0"/>
              <a:t/>
            </a:r>
            <a:br>
              <a:rPr lang="uk-UA" sz="2500" dirty="0" smtClean="0"/>
            </a:br>
            <a:r>
              <a:rPr lang="uk-UA" sz="3500" dirty="0"/>
              <a:t/>
            </a:r>
            <a:br>
              <a:rPr lang="uk-UA" sz="3500" dirty="0"/>
            </a:br>
            <a:r>
              <a:rPr lang="uk-UA" sz="3500" dirty="0" smtClean="0"/>
              <a:t>Чому </a:t>
            </a:r>
            <a:r>
              <a:rPr lang="uk-UA" sz="3500" dirty="0"/>
              <a:t>вирощувати равликів в Україні вигідно?</a:t>
            </a:r>
            <a:r>
              <a:rPr lang="ru-RU" sz="3500" dirty="0"/>
              <a:t/>
            </a:r>
            <a:br>
              <a:rPr lang="ru-RU" sz="3500" dirty="0"/>
            </a:br>
            <a:endParaRPr lang="ru-RU" sz="3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61367" y="414670"/>
            <a:ext cx="4423145" cy="4465674"/>
          </a:xfrm>
        </p:spPr>
        <p:txBody>
          <a:bodyPr/>
          <a:lstStyle/>
          <a:p>
            <a:pPr lvl="0"/>
            <a:r>
              <a:rPr lang="uk-UA" sz="1000" dirty="0" smtClean="0"/>
              <a:t>Експорт </a:t>
            </a:r>
            <a:r>
              <a:rPr lang="uk-UA" sz="1000" dirty="0"/>
              <a:t>українських равликів у 2021 році зріс на 47,8% до 907,4 т (в грошовому еквіваленті це 2,8 млн </a:t>
            </a:r>
            <a:r>
              <a:rPr lang="uk-UA" sz="1000" dirty="0" err="1"/>
              <a:t>дол</a:t>
            </a:r>
            <a:r>
              <a:rPr lang="uk-UA" sz="1000" dirty="0"/>
              <a:t>, що на 41,6% більше, ніж за 2020 р.</a:t>
            </a:r>
            <a:endParaRPr lang="ru-RU" sz="1000" dirty="0"/>
          </a:p>
          <a:p>
            <a:pPr lvl="0"/>
            <a:r>
              <a:rPr lang="uk-UA" sz="1000" dirty="0"/>
              <a:t>Україна увійшла в трійку країн за найбільшим експортом равлика у 2021 р. і мала всі шанси очолити цей рейтинг в 2022 р.</a:t>
            </a:r>
            <a:endParaRPr lang="ru-RU" sz="1000" dirty="0"/>
          </a:p>
          <a:p>
            <a:pPr lvl="0"/>
            <a:r>
              <a:rPr lang="uk-UA" sz="1000" dirty="0"/>
              <a:t>Український равлик ціниться в Європі як якісний та смачний через сприятливі кліматичні умови для їх зростання, а також через те, що українські фермери не економлять на кормі.</a:t>
            </a:r>
            <a:endParaRPr lang="ru-RU" sz="1000" dirty="0"/>
          </a:p>
          <a:p>
            <a:pPr lvl="0"/>
            <a:r>
              <a:rPr lang="uk-UA" sz="1000" dirty="0"/>
              <a:t>Експорт равлика в 2022 році впав на 39,1% до 609 т через воєнні дії (так як багато ферм знищено або знаходяться в окупації, як наприклад найбільша в Європі равликова ферма, яку знищили окупанти під Харковом, багато фермерів стоять на захисті України), однак в силу низької пропозиції і високого попиту ціна на равлика була вищою, ніж рік тому.</a:t>
            </a:r>
            <a:endParaRPr lang="ru-RU" sz="1000" dirty="0"/>
          </a:p>
          <a:p>
            <a:pPr lvl="0"/>
            <a:r>
              <a:rPr lang="uk-UA" sz="1000" dirty="0"/>
              <a:t>Відносно нетривалий цикл росту 3,5 – 4 місяці дозрівання, для обслуговування ферми не потрібно великої кількості людей і багато часу</a:t>
            </a:r>
            <a:endParaRPr lang="ru-RU" sz="1000" dirty="0"/>
          </a:p>
          <a:p>
            <a:r>
              <a:rPr lang="uk-UA" sz="1000" dirty="0" smtClean="0"/>
              <a:t>Можливість постійного росту (за рахунок нових площ, варіант роботи на внутрішній ринок, виробництво косметики, тощо)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9695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353" y="297711"/>
            <a:ext cx="8520600" cy="670195"/>
          </a:xfrm>
        </p:spPr>
        <p:txBody>
          <a:bodyPr/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НАПРЯМИ </a:t>
            </a:r>
            <a:r>
              <a:rPr lang="uk-UA" dirty="0" smtClean="0"/>
              <a:t>БІЗНЕСУ на 2023 рік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grpSp>
        <p:nvGrpSpPr>
          <p:cNvPr id="33" name="Shape 7762"/>
          <p:cNvGrpSpPr/>
          <p:nvPr/>
        </p:nvGrpSpPr>
        <p:grpSpPr>
          <a:xfrm>
            <a:off x="552353" y="1010092"/>
            <a:ext cx="874566" cy="935218"/>
            <a:chOff x="2285781" y="4847653"/>
            <a:chExt cx="952479" cy="966131"/>
          </a:xfrm>
          <a:solidFill>
            <a:schemeClr val="tx1">
              <a:lumMod val="75000"/>
            </a:schemeClr>
          </a:solidFill>
        </p:grpSpPr>
        <p:sp>
          <p:nvSpPr>
            <p:cNvPr id="34" name="Shape 7763"/>
            <p:cNvSpPr/>
            <p:nvPr/>
          </p:nvSpPr>
          <p:spPr>
            <a:xfrm>
              <a:off x="2346027" y="4908764"/>
              <a:ext cx="840591" cy="852640"/>
            </a:xfrm>
            <a:prstGeom prst="ellipse">
              <a:avLst/>
            </a:prstGeom>
            <a:grp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600" b="0" i="0" u="none" strike="noStrike" cap="none" baseline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" name="Shape 7764"/>
            <p:cNvSpPr/>
            <p:nvPr/>
          </p:nvSpPr>
          <p:spPr>
            <a:xfrm>
              <a:off x="2285781" y="4847653"/>
              <a:ext cx="952479" cy="966131"/>
            </a:xfrm>
            <a:prstGeom prst="ellipse">
              <a:avLst/>
            </a:prstGeom>
            <a:grpFill/>
            <a:ln w="9525" cap="flat" cmpd="sng">
              <a:solidFill>
                <a:schemeClr val="dk1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600" b="0" i="0" u="none" strike="noStrike" cap="none" baseline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" name="Shape 7762"/>
          <p:cNvGrpSpPr/>
          <p:nvPr/>
        </p:nvGrpSpPr>
        <p:grpSpPr>
          <a:xfrm>
            <a:off x="5336027" y="1075478"/>
            <a:ext cx="874566" cy="935218"/>
            <a:chOff x="2285781" y="4847653"/>
            <a:chExt cx="952479" cy="966131"/>
          </a:xfrm>
          <a:solidFill>
            <a:schemeClr val="accent5">
              <a:lumMod val="75000"/>
            </a:schemeClr>
          </a:solidFill>
        </p:grpSpPr>
        <p:sp>
          <p:nvSpPr>
            <p:cNvPr id="37" name="Shape 7763"/>
            <p:cNvSpPr/>
            <p:nvPr/>
          </p:nvSpPr>
          <p:spPr>
            <a:xfrm>
              <a:off x="2346027" y="4908764"/>
              <a:ext cx="840591" cy="852640"/>
            </a:xfrm>
            <a:prstGeom prst="ellipse">
              <a:avLst/>
            </a:prstGeom>
            <a:grp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600" b="0" i="0" u="none" strike="noStrike" cap="none" baseline="0">
                <a:solidFill>
                  <a:schemeClr val="accent5">
                    <a:lumMod val="60000"/>
                    <a:lumOff val="40000"/>
                  </a:schemeClr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" name="Shape 7764"/>
            <p:cNvSpPr/>
            <p:nvPr/>
          </p:nvSpPr>
          <p:spPr>
            <a:xfrm>
              <a:off x="2285781" y="4847653"/>
              <a:ext cx="952479" cy="966131"/>
            </a:xfrm>
            <a:prstGeom prst="ellipse">
              <a:avLst/>
            </a:prstGeom>
            <a:grpFill/>
            <a:ln w="9525" cap="flat" cmpd="sng">
              <a:solidFill>
                <a:schemeClr val="dk1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3600" b="0" i="0" u="none" strike="noStrike" cap="none" baseline="0">
                <a:solidFill>
                  <a:schemeClr val="accent5">
                    <a:lumMod val="60000"/>
                    <a:lumOff val="40000"/>
                  </a:schemeClr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9" name="Shape 7779"/>
          <p:cNvSpPr/>
          <p:nvPr/>
        </p:nvSpPr>
        <p:spPr>
          <a:xfrm>
            <a:off x="686338" y="1198844"/>
            <a:ext cx="606596" cy="566165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17547" y="12500"/>
                </a:moveTo>
                <a:cubicBezTo>
                  <a:pt x="17868" y="12791"/>
                  <a:pt x="18218" y="13020"/>
                  <a:pt x="18600" y="13190"/>
                </a:cubicBezTo>
                <a:cubicBezTo>
                  <a:pt x="18985" y="13358"/>
                  <a:pt x="19386" y="13455"/>
                  <a:pt x="19810" y="13469"/>
                </a:cubicBezTo>
                <a:lnTo>
                  <a:pt x="19810" y="17282"/>
                </a:lnTo>
                <a:cubicBezTo>
                  <a:pt x="19810" y="17869"/>
                  <a:pt x="19712" y="18427"/>
                  <a:pt x="19516" y="18950"/>
                </a:cubicBezTo>
                <a:cubicBezTo>
                  <a:pt x="19320" y="19467"/>
                  <a:pt x="19058" y="19925"/>
                  <a:pt x="18730" y="20319"/>
                </a:cubicBezTo>
                <a:cubicBezTo>
                  <a:pt x="18402" y="20712"/>
                  <a:pt x="18022" y="21024"/>
                  <a:pt x="17594" y="21256"/>
                </a:cubicBezTo>
                <a:cubicBezTo>
                  <a:pt x="17163" y="21485"/>
                  <a:pt x="16698" y="21599"/>
                  <a:pt x="16198" y="21599"/>
                </a:cubicBezTo>
                <a:lnTo>
                  <a:pt x="3596" y="21599"/>
                </a:lnTo>
                <a:cubicBezTo>
                  <a:pt x="3107" y="21599"/>
                  <a:pt x="2639" y="21485"/>
                  <a:pt x="2198" y="21256"/>
                </a:cubicBezTo>
                <a:cubicBezTo>
                  <a:pt x="1757" y="21024"/>
                  <a:pt x="1376" y="20710"/>
                  <a:pt x="1055" y="20319"/>
                </a:cubicBezTo>
                <a:cubicBezTo>
                  <a:pt x="734" y="19925"/>
                  <a:pt x="479" y="19467"/>
                  <a:pt x="286" y="18950"/>
                </a:cubicBezTo>
                <a:cubicBezTo>
                  <a:pt x="95" y="18427"/>
                  <a:pt x="0" y="17869"/>
                  <a:pt x="0" y="17282"/>
                </a:cubicBezTo>
                <a:lnTo>
                  <a:pt x="0" y="4317"/>
                </a:lnTo>
                <a:cubicBezTo>
                  <a:pt x="0" y="3727"/>
                  <a:pt x="95" y="3169"/>
                  <a:pt x="286" y="2637"/>
                </a:cubicBezTo>
                <a:cubicBezTo>
                  <a:pt x="479" y="2105"/>
                  <a:pt x="734" y="1650"/>
                  <a:pt x="1055" y="1265"/>
                </a:cubicBezTo>
                <a:cubicBezTo>
                  <a:pt x="1376" y="881"/>
                  <a:pt x="1757" y="575"/>
                  <a:pt x="2198" y="346"/>
                </a:cubicBezTo>
                <a:cubicBezTo>
                  <a:pt x="2639" y="114"/>
                  <a:pt x="3107" y="0"/>
                  <a:pt x="3596" y="0"/>
                </a:cubicBezTo>
                <a:lnTo>
                  <a:pt x="10420" y="0"/>
                </a:lnTo>
                <a:cubicBezTo>
                  <a:pt x="10403" y="132"/>
                  <a:pt x="10388" y="261"/>
                  <a:pt x="10373" y="387"/>
                </a:cubicBezTo>
                <a:cubicBezTo>
                  <a:pt x="10356" y="514"/>
                  <a:pt x="10349" y="652"/>
                  <a:pt x="10349" y="801"/>
                </a:cubicBezTo>
                <a:lnTo>
                  <a:pt x="10349" y="2041"/>
                </a:lnTo>
                <a:cubicBezTo>
                  <a:pt x="10349" y="2255"/>
                  <a:pt x="10373" y="2478"/>
                  <a:pt x="10420" y="2713"/>
                </a:cubicBezTo>
                <a:lnTo>
                  <a:pt x="3596" y="2713"/>
                </a:lnTo>
                <a:cubicBezTo>
                  <a:pt x="3231" y="2713"/>
                  <a:pt x="2916" y="2872"/>
                  <a:pt x="2654" y="3183"/>
                </a:cubicBezTo>
                <a:cubicBezTo>
                  <a:pt x="2392" y="3501"/>
                  <a:pt x="2262" y="3877"/>
                  <a:pt x="2262" y="4317"/>
                </a:cubicBezTo>
                <a:lnTo>
                  <a:pt x="2262" y="17282"/>
                </a:lnTo>
                <a:cubicBezTo>
                  <a:pt x="2262" y="17722"/>
                  <a:pt x="2392" y="18101"/>
                  <a:pt x="2654" y="18413"/>
                </a:cubicBezTo>
                <a:cubicBezTo>
                  <a:pt x="2916" y="18727"/>
                  <a:pt x="3231" y="18886"/>
                  <a:pt x="3596" y="18886"/>
                </a:cubicBezTo>
                <a:lnTo>
                  <a:pt x="16198" y="18886"/>
                </a:lnTo>
                <a:cubicBezTo>
                  <a:pt x="16566" y="18886"/>
                  <a:pt x="16881" y="18727"/>
                  <a:pt x="17148" y="18413"/>
                </a:cubicBezTo>
                <a:cubicBezTo>
                  <a:pt x="17413" y="18101"/>
                  <a:pt x="17547" y="17722"/>
                  <a:pt x="17547" y="17282"/>
                </a:cubicBezTo>
                <a:lnTo>
                  <a:pt x="17547" y="12500"/>
                </a:lnTo>
                <a:close/>
                <a:moveTo>
                  <a:pt x="21599" y="2011"/>
                </a:moveTo>
                <a:lnTo>
                  <a:pt x="21599" y="8902"/>
                </a:lnTo>
                <a:cubicBezTo>
                  <a:pt x="21599" y="9137"/>
                  <a:pt x="21531" y="9331"/>
                  <a:pt x="21394" y="9492"/>
                </a:cubicBezTo>
                <a:cubicBezTo>
                  <a:pt x="21257" y="9651"/>
                  <a:pt x="21102" y="9722"/>
                  <a:pt x="20931" y="9701"/>
                </a:cubicBezTo>
                <a:lnTo>
                  <a:pt x="19922" y="9701"/>
                </a:lnTo>
                <a:cubicBezTo>
                  <a:pt x="19726" y="9701"/>
                  <a:pt x="19565" y="9625"/>
                  <a:pt x="19438" y="9472"/>
                </a:cubicBezTo>
                <a:cubicBezTo>
                  <a:pt x="19308" y="9316"/>
                  <a:pt x="19244" y="9125"/>
                  <a:pt x="19244" y="8902"/>
                </a:cubicBezTo>
                <a:lnTo>
                  <a:pt x="19244" y="5134"/>
                </a:lnTo>
                <a:lnTo>
                  <a:pt x="10195" y="15960"/>
                </a:lnTo>
                <a:cubicBezTo>
                  <a:pt x="10070" y="16110"/>
                  <a:pt x="9911" y="16183"/>
                  <a:pt x="9720" y="16183"/>
                </a:cubicBezTo>
                <a:cubicBezTo>
                  <a:pt x="9529" y="16183"/>
                  <a:pt x="9365" y="16113"/>
                  <a:pt x="9233" y="15960"/>
                </a:cubicBezTo>
                <a:lnTo>
                  <a:pt x="8307" y="14835"/>
                </a:lnTo>
                <a:cubicBezTo>
                  <a:pt x="8182" y="14682"/>
                  <a:pt x="8118" y="14492"/>
                  <a:pt x="8114" y="14259"/>
                </a:cubicBezTo>
                <a:cubicBezTo>
                  <a:pt x="8111" y="14025"/>
                  <a:pt x="8175" y="13831"/>
                  <a:pt x="8307" y="13684"/>
                </a:cubicBezTo>
                <a:lnTo>
                  <a:pt x="17332" y="2825"/>
                </a:lnTo>
                <a:lnTo>
                  <a:pt x="14181" y="2825"/>
                </a:lnTo>
                <a:cubicBezTo>
                  <a:pt x="13985" y="2825"/>
                  <a:pt x="13823" y="2749"/>
                  <a:pt x="13698" y="2593"/>
                </a:cubicBezTo>
                <a:cubicBezTo>
                  <a:pt x="13574" y="2440"/>
                  <a:pt x="13512" y="2246"/>
                  <a:pt x="13512" y="2011"/>
                </a:cubicBezTo>
                <a:lnTo>
                  <a:pt x="13512" y="801"/>
                </a:lnTo>
                <a:cubicBezTo>
                  <a:pt x="13495" y="587"/>
                  <a:pt x="13556" y="399"/>
                  <a:pt x="13694" y="237"/>
                </a:cubicBezTo>
                <a:cubicBezTo>
                  <a:pt x="13831" y="82"/>
                  <a:pt x="13992" y="0"/>
                  <a:pt x="14181" y="0"/>
                </a:cubicBezTo>
                <a:lnTo>
                  <a:pt x="20931" y="0"/>
                </a:lnTo>
                <a:cubicBezTo>
                  <a:pt x="21110" y="0"/>
                  <a:pt x="21267" y="82"/>
                  <a:pt x="21399" y="246"/>
                </a:cubicBezTo>
                <a:cubicBezTo>
                  <a:pt x="21533" y="411"/>
                  <a:pt x="21599" y="599"/>
                  <a:pt x="21599" y="801"/>
                </a:cubicBezTo>
                <a:lnTo>
                  <a:pt x="21599" y="201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lIns="101575" tIns="101575" rIns="101575" bIns="10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5800" b="0" i="0" u="none" strike="noStrike" cap="none" baseline="0">
              <a:solidFill>
                <a:srgbClr val="44CEB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0" name="Shape 7780"/>
          <p:cNvSpPr/>
          <p:nvPr/>
        </p:nvSpPr>
        <p:spPr>
          <a:xfrm>
            <a:off x="5509218" y="1261283"/>
            <a:ext cx="528183" cy="633323"/>
          </a:xfrm>
          <a:custGeom>
            <a:avLst/>
            <a:gdLst/>
            <a:ahLst/>
            <a:cxnLst/>
            <a:rect l="0" t="0" r="0" b="0"/>
            <a:pathLst>
              <a:path w="21483" h="21600" extrusionOk="0">
                <a:moveTo>
                  <a:pt x="20490" y="581"/>
                </a:moveTo>
                <a:cubicBezTo>
                  <a:pt x="20984" y="1781"/>
                  <a:pt x="21295" y="3048"/>
                  <a:pt x="21421" y="4387"/>
                </a:cubicBezTo>
                <a:cubicBezTo>
                  <a:pt x="21545" y="5722"/>
                  <a:pt x="21482" y="7179"/>
                  <a:pt x="21220" y="8744"/>
                </a:cubicBezTo>
                <a:cubicBezTo>
                  <a:pt x="20549" y="13134"/>
                  <a:pt x="18385" y="16469"/>
                  <a:pt x="14732" y="18748"/>
                </a:cubicBezTo>
                <a:cubicBezTo>
                  <a:pt x="13010" y="19857"/>
                  <a:pt x="11265" y="20408"/>
                  <a:pt x="9505" y="20408"/>
                </a:cubicBezTo>
                <a:cubicBezTo>
                  <a:pt x="8354" y="20408"/>
                  <a:pt x="7208" y="20165"/>
                  <a:pt x="6064" y="19682"/>
                </a:cubicBezTo>
                <a:cubicBezTo>
                  <a:pt x="5893" y="19609"/>
                  <a:pt x="5725" y="19519"/>
                  <a:pt x="5556" y="19411"/>
                </a:cubicBezTo>
                <a:cubicBezTo>
                  <a:pt x="5388" y="19301"/>
                  <a:pt x="5221" y="19191"/>
                  <a:pt x="5058" y="19075"/>
                </a:cubicBezTo>
                <a:cubicBezTo>
                  <a:pt x="4840" y="18928"/>
                  <a:pt x="4625" y="18790"/>
                  <a:pt x="4414" y="18660"/>
                </a:cubicBezTo>
                <a:cubicBezTo>
                  <a:pt x="4199" y="18527"/>
                  <a:pt x="4017" y="18465"/>
                  <a:pt x="3857" y="18465"/>
                </a:cubicBezTo>
                <a:cubicBezTo>
                  <a:pt x="3785" y="18485"/>
                  <a:pt x="3698" y="18561"/>
                  <a:pt x="3598" y="18700"/>
                </a:cubicBezTo>
                <a:cubicBezTo>
                  <a:pt x="3497" y="18841"/>
                  <a:pt x="3392" y="18996"/>
                  <a:pt x="3287" y="19174"/>
                </a:cubicBezTo>
                <a:cubicBezTo>
                  <a:pt x="3184" y="19349"/>
                  <a:pt x="3085" y="19536"/>
                  <a:pt x="2989" y="19728"/>
                </a:cubicBezTo>
                <a:cubicBezTo>
                  <a:pt x="2898" y="19922"/>
                  <a:pt x="2821" y="20072"/>
                  <a:pt x="2760" y="20179"/>
                </a:cubicBezTo>
                <a:cubicBezTo>
                  <a:pt x="2655" y="20388"/>
                  <a:pt x="2557" y="20575"/>
                  <a:pt x="2463" y="20741"/>
                </a:cubicBezTo>
                <a:cubicBezTo>
                  <a:pt x="2372" y="20908"/>
                  <a:pt x="2285" y="21055"/>
                  <a:pt x="2213" y="21182"/>
                </a:cubicBezTo>
                <a:cubicBezTo>
                  <a:pt x="2025" y="21461"/>
                  <a:pt x="1787" y="21599"/>
                  <a:pt x="1494" y="21599"/>
                </a:cubicBezTo>
                <a:lnTo>
                  <a:pt x="1450" y="21599"/>
                </a:lnTo>
                <a:cubicBezTo>
                  <a:pt x="1235" y="21583"/>
                  <a:pt x="1050" y="21526"/>
                  <a:pt x="895" y="21433"/>
                </a:cubicBezTo>
                <a:cubicBezTo>
                  <a:pt x="743" y="21334"/>
                  <a:pt x="617" y="21224"/>
                  <a:pt x="521" y="21097"/>
                </a:cubicBezTo>
                <a:cubicBezTo>
                  <a:pt x="425" y="20975"/>
                  <a:pt x="348" y="20846"/>
                  <a:pt x="292" y="20716"/>
                </a:cubicBezTo>
                <a:cubicBezTo>
                  <a:pt x="236" y="20586"/>
                  <a:pt x="198" y="20484"/>
                  <a:pt x="184" y="20408"/>
                </a:cubicBezTo>
                <a:cubicBezTo>
                  <a:pt x="-17" y="20077"/>
                  <a:pt x="-54" y="19724"/>
                  <a:pt x="74" y="19355"/>
                </a:cubicBezTo>
                <a:cubicBezTo>
                  <a:pt x="222" y="18877"/>
                  <a:pt x="430" y="18479"/>
                  <a:pt x="699" y="18152"/>
                </a:cubicBezTo>
                <a:cubicBezTo>
                  <a:pt x="970" y="17827"/>
                  <a:pt x="1235" y="17536"/>
                  <a:pt x="1494" y="17276"/>
                </a:cubicBezTo>
                <a:cubicBezTo>
                  <a:pt x="1712" y="17068"/>
                  <a:pt x="1901" y="16873"/>
                  <a:pt x="2061" y="16692"/>
                </a:cubicBezTo>
                <a:cubicBezTo>
                  <a:pt x="2222" y="16511"/>
                  <a:pt x="2325" y="16319"/>
                  <a:pt x="2367" y="16113"/>
                </a:cubicBezTo>
                <a:cubicBezTo>
                  <a:pt x="2383" y="16057"/>
                  <a:pt x="2383" y="16003"/>
                  <a:pt x="2367" y="15949"/>
                </a:cubicBezTo>
                <a:cubicBezTo>
                  <a:pt x="2353" y="15899"/>
                  <a:pt x="2318" y="15783"/>
                  <a:pt x="2257" y="15611"/>
                </a:cubicBezTo>
                <a:cubicBezTo>
                  <a:pt x="2213" y="15503"/>
                  <a:pt x="2168" y="15379"/>
                  <a:pt x="2128" y="15241"/>
                </a:cubicBezTo>
                <a:cubicBezTo>
                  <a:pt x="2086" y="15100"/>
                  <a:pt x="2051" y="14941"/>
                  <a:pt x="2021" y="14761"/>
                </a:cubicBezTo>
                <a:cubicBezTo>
                  <a:pt x="1836" y="13321"/>
                  <a:pt x="1883" y="11988"/>
                  <a:pt x="2166" y="10774"/>
                </a:cubicBezTo>
                <a:cubicBezTo>
                  <a:pt x="2449" y="9557"/>
                  <a:pt x="2898" y="8464"/>
                  <a:pt x="3509" y="7493"/>
                </a:cubicBezTo>
                <a:cubicBezTo>
                  <a:pt x="4122" y="6527"/>
                  <a:pt x="4852" y="5689"/>
                  <a:pt x="5694" y="4986"/>
                </a:cubicBezTo>
                <a:cubicBezTo>
                  <a:pt x="6539" y="4283"/>
                  <a:pt x="7416" y="3741"/>
                  <a:pt x="8326" y="3351"/>
                </a:cubicBezTo>
                <a:cubicBezTo>
                  <a:pt x="8939" y="3091"/>
                  <a:pt x="9611" y="2939"/>
                  <a:pt x="10336" y="2894"/>
                </a:cubicBezTo>
                <a:cubicBezTo>
                  <a:pt x="11066" y="2848"/>
                  <a:pt x="11826" y="2817"/>
                  <a:pt x="12617" y="2798"/>
                </a:cubicBezTo>
                <a:cubicBezTo>
                  <a:pt x="13073" y="2798"/>
                  <a:pt x="13546" y="2789"/>
                  <a:pt x="14037" y="2772"/>
                </a:cubicBezTo>
                <a:cubicBezTo>
                  <a:pt x="14531" y="2752"/>
                  <a:pt x="15008" y="2704"/>
                  <a:pt x="15469" y="2623"/>
                </a:cubicBezTo>
                <a:cubicBezTo>
                  <a:pt x="15926" y="2541"/>
                  <a:pt x="16351" y="2414"/>
                  <a:pt x="16740" y="2239"/>
                </a:cubicBezTo>
                <a:cubicBezTo>
                  <a:pt x="17128" y="2064"/>
                  <a:pt x="17446" y="1815"/>
                  <a:pt x="17692" y="1499"/>
                </a:cubicBezTo>
                <a:cubicBezTo>
                  <a:pt x="17839" y="1321"/>
                  <a:pt x="17984" y="1135"/>
                  <a:pt x="18125" y="948"/>
                </a:cubicBezTo>
                <a:cubicBezTo>
                  <a:pt x="18261" y="756"/>
                  <a:pt x="18403" y="595"/>
                  <a:pt x="18548" y="460"/>
                </a:cubicBezTo>
                <a:cubicBezTo>
                  <a:pt x="18696" y="324"/>
                  <a:pt x="18855" y="214"/>
                  <a:pt x="19028" y="129"/>
                </a:cubicBezTo>
                <a:cubicBezTo>
                  <a:pt x="19206" y="42"/>
                  <a:pt x="19423" y="0"/>
                  <a:pt x="19688" y="0"/>
                </a:cubicBezTo>
                <a:cubicBezTo>
                  <a:pt x="19856" y="0"/>
                  <a:pt x="20015" y="50"/>
                  <a:pt x="20163" y="155"/>
                </a:cubicBezTo>
                <a:cubicBezTo>
                  <a:pt x="20308" y="261"/>
                  <a:pt x="20418" y="400"/>
                  <a:pt x="20490" y="581"/>
                </a:cubicBezTo>
                <a:moveTo>
                  <a:pt x="15350" y="9977"/>
                </a:moveTo>
                <a:cubicBezTo>
                  <a:pt x="15596" y="10017"/>
                  <a:pt x="15811" y="9927"/>
                  <a:pt x="15993" y="9712"/>
                </a:cubicBezTo>
                <a:cubicBezTo>
                  <a:pt x="16178" y="9503"/>
                  <a:pt x="16276" y="9249"/>
                  <a:pt x="16291" y="8953"/>
                </a:cubicBezTo>
                <a:cubicBezTo>
                  <a:pt x="16305" y="8636"/>
                  <a:pt x="16230" y="8374"/>
                  <a:pt x="16064" y="8159"/>
                </a:cubicBezTo>
                <a:cubicBezTo>
                  <a:pt x="15893" y="7947"/>
                  <a:pt x="15680" y="7832"/>
                  <a:pt x="15418" y="7815"/>
                </a:cubicBezTo>
                <a:cubicBezTo>
                  <a:pt x="14321" y="7761"/>
                  <a:pt x="13284" y="7834"/>
                  <a:pt x="12315" y="8038"/>
                </a:cubicBezTo>
                <a:cubicBezTo>
                  <a:pt x="11344" y="8241"/>
                  <a:pt x="10425" y="8571"/>
                  <a:pt x="9550" y="9032"/>
                </a:cubicBezTo>
                <a:cubicBezTo>
                  <a:pt x="8673" y="9492"/>
                  <a:pt x="7842" y="10090"/>
                  <a:pt x="7046" y="10830"/>
                </a:cubicBezTo>
                <a:cubicBezTo>
                  <a:pt x="6249" y="11567"/>
                  <a:pt x="5479" y="12465"/>
                  <a:pt x="4732" y="13518"/>
                </a:cubicBezTo>
                <a:cubicBezTo>
                  <a:pt x="4562" y="13764"/>
                  <a:pt x="4482" y="14032"/>
                  <a:pt x="4496" y="14323"/>
                </a:cubicBezTo>
                <a:cubicBezTo>
                  <a:pt x="4510" y="14617"/>
                  <a:pt x="4620" y="14862"/>
                  <a:pt x="4821" y="15063"/>
                </a:cubicBezTo>
                <a:cubicBezTo>
                  <a:pt x="4971" y="15221"/>
                  <a:pt x="5163" y="15311"/>
                  <a:pt x="5392" y="15317"/>
                </a:cubicBezTo>
                <a:cubicBezTo>
                  <a:pt x="5668" y="15317"/>
                  <a:pt x="5900" y="15195"/>
                  <a:pt x="6087" y="14953"/>
                </a:cubicBezTo>
                <a:cubicBezTo>
                  <a:pt x="6759" y="14035"/>
                  <a:pt x="7435" y="13244"/>
                  <a:pt x="8116" y="12586"/>
                </a:cubicBezTo>
                <a:cubicBezTo>
                  <a:pt x="8794" y="11929"/>
                  <a:pt x="9510" y="11401"/>
                  <a:pt x="10259" y="11005"/>
                </a:cubicBezTo>
                <a:cubicBezTo>
                  <a:pt x="11010" y="10610"/>
                  <a:pt x="11801" y="10330"/>
                  <a:pt x="12636" y="10167"/>
                </a:cubicBezTo>
                <a:cubicBezTo>
                  <a:pt x="13467" y="10003"/>
                  <a:pt x="14372" y="9938"/>
                  <a:pt x="15350" y="9977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lIns="101575" tIns="101575" rIns="101575" bIns="101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5800" b="0" i="0" u="none" strike="noStrike" cap="none" baseline="0">
              <a:solidFill>
                <a:schemeClr val="accent5">
                  <a:lumMod val="60000"/>
                  <a:lumOff val="40000"/>
                </a:schemeClr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892595" y="1477701"/>
            <a:ext cx="2105247" cy="250950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Вирощування равлика від малька до дорослих особин та подальший експорт через українських </a:t>
            </a:r>
            <a:r>
              <a:rPr lang="uk-UA" dirty="0" err="1" smtClean="0"/>
              <a:t>трейдерів</a:t>
            </a:r>
            <a:r>
              <a:rPr lang="uk-UA" dirty="0" smtClean="0"/>
              <a:t> за кордон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6742258" y="1411388"/>
            <a:ext cx="2051543" cy="25095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Створення туристичного місця, точки </a:t>
            </a:r>
            <a:r>
              <a:rPr lang="uk-UA" dirty="0" err="1" smtClean="0"/>
              <a:t>гастротуризму</a:t>
            </a:r>
            <a:r>
              <a:rPr lang="uk-UA" dirty="0" smtClean="0"/>
              <a:t>, де можна буде відвідати екскурсію, смачно поїсти, провести час з користю на свіжому повітрі, насолодитись природою</a:t>
            </a:r>
            <a:endParaRPr lang="ru-RU" dirty="0"/>
          </a:p>
        </p:txBody>
      </p:sp>
      <p:sp>
        <p:nvSpPr>
          <p:cNvPr id="45" name="Shape 7774"/>
          <p:cNvSpPr/>
          <p:nvPr/>
        </p:nvSpPr>
        <p:spPr>
          <a:xfrm>
            <a:off x="12125297" y="5307885"/>
            <a:ext cx="226185" cy="226243"/>
          </a:xfrm>
          <a:prstGeom prst="ellipse">
            <a:avLst/>
          </a:prstGeom>
          <a:solidFill>
            <a:schemeClr val="accent2"/>
          </a:solidFill>
          <a:ln w="50800" cap="flat" cmpd="sng">
            <a:solidFill>
              <a:srgbClr val="D8D8D8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82825" tIns="91400" rIns="182825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 b="0" i="0" u="none" strike="noStrike" cap="none" baseline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6" name="Shape 7778"/>
          <p:cNvCxnSpPr/>
          <p:nvPr/>
        </p:nvCxnSpPr>
        <p:spPr>
          <a:xfrm>
            <a:off x="12244057" y="5571198"/>
            <a:ext cx="0" cy="2498350"/>
          </a:xfrm>
          <a:prstGeom prst="straightConnector1">
            <a:avLst/>
          </a:prstGeom>
          <a:noFill/>
          <a:ln w="25400" cap="flat" cmpd="sng">
            <a:solidFill>
              <a:srgbClr val="D8D8D8"/>
            </a:solidFill>
            <a:prstDash val="dot"/>
            <a:miter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700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404" y="85061"/>
            <a:ext cx="3917295" cy="1392866"/>
          </a:xfrm>
        </p:spPr>
        <p:txBody>
          <a:bodyPr/>
          <a:lstStyle/>
          <a:p>
            <a:r>
              <a:rPr lang="uk-UA" dirty="0" smtClean="0"/>
              <a:t>Плани на 2023 рік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6765" y="1995000"/>
            <a:ext cx="4045200" cy="2587633"/>
          </a:xfrm>
        </p:spPr>
        <p:txBody>
          <a:bodyPr/>
          <a:lstStyle/>
          <a:p>
            <a:pPr>
              <a:buFontTx/>
              <a:buChar char="-"/>
            </a:pPr>
            <a:r>
              <a:rPr lang="uk-UA" dirty="0" smtClean="0"/>
              <a:t>Збільшити площу посадки равлика до 85 </a:t>
            </a:r>
            <a:r>
              <a:rPr lang="uk-UA" dirty="0" err="1" smtClean="0"/>
              <a:t>сот</a:t>
            </a:r>
            <a:r>
              <a:rPr lang="uk-UA" dirty="0" smtClean="0"/>
              <a:t> та зібрати 18-20 т равлика</a:t>
            </a:r>
          </a:p>
          <a:p>
            <a:pPr>
              <a:buFontTx/>
              <a:buChar char="-"/>
            </a:pPr>
            <a:r>
              <a:rPr lang="uk-UA" dirty="0" smtClean="0"/>
              <a:t>Запустити туристичний маршрут на ферму, організувати красиве місце для </a:t>
            </a:r>
            <a:r>
              <a:rPr lang="uk-UA" dirty="0" err="1" smtClean="0"/>
              <a:t>гастротуризму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52753" y="180753"/>
            <a:ext cx="2838893" cy="166931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6405227" y="2212682"/>
            <a:ext cx="3149900" cy="203657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52753" y="1850065"/>
            <a:ext cx="2137145" cy="175437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118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169" y="98766"/>
            <a:ext cx="8520600" cy="841800"/>
          </a:xfrm>
        </p:spPr>
        <p:txBody>
          <a:bodyPr/>
          <a:lstStyle/>
          <a:p>
            <a:r>
              <a:rPr lang="uk-UA" dirty="0" smtClean="0"/>
              <a:t>Наша невеличка ферма минулого року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1750" y="1206796"/>
            <a:ext cx="7857460" cy="377455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865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994" y="268887"/>
            <a:ext cx="8321937" cy="305271"/>
          </a:xfrm>
        </p:spPr>
        <p:txBody>
          <a:bodyPr/>
          <a:lstStyle/>
          <a:p>
            <a:r>
              <a:rPr lang="uk-UA" dirty="0" smtClean="0"/>
              <a:t>Тільки гляньте на ці емоції</a:t>
            </a:r>
            <a:br>
              <a:rPr lang="uk-UA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8586" y="754912"/>
            <a:ext cx="3413050" cy="2073348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48585" y="2980661"/>
            <a:ext cx="3413051" cy="196702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11972" y="754911"/>
            <a:ext cx="3030277" cy="419277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36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509" y="77501"/>
            <a:ext cx="8520600" cy="841800"/>
          </a:xfrm>
        </p:spPr>
        <p:txBody>
          <a:bodyPr/>
          <a:lstStyle/>
          <a:p>
            <a:r>
              <a:rPr lang="uk-UA" dirty="0" smtClean="0"/>
              <a:t>Ріст з точки А в точку Б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947322" y="937749"/>
            <a:ext cx="2820226" cy="453079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5274220" y="1179417"/>
            <a:ext cx="2820228" cy="404746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344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91750"/>
            <a:ext cx="8839200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7"/>
          <p:cNvSpPr txBox="1"/>
          <p:nvPr/>
        </p:nvSpPr>
        <p:spPr>
          <a:xfrm>
            <a:off x="2020650" y="1006325"/>
            <a:ext cx="5102700" cy="11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300">
                <a:solidFill>
                  <a:schemeClr val="dk1"/>
                </a:solidFill>
              </a:rPr>
              <a:t>Дякую за увагу</a:t>
            </a:r>
            <a:endParaRPr sz="5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3721</TotalTime>
  <Words>283</Words>
  <Application>Microsoft Office PowerPoint</Application>
  <PresentationFormat>Экран (16:9)</PresentationFormat>
  <Paragraphs>19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Lato</vt:lpstr>
      <vt:lpstr>Cabin</vt:lpstr>
      <vt:lpstr>Simple Dark</vt:lpstr>
      <vt:lpstr> Вирощування равликів Helix Aspersa Muller в с. Бистриця Гірська Дрогобицького району</vt:lpstr>
      <vt:lpstr>          Чому вирощувати равликів в Україні вигідно? </vt:lpstr>
      <vt:lpstr> НАПРЯМИ БІЗНЕСУ на 2023 рік  </vt:lpstr>
      <vt:lpstr>Плани на 2023 рік </vt:lpstr>
      <vt:lpstr>Наша невеличка ферма минулого року</vt:lpstr>
      <vt:lpstr>Тільки гляньте на ці емоції </vt:lpstr>
      <vt:lpstr>Ріст з точки А в точку Б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Проект 410 Вирощування равликів Helix Aspersa Muller в с. Бистриця Гірська Дрогобицького району</dc:title>
  <cp:lastModifiedBy>Пользователь Windows</cp:lastModifiedBy>
  <cp:revision>14</cp:revision>
  <dcterms:modified xsi:type="dcterms:W3CDTF">2023-06-16T09:51:14Z</dcterms:modified>
</cp:coreProperties>
</file>