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gpCjkAqfXUX7iKX/ksco+ksN/1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0C9B2D-5EEA-47A0-8307-A6AED61E3F55}">
  <a:tblStyle styleId="{030C9B2D-5EEA-47A0-8307-A6AED61E3F5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WORK\01%20&#1053;&#1040;&#1057;&#1044;&#1057;&#1059;%20&#1087;&#1088;&#1086;&#1077;&#1082;&#1090;&#1080;\00%20&#1042;&#1045;&#1058;&#1045;&#1056;&#1040;&#1053;&#1048;\01%20&#1040;&#1053;&#1040;&#1051;&#1030;&#1047;%20&#1087;&#1110;&#1076;&#1087;&#1088;&#1080;&#1108;&#1084;&#1085;&#1080;&#1094;&#1090;&#1074;&#1072;\&#1056;&#1080;&#1089;&#1091;&#1085;&#1082;&#1080;%20&#1058;&#1072;&#1073;&#1083;&#1080;&#1094;&#1110;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WORK\01%20&#1053;&#1040;&#1057;&#1044;&#1057;&#1059;%20&#1087;&#1088;&#1086;&#1077;&#1082;&#1090;&#1080;\00%20&#1042;&#1045;&#1058;&#1045;&#1056;&#1040;&#1053;&#1048;\01%20&#1040;&#1053;&#1040;&#1051;&#1030;&#1047;%20&#1087;&#1110;&#1076;&#1087;&#1088;&#1080;&#1108;&#1084;&#1085;&#1080;&#1094;&#1090;&#1074;&#1072;\&#1056;&#1080;&#1089;&#1091;&#1085;&#1082;&#1080;%20&#1058;&#1072;&#1073;&#1083;&#1080;&#1094;&#1110;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C:\WORK\01%20&#1053;&#1040;&#1057;&#1044;&#1057;&#1059;%20&#1087;&#1088;&#1086;&#1077;&#1082;&#1090;&#1080;\00%20&#1042;&#1045;&#1058;&#1045;&#1056;&#1040;&#1053;&#1048;\01%20&#1040;&#1053;&#1040;&#1051;&#1030;&#1047;%20&#1087;&#1110;&#1076;&#1087;&#1088;&#1080;&#1108;&#1084;&#1085;&#1080;&#1094;&#1090;&#1074;&#1072;\&#1056;&#1080;&#1089;&#1091;&#1085;&#1082;&#1080;%20&#1058;&#1072;&#1073;&#1083;&#1080;&#1094;&#1110;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C:\WORK\01%20&#1053;&#1040;&#1057;&#1044;&#1057;&#1059;%20&#1087;&#1088;&#1086;&#1077;&#1082;&#1090;&#1080;\00%20&#1042;&#1045;&#1058;&#1045;&#1056;&#1040;&#1053;&#1048;\01%20&#1040;&#1053;&#1040;&#1051;&#1030;&#1047;%20&#1087;&#1110;&#1076;&#1087;&#1088;&#1080;&#1108;&#1084;&#1085;&#1080;&#1094;&#1090;&#1074;&#1072;\&#1056;&#1080;&#1089;&#1091;&#1085;&#1082;&#1080;%20&#1058;&#1072;&#1073;&#1083;&#1080;&#1094;&#1110;.xlsx" TargetMode="External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C:\WORK\01%20&#1053;&#1040;&#1057;&#1044;&#1057;&#1059;%20&#1087;&#1088;&#1086;&#1077;&#1082;&#1090;&#1080;\00%20&#1042;&#1045;&#1058;&#1045;&#1056;&#1040;&#1053;&#1048;\01%20&#1040;&#1053;&#1040;&#1051;&#1030;&#1047;%20&#1087;&#1110;&#1076;&#1087;&#1088;&#1080;&#1108;&#1084;&#1085;&#1080;&#1094;&#1090;&#1074;&#1072;\&#1056;&#1080;&#1089;&#1091;&#1085;&#1082;&#1080;%20&#1058;&#1072;&#1073;&#1083;&#1080;&#1094;&#111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До проходження служби</a:t>
            </a:r>
          </a:p>
        </c:rich>
      </c:tx>
      <c:layout>
        <c:manualLayout>
          <c:xMode val="edge"/>
          <c:yMode val="edge"/>
          <c:x val="0.23400076666706668"/>
          <c:y val="3.524464463648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272695333614306"/>
          <c:y val="0.2772413874000017"/>
          <c:w val="0.42522701746038361"/>
          <c:h val="0.557801439456518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22-4060-B468-C70067BFA6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22-4060-B468-C70067BFA6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22-4060-B468-C70067BFA6F4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 cmpd="thickThin"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22-4060-B468-C70067BFA6F4}"/>
              </c:ext>
            </c:extLst>
          </c:dPt>
          <c:dLbls>
            <c:dLbl>
              <c:idx val="0"/>
              <c:layout>
                <c:manualLayout>
                  <c:x val="4.8276022734572946E-2"/>
                  <c:y val="-2.352174186833024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A322-4060-B468-C70067BFA6F4}"/>
                </c:ext>
              </c:extLst>
            </c:dLbl>
            <c:dLbl>
              <c:idx val="1"/>
              <c:layout>
                <c:manualLayout>
                  <c:x val="-3.5824624790831434E-2"/>
                  <c:y val="7.8405806227767015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A322-4060-B468-C70067BFA6F4}"/>
                </c:ext>
              </c:extLst>
            </c:dLbl>
            <c:dLbl>
              <c:idx val="2"/>
              <c:layout>
                <c:manualLayout>
                  <c:x val="-6.4470393779313309E-2"/>
                  <c:y val="1.642848587892905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A322-4060-B468-C70067BFA6F4}"/>
                </c:ext>
              </c:extLst>
            </c:dLbl>
            <c:dLbl>
              <c:idx val="3"/>
              <c:layout>
                <c:manualLayout>
                  <c:x val="4.0958799763646254E-2"/>
                  <c:y val="2.6564905808079908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014178163731183"/>
                      <c:h val="0.27482901977925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322-4060-B468-C70067BFA6F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Лист1!$A$266:$A$269</c:f>
              <c:strCache>
                <c:ptCount val="4"/>
                <c:pt idx="0">
                  <c:v>Зовсім не цікавило</c:v>
                </c:pt>
                <c:pt idx="1">
                  <c:v>Трохи цікавило</c:v>
                </c:pt>
                <c:pt idx="2">
                  <c:v>Помірно цікавило</c:v>
                </c:pt>
                <c:pt idx="3">
                  <c:v>Багато про це думав</c:v>
                </c:pt>
              </c:strCache>
            </c:strRef>
          </c:cat>
          <c:val>
            <c:numRef>
              <c:f>Лист1!$B$266:$B$269</c:f>
              <c:numCache>
                <c:formatCode>0.0%</c:formatCode>
                <c:ptCount val="4"/>
                <c:pt idx="0">
                  <c:v>0.246</c:v>
                </c:pt>
                <c:pt idx="1">
                  <c:v>0.193</c:v>
                </c:pt>
                <c:pt idx="2">
                  <c:v>0.26300000000000001</c:v>
                </c:pt>
                <c:pt idx="3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2-4060-B468-C70067BFA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Після проходження служби</a:t>
            </a:r>
          </a:p>
        </c:rich>
      </c:tx>
      <c:layout>
        <c:manualLayout>
          <c:xMode val="edge"/>
          <c:yMode val="edge"/>
          <c:x val="0.19114464858559346"/>
          <c:y val="2.53582710532398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960654223777582"/>
          <c:y val="0.35277884788247682"/>
          <c:w val="0.41402789929036643"/>
          <c:h val="0.54692259290648992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1C-4B48-8135-B9BA02BD20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1C-4B48-8135-B9BA02BD20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1C-4B48-8135-B9BA02BD2008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1C-4B48-8135-B9BA02BD2008}"/>
              </c:ext>
            </c:extLst>
          </c:dPt>
          <c:dLbls>
            <c:dLbl>
              <c:idx val="0"/>
              <c:layout>
                <c:manualLayout>
                  <c:x val="-6.0629051351728372E-2"/>
                  <c:y val="-0.155168340585666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623456790123455"/>
                      <c:h val="0.210169311965482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1C-4B48-8135-B9BA02BD2008}"/>
                </c:ext>
              </c:extLst>
            </c:dLbl>
            <c:dLbl>
              <c:idx val="1"/>
              <c:layout>
                <c:manualLayout>
                  <c:x val="8.2508019830854359E-2"/>
                  <c:y val="4.7634640573233685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2A1C-4B48-8135-B9BA02BD2008}"/>
                </c:ext>
              </c:extLst>
            </c:dLbl>
            <c:dLbl>
              <c:idx val="2"/>
              <c:layout>
                <c:manualLayout>
                  <c:x val="4.6604938271604938E-2"/>
                  <c:y val="-1.989752677401971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2A1C-4B48-8135-B9BA02BD2008}"/>
                </c:ext>
              </c:extLst>
            </c:dLbl>
            <c:dLbl>
              <c:idx val="3"/>
              <c:layout>
                <c:manualLayout>
                  <c:x val="1.9878487411295824E-2"/>
                  <c:y val="-0.1187129208721781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92490522018081"/>
                      <c:h val="0.27369243906823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A1C-4B48-8135-B9BA02BD200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Лист1!$A$277:$A$280</c:f>
              <c:strCache>
                <c:ptCount val="4"/>
                <c:pt idx="0">
                  <c:v>Зовсім не цікавило</c:v>
                </c:pt>
                <c:pt idx="1">
                  <c:v>Трохи цікавило</c:v>
                </c:pt>
                <c:pt idx="2">
                  <c:v>Помірно цікавило</c:v>
                </c:pt>
                <c:pt idx="3">
                  <c:v>Багато про це думав</c:v>
                </c:pt>
              </c:strCache>
            </c:strRef>
          </c:cat>
          <c:val>
            <c:numRef>
              <c:f>Лист1!$B$277:$B$280</c:f>
              <c:numCache>
                <c:formatCode>0.0%</c:formatCode>
                <c:ptCount val="4"/>
                <c:pt idx="0">
                  <c:v>3.5999999999999997E-2</c:v>
                </c:pt>
                <c:pt idx="1">
                  <c:v>7.0000000000000007E-2</c:v>
                </c:pt>
                <c:pt idx="2">
                  <c:v>0.17499999999999999</c:v>
                </c:pt>
                <c:pt idx="3">
                  <c:v>0.71899999999999997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1C-4B48-8135-B9BA02BD2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5555555555"/>
          <c:y val="0.15509259259259259"/>
          <c:w val="0.43888888888888894"/>
          <c:h val="0.7314814814814816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7F-40E6-9834-93515138AB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7F-40E6-9834-93515138AB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7F-40E6-9834-93515138AB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7F-40E6-9834-93515138AB23}"/>
              </c:ext>
            </c:extLst>
          </c:dPt>
          <c:dPt>
            <c:idx val="4"/>
            <c:bubble3D val="0"/>
            <c:explosion val="1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7F-40E6-9834-93515138AB23}"/>
              </c:ext>
            </c:extLst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17F-40E6-9834-93515138AB23}"/>
              </c:ext>
            </c:extLst>
          </c:dPt>
          <c:dLbls>
            <c:dLbl>
              <c:idx val="0"/>
              <c:layout>
                <c:manualLayout>
                  <c:x val="1.0902106855019272E-2"/>
                  <c:y val="0.1036204791751443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17F-40E6-9834-93515138AB23}"/>
                </c:ext>
              </c:extLst>
            </c:dLbl>
            <c:dLbl>
              <c:idx val="4"/>
              <c:layout>
                <c:manualLayout>
                  <c:x val="-3.888888888888889E-2"/>
                  <c:y val="-5.092592592592601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917F-40E6-9834-93515138AB23}"/>
                </c:ext>
              </c:extLst>
            </c:dLbl>
            <c:dLbl>
              <c:idx val="5"/>
              <c:layout>
                <c:manualLayout>
                  <c:x val="-1.666666666666668E-2"/>
                  <c:y val="-6.481481481481481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917F-40E6-9834-93515138AB2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Лист1!$A$251:$A$256</c:f>
              <c:strCache>
                <c:ptCount val="6"/>
                <c:pt idx="0">
                  <c:v>не маю досвіду</c:v>
                </c:pt>
                <c:pt idx="1">
                  <c:v>менше року</c:v>
                </c:pt>
                <c:pt idx="2">
                  <c:v>1-3 роки</c:v>
                </c:pt>
                <c:pt idx="3">
                  <c:v>3-5 років</c:v>
                </c:pt>
                <c:pt idx="4">
                  <c:v>5-10 років</c:v>
                </c:pt>
                <c:pt idx="5">
                  <c:v>більше 10 років</c:v>
                </c:pt>
              </c:strCache>
            </c:strRef>
          </c:cat>
          <c:val>
            <c:numRef>
              <c:f>Лист1!$B$251:$B$256</c:f>
              <c:numCache>
                <c:formatCode>0.00%</c:formatCode>
                <c:ptCount val="6"/>
                <c:pt idx="0">
                  <c:v>0.35099999999999998</c:v>
                </c:pt>
                <c:pt idx="1">
                  <c:v>0.105</c:v>
                </c:pt>
                <c:pt idx="2">
                  <c:v>0.26300000000000001</c:v>
                </c:pt>
                <c:pt idx="3">
                  <c:v>0.105</c:v>
                </c:pt>
                <c:pt idx="4">
                  <c:v>7.0999999999999994E-2</c:v>
                </c:pt>
                <c:pt idx="5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7F-40E6-9834-93515138A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3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31316978879443"/>
          <c:y val="9.0348033850028833E-2"/>
          <c:w val="0.67268683021120557"/>
          <c:h val="0.881081176512128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Лист2!$C$11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l"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Лист2!$B$12:$B$28</c:f>
              <c:strCache>
                <c:ptCount val="17"/>
                <c:pt idx="0">
                  <c:v>Безробітний</c:v>
                </c:pt>
                <c:pt idx="1">
                  <c:v>Система охорони та безпеки</c:v>
                </c:pt>
                <c:pt idx="2">
                  <c:v>Медіа</c:v>
                </c:pt>
                <c:pt idx="3">
                  <c:v>Сфера освіти та науки</c:v>
                </c:pt>
                <c:pt idx="4">
                  <c:v>Сфера послуг</c:v>
                </c:pt>
                <c:pt idx="5">
                  <c:v>Логістика</c:v>
                </c:pt>
                <c:pt idx="6">
                  <c:v>Сектор безпеки та оборони</c:v>
                </c:pt>
                <c:pt idx="7">
                  <c:v>Політика</c:v>
                </c:pt>
                <c:pt idx="8">
                  <c:v>Навчання</c:v>
                </c:pt>
                <c:pt idx="9">
                  <c:v>Будівництво</c:v>
                </c:pt>
                <c:pt idx="10">
                  <c:v>Інше </c:v>
                </c:pt>
                <c:pt idx="11">
                  <c:v>ЗСУ</c:v>
                </c:pt>
                <c:pt idx="12">
                  <c:v>Сільське господарство</c:v>
                </c:pt>
                <c:pt idx="13">
                  <c:v>Власна справа (ФОП)</c:v>
                </c:pt>
                <c:pt idx="14">
                  <c:v>Медицина</c:v>
                </c:pt>
                <c:pt idx="15">
                  <c:v>IT сфера</c:v>
                </c:pt>
                <c:pt idx="16">
                  <c:v>Фармацевтика</c:v>
                </c:pt>
              </c:strCache>
            </c:strRef>
          </c:cat>
          <c:val>
            <c:numRef>
              <c:f>Лист2!$C$12:$C$28</c:f>
              <c:numCache>
                <c:formatCode>0.0%</c:formatCode>
                <c:ptCount val="17"/>
                <c:pt idx="0">
                  <c:v>0.16700000000000001</c:v>
                </c:pt>
                <c:pt idx="1">
                  <c:v>0.33300000000000002</c:v>
                </c:pt>
                <c:pt idx="2">
                  <c:v>0.4</c:v>
                </c:pt>
                <c:pt idx="3">
                  <c:v>0.41699999999999998</c:v>
                </c:pt>
                <c:pt idx="4">
                  <c:v>0.438</c:v>
                </c:pt>
                <c:pt idx="5">
                  <c:v>0.46200000000000002</c:v>
                </c:pt>
                <c:pt idx="6">
                  <c:v>0.46700000000000003</c:v>
                </c:pt>
                <c:pt idx="7">
                  <c:v>0.5</c:v>
                </c:pt>
                <c:pt idx="8">
                  <c:v>0.5</c:v>
                </c:pt>
                <c:pt idx="9">
                  <c:v>0.51900000000000002</c:v>
                </c:pt>
                <c:pt idx="10">
                  <c:v>0.60699999999999998</c:v>
                </c:pt>
                <c:pt idx="11">
                  <c:v>0.62</c:v>
                </c:pt>
                <c:pt idx="12">
                  <c:v>0.66700000000000004</c:v>
                </c:pt>
                <c:pt idx="13">
                  <c:v>0.70699999999999996</c:v>
                </c:pt>
                <c:pt idx="14">
                  <c:v>0.71399999999999997</c:v>
                </c:pt>
                <c:pt idx="15">
                  <c:v>0.74299999999999999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EB-42BB-9661-B8B5D9BA8C36}"/>
            </c:ext>
          </c:extLst>
        </c:ser>
        <c:ser>
          <c:idx val="1"/>
          <c:order val="1"/>
          <c:tx>
            <c:strRef>
              <c:f>Лист2!$D$11</c:f>
              <c:strCache>
                <c:ptCount val="1"/>
                <c:pt idx="0">
                  <c:v>Не знаю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EB-42BB-9661-B8B5D9BA8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Лист2!$B$12:$B$28</c:f>
              <c:strCache>
                <c:ptCount val="17"/>
                <c:pt idx="0">
                  <c:v>Безробітний</c:v>
                </c:pt>
                <c:pt idx="1">
                  <c:v>Система охорони та безпеки</c:v>
                </c:pt>
                <c:pt idx="2">
                  <c:v>Медіа</c:v>
                </c:pt>
                <c:pt idx="3">
                  <c:v>Сфера освіти та науки</c:v>
                </c:pt>
                <c:pt idx="4">
                  <c:v>Сфера послуг</c:v>
                </c:pt>
                <c:pt idx="5">
                  <c:v>Логістика</c:v>
                </c:pt>
                <c:pt idx="6">
                  <c:v>Сектор безпеки та оборони</c:v>
                </c:pt>
                <c:pt idx="7">
                  <c:v>Політика</c:v>
                </c:pt>
                <c:pt idx="8">
                  <c:v>Навчання</c:v>
                </c:pt>
                <c:pt idx="9">
                  <c:v>Будівництво</c:v>
                </c:pt>
                <c:pt idx="10">
                  <c:v>Інше </c:v>
                </c:pt>
                <c:pt idx="11">
                  <c:v>ЗСУ</c:v>
                </c:pt>
                <c:pt idx="12">
                  <c:v>Сільське господарство</c:v>
                </c:pt>
                <c:pt idx="13">
                  <c:v>Власна справа (ФОП)</c:v>
                </c:pt>
                <c:pt idx="14">
                  <c:v>Медицина</c:v>
                </c:pt>
                <c:pt idx="15">
                  <c:v>IT сфера</c:v>
                </c:pt>
                <c:pt idx="16">
                  <c:v>Фармацевтика</c:v>
                </c:pt>
              </c:strCache>
            </c:strRef>
          </c:cat>
          <c:val>
            <c:numRef>
              <c:f>Лист2!$D$12:$D$28</c:f>
              <c:numCache>
                <c:formatCode>0.0%</c:formatCode>
                <c:ptCount val="17"/>
                <c:pt idx="0">
                  <c:v>0.66600000000000004</c:v>
                </c:pt>
                <c:pt idx="1">
                  <c:v>0.55600000000000005</c:v>
                </c:pt>
                <c:pt idx="2">
                  <c:v>0.5</c:v>
                </c:pt>
                <c:pt idx="3">
                  <c:v>0.41599999999999998</c:v>
                </c:pt>
                <c:pt idx="4">
                  <c:v>0.374</c:v>
                </c:pt>
                <c:pt idx="5">
                  <c:v>0.38400000000000001</c:v>
                </c:pt>
                <c:pt idx="6">
                  <c:v>0.33300000000000002</c:v>
                </c:pt>
                <c:pt idx="7">
                  <c:v>0.33300000000000002</c:v>
                </c:pt>
                <c:pt idx="8">
                  <c:v>0.33300000000000002</c:v>
                </c:pt>
                <c:pt idx="9">
                  <c:v>0.40699999999999997</c:v>
                </c:pt>
                <c:pt idx="10">
                  <c:v>0.32200000000000001</c:v>
                </c:pt>
                <c:pt idx="11">
                  <c:v>0.22500000000000001</c:v>
                </c:pt>
                <c:pt idx="12">
                  <c:v>0.25</c:v>
                </c:pt>
                <c:pt idx="13">
                  <c:v>0.19500000000000001</c:v>
                </c:pt>
                <c:pt idx="14">
                  <c:v>0.28599999999999998</c:v>
                </c:pt>
                <c:pt idx="15">
                  <c:v>0.2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EB-42BB-9661-B8B5D9BA8C36}"/>
            </c:ext>
          </c:extLst>
        </c:ser>
        <c:ser>
          <c:idx val="2"/>
          <c:order val="2"/>
          <c:tx>
            <c:strRef>
              <c:f>Лист2!$E$11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rgbClr val="BD0C03"/>
            </a:solidFill>
            <a:ln>
              <a:noFill/>
            </a:ln>
            <a:effectLst/>
          </c:spPr>
          <c:invertIfNegative val="0"/>
          <c:dLbls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EB-42BB-9661-B8B5D9BA8C3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4EB-42BB-9661-B8B5D9BA8C3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EB-42BB-9661-B8B5D9BA8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Лист2!$B$12:$B$28</c:f>
              <c:strCache>
                <c:ptCount val="17"/>
                <c:pt idx="0">
                  <c:v>Безробітний</c:v>
                </c:pt>
                <c:pt idx="1">
                  <c:v>Система охорони та безпеки</c:v>
                </c:pt>
                <c:pt idx="2">
                  <c:v>Медіа</c:v>
                </c:pt>
                <c:pt idx="3">
                  <c:v>Сфера освіти та науки</c:v>
                </c:pt>
                <c:pt idx="4">
                  <c:v>Сфера послуг</c:v>
                </c:pt>
                <c:pt idx="5">
                  <c:v>Логістика</c:v>
                </c:pt>
                <c:pt idx="6">
                  <c:v>Сектор безпеки та оборони</c:v>
                </c:pt>
                <c:pt idx="7">
                  <c:v>Політика</c:v>
                </c:pt>
                <c:pt idx="8">
                  <c:v>Навчання</c:v>
                </c:pt>
                <c:pt idx="9">
                  <c:v>Будівництво</c:v>
                </c:pt>
                <c:pt idx="10">
                  <c:v>Інше </c:v>
                </c:pt>
                <c:pt idx="11">
                  <c:v>ЗСУ</c:v>
                </c:pt>
                <c:pt idx="12">
                  <c:v>Сільське господарство</c:v>
                </c:pt>
                <c:pt idx="13">
                  <c:v>Власна справа (ФОП)</c:v>
                </c:pt>
                <c:pt idx="14">
                  <c:v>Медицина</c:v>
                </c:pt>
                <c:pt idx="15">
                  <c:v>IT сфера</c:v>
                </c:pt>
                <c:pt idx="16">
                  <c:v>Фармацевтика</c:v>
                </c:pt>
              </c:strCache>
            </c:strRef>
          </c:cat>
          <c:val>
            <c:numRef>
              <c:f>Лист2!$E$12:$E$28</c:f>
              <c:numCache>
                <c:formatCode>0.0%</c:formatCode>
                <c:ptCount val="17"/>
                <c:pt idx="0">
                  <c:v>0.16700000000000001</c:v>
                </c:pt>
                <c:pt idx="1">
                  <c:v>0.111</c:v>
                </c:pt>
                <c:pt idx="2">
                  <c:v>0.1</c:v>
                </c:pt>
                <c:pt idx="3">
                  <c:v>0.16700000000000001</c:v>
                </c:pt>
                <c:pt idx="4">
                  <c:v>0.188</c:v>
                </c:pt>
                <c:pt idx="5">
                  <c:v>0.154</c:v>
                </c:pt>
                <c:pt idx="6">
                  <c:v>0.2</c:v>
                </c:pt>
                <c:pt idx="7">
                  <c:v>0.16700000000000001</c:v>
                </c:pt>
                <c:pt idx="8">
                  <c:v>0.16700000000000001</c:v>
                </c:pt>
                <c:pt idx="9">
                  <c:v>7.3999999999999996E-2</c:v>
                </c:pt>
                <c:pt idx="10">
                  <c:v>7.0999999999999994E-2</c:v>
                </c:pt>
                <c:pt idx="11">
                  <c:v>0.155</c:v>
                </c:pt>
                <c:pt idx="12">
                  <c:v>8.3000000000000004E-2</c:v>
                </c:pt>
                <c:pt idx="13">
                  <c:v>9.8000000000000004E-2</c:v>
                </c:pt>
                <c:pt idx="14">
                  <c:v>0</c:v>
                </c:pt>
                <c:pt idx="15">
                  <c:v>5.7000000000000002E-2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EB-42BB-9661-B8B5D9BA8C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299042928"/>
        <c:axId val="985062640"/>
      </c:barChart>
      <c:catAx>
        <c:axId val="1299042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5062640"/>
        <c:crosses val="autoZero"/>
        <c:auto val="1"/>
        <c:lblAlgn val="ctr"/>
        <c:lblOffset val="100"/>
        <c:noMultiLvlLbl val="0"/>
      </c:catAx>
      <c:valAx>
        <c:axId val="98506264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29904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709480679076964"/>
          <c:y val="7.8471805374104014E-3"/>
          <c:w val="0.31831489994386541"/>
          <c:h val="8.0475265703894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36930741912711"/>
          <c:y val="2.8224668360146768E-2"/>
          <c:w val="0.4736701526016413"/>
          <c:h val="0.937905729607677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126-431E-B76E-7A03A429775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782-49AB-B2E3-AC36FBDCA40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126-431E-B76E-7A03A4297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(Лист1!$A$225,Лист1!$A$227:$A$236)</c:f>
              <c:strCache>
                <c:ptCount val="11"/>
                <c:pt idx="0">
                  <c:v>Демонстрація успішних історій ветеранами</c:v>
                </c:pt>
                <c:pt idx="1">
                  <c:v>Спрощення процедури реєстрації бізнесу</c:v>
                </c:pt>
                <c:pt idx="2">
                  <c:v>Створення системи стимулювання соціального підприємництва</c:v>
                </c:pt>
                <c:pt idx="3">
                  <c:v>Єдиний інформаційний ресурс з інформацією про прогрими розвитку малого бізнесу у регіоні</c:v>
                </c:pt>
                <c:pt idx="4">
                  <c:v>Навчання із започаткуванням власного бізнесу</c:v>
                </c:pt>
                <c:pt idx="5">
                  <c:v>Відшкодування відсотків за кредитами</c:v>
                </c:pt>
                <c:pt idx="6">
                  <c:v>Переваги для ветеранів-підприємців у тендерах оголошених державними/місцевими органами влади</c:v>
                </c:pt>
                <c:pt idx="7">
                  <c:v>Обмін досвідом між власниками бізнесу та ветеранами АТО</c:v>
                </c:pt>
                <c:pt idx="8">
                  <c:v>Промоція ветеранських бізнесів на локальному рівні</c:v>
                </c:pt>
                <c:pt idx="9">
                  <c:v>Бізнес-інкубатор (консультування, навчання, супровід бізнесу)</c:v>
                </c:pt>
                <c:pt idx="10">
                  <c:v>Пільги учасникам АТО/ООС при започаткуванні бізнесу</c:v>
                </c:pt>
              </c:strCache>
              <c:extLst/>
            </c:strRef>
          </c:cat>
          <c:val>
            <c:numRef>
              <c:f>(Лист1!$B$225,Лист1!$B$227:$B$236)</c:f>
              <c:numCache>
                <c:formatCode>0.0%</c:formatCode>
                <c:ptCount val="11"/>
                <c:pt idx="0">
                  <c:v>0.14000000000000001</c:v>
                </c:pt>
                <c:pt idx="1">
                  <c:v>0.193</c:v>
                </c:pt>
                <c:pt idx="2">
                  <c:v>0.22800000000000001</c:v>
                </c:pt>
                <c:pt idx="3">
                  <c:v>0.246</c:v>
                </c:pt>
                <c:pt idx="4">
                  <c:v>0.26300000000000001</c:v>
                </c:pt>
                <c:pt idx="5">
                  <c:v>0.28100000000000003</c:v>
                </c:pt>
                <c:pt idx="6">
                  <c:v>0.28100000000000003</c:v>
                </c:pt>
                <c:pt idx="7">
                  <c:v>0.33300000000000002</c:v>
                </c:pt>
                <c:pt idx="8">
                  <c:v>0.36799999999999999</c:v>
                </c:pt>
                <c:pt idx="9">
                  <c:v>0.47399999999999998</c:v>
                </c:pt>
                <c:pt idx="10">
                  <c:v>0.61399999999999999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126-431E-B76E-7A03A4297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021752607"/>
        <c:axId val="1021758015"/>
      </c:barChart>
      <c:catAx>
        <c:axId val="1021752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1758015"/>
        <c:crosses val="autoZero"/>
        <c:auto val="1"/>
        <c:lblAlgn val="ctr"/>
        <c:lblOffset val="100"/>
        <c:noMultiLvlLbl val="0"/>
      </c:catAx>
      <c:valAx>
        <c:axId val="102175801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021752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hyperlink" Target="https://er.ucu.edu.ua/handle/1/2341?show=ful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hyperlink" Target="https://er.ucu.edu.ua/handle/1/2341?show=ful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hyperlink" Target="https://happymonday.ua/ru/specproject/poradnyk-dlya-veteraniv-ato-oo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chart" Target="../charts/chart5.xml"/><Relationship Id="rId8" Type="http://schemas.openxmlformats.org/officeDocument/2006/relationships/hyperlink" Target="https://er.ucu.edu.ua/handle/1/2341?show=ful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21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image" Target="../media/image17.png"/><Relationship Id="rId8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image" Target="../media/image15.png"/><Relationship Id="rId8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image" Target="../media/image19.png"/><Relationship Id="rId8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image" Target="../media/image16.png"/><Relationship Id="rId8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1" Type="http://schemas.openxmlformats.org/officeDocument/2006/relationships/hyperlink" Target="http://fes.kiev.ua/n/cms/fileadmin/upload2/FES_VETERAN_M_final.pdf" TargetMode="External"/><Relationship Id="rId10" Type="http://schemas.openxmlformats.org/officeDocument/2006/relationships/hyperlink" Target="https://veteranfund.com.ua/opportunity/portret_veterana/" TargetMode="External"/><Relationship Id="rId9" Type="http://schemas.openxmlformats.org/officeDocument/2006/relationships/hyperlink" Target="https://www.irex.org/sites/default/files/Veterans%E2%80%99%20Current%20Employment%20Conditions%20%E2%80%93%20Ukrainian.pdf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hyperlink" Target="https://er.ucu.edu.ua/handle/1/2341?show=full" TargetMode="External"/><Relationship Id="rId8" Type="http://schemas.openxmlformats.org/officeDocument/2006/relationships/hyperlink" Target="https://ukraine.iom.int/uk/resources/zhyttya-pislya-konfliktu-opytuvannya-shchodo-sotsialno-demohrafichnykh-ta-sotsialno-ekonomichnykh-kharakterystyk-veteraniv-konfliktu-na-skhodi-ukrayiny-ta-yikhnikh-simey-sichen-202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hyperlink" Target="https://www.irex.org/sites/default/files/Veterans%E2%80%99%20Current%20Employment%20Conditions%20%E2%80%93%20Ukrainian.pdf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hyperlink" Target="https://veteranfund.com.ua/opportunity/portret_veterana/" TargetMode="External"/><Relationship Id="rId8" Type="http://schemas.openxmlformats.org/officeDocument/2006/relationships/hyperlink" Target="https://ukraine.iom.int/uk/resources/zhyttya-pislya-konfliktu-opytuvannya-shchodo-sotsialno-demohrafichnykh-ta-sotsialno-ekonomichnykh-kharakterystyk-veteraniv-konfliktu-na-skhodi-ukrayiny-ta-yikhnikh-simey-sichen-202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hyperlink" Target="https://www.irex.org/sites/default/files/Veterans%E2%80%99%20Current%20Employment%20Conditions%20%E2%80%93%20Ukrainian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hyperlink" Target="https://er.ucu.edu.ua/handle/1/2341?show=full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chart" Target="../charts/chart1.xml"/><Relationship Id="rId8" Type="http://schemas.openxmlformats.org/officeDocument/2006/relationships/chart" Target="../charts/char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chart" Target="../charts/chart3.xml"/><Relationship Id="rId8" Type="http://schemas.openxmlformats.org/officeDocument/2006/relationships/hyperlink" Target="https://er.ucu.edu.ua/handle/1/2341?show=ful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hyperlink" Target="https://veteranfund.com.ua/opportunity/portret_veterana/" TargetMode="External"/><Relationship Id="rId8" Type="http://schemas.openxmlformats.org/officeDocument/2006/relationships/chart" Target="../charts/chart4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8.jpg"/><Relationship Id="rId7" Type="http://schemas.openxmlformats.org/officeDocument/2006/relationships/hyperlink" Target="https://er.ucu.edu.ua/handle/1/2341?show=f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2262557" y="2264906"/>
            <a:ext cx="7315117" cy="2436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6000"/>
              <a:buNone/>
            </a:pPr>
            <a:r>
              <a:rPr b="1" lang="ru-RU" sz="4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Дослідження проблем ветеранського підприємництва</a:t>
            </a:r>
            <a:endParaRPr b="1" sz="44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348116" y="5213023"/>
            <a:ext cx="9144000" cy="1055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000"/>
              <a:buNone/>
            </a:pPr>
            <a:r>
              <a:rPr lang="ru-RU" sz="2000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Олена Протченко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b="1" lang="ru-RU" sz="180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16 червня 2023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649" y="314856"/>
            <a:ext cx="2487384" cy="9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0128" y="172149"/>
            <a:ext cx="2571750" cy="128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18951" y="448531"/>
            <a:ext cx="2000250" cy="57068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465535" y="1457397"/>
            <a:ext cx="9166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4846"/>
                </a:solidFill>
                <a:latin typeface="Montserrat"/>
                <a:ea typeface="Montserrat"/>
                <a:cs typeface="Montserrat"/>
                <a:sym typeface="Montserrat"/>
              </a:rPr>
              <a:t>Проєкт «Школа сімейного фермерства для ветеранів та ветеранок»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90" y="0"/>
            <a:ext cx="16039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4"/>
          <p:cNvSpPr txBox="1"/>
          <p:nvPr/>
        </p:nvSpPr>
        <p:spPr>
          <a:xfrm>
            <a:off x="1730257" y="2926669"/>
            <a:ext cx="3270833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70% 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респондентів вказали на відсутність стартового капіталу.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37%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на високу вартість оренди приміщень, землі та інших активів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37%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відсутність пільгових умов для підприємців-початківців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32%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лякає бюрократія, перевірки, величезні штрафи,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28%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опитуваних зупиняє поточна економічна ситуація.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4"/>
          <p:cNvSpPr txBox="1"/>
          <p:nvPr/>
        </p:nvSpPr>
        <p:spPr>
          <a:xfrm>
            <a:off x="2016309" y="2002806"/>
            <a:ext cx="81593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Бар’єри на шляху до підприємництва ветеранів:</a:t>
            </a:r>
            <a:endParaRPr b="1" i="0" sz="18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4"/>
          <p:cNvSpPr txBox="1"/>
          <p:nvPr/>
        </p:nvSpPr>
        <p:spPr>
          <a:xfrm>
            <a:off x="1997393" y="2432297"/>
            <a:ext cx="297402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серед зовнішніх бар'єрів</a:t>
            </a:r>
            <a:endParaRPr b="0" i="0" sz="16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4"/>
          <p:cNvSpPr txBox="1"/>
          <p:nvPr/>
        </p:nvSpPr>
        <p:spPr>
          <a:xfrm>
            <a:off x="5203234" y="2880311"/>
            <a:ext cx="3367355" cy="328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42%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респондентів вказали на відсутність необхідних заощаджень щоб дочекатися поки бізнес почне приносити дохід, 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37%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відсутність досвіду підприємницької діяльності,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відсутність знань щодо ведення бізнесу, 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страх втратити все, вклавши в бізнес.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4"/>
          <p:cNvSpPr txBox="1"/>
          <p:nvPr/>
        </p:nvSpPr>
        <p:spPr>
          <a:xfrm>
            <a:off x="5452418" y="2432297"/>
            <a:ext cx="31181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серед внутрішніх бар'єрів</a:t>
            </a:r>
            <a:r>
              <a:rPr b="0" i="0" lang="ru-RU" sz="16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4"/>
          <p:cNvSpPr txBox="1"/>
          <p:nvPr/>
        </p:nvSpPr>
        <p:spPr>
          <a:xfrm>
            <a:off x="8772733" y="2837669"/>
            <a:ext cx="3263267" cy="328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61%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респондентів відмітили відсутність знайомств у підприємницьких колах, 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35%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відсутність знайомств у владі, 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33%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відсутність навику побудови ефективної комунікації, 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відсутність підтримки оточуючих людей (родини, друзів тощо).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4"/>
          <p:cNvSpPr txBox="1"/>
          <p:nvPr/>
        </p:nvSpPr>
        <p:spPr>
          <a:xfrm>
            <a:off x="8948333" y="2456475"/>
            <a:ext cx="365918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серед комунікаційних бар'єрів</a:t>
            </a:r>
            <a:r>
              <a:rPr b="0" i="0" lang="ru-RU" sz="16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4"/>
          <p:cNvSpPr txBox="1"/>
          <p:nvPr/>
        </p:nvSpPr>
        <p:spPr>
          <a:xfrm>
            <a:off x="1730257" y="1148909"/>
            <a:ext cx="982006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Більшість ветеранів не мають стартового капіталу, та не знають підприємницького середовища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4"/>
          <p:cNvSpPr txBox="1"/>
          <p:nvPr/>
        </p:nvSpPr>
        <p:spPr>
          <a:xfrm>
            <a:off x="1913250" y="459861"/>
            <a:ext cx="50692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Результати дослідження</a:t>
            </a:r>
            <a:endParaRPr b="1" i="0" sz="28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4"/>
          <p:cNvSpPr txBox="1"/>
          <p:nvPr/>
        </p:nvSpPr>
        <p:spPr>
          <a:xfrm>
            <a:off x="2016309" y="6286487"/>
            <a:ext cx="908879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Джерело: Власні дослідження Бортнічук Т.М., «Політики локальних урядів щодо розвитку ветеранських бізнесів», Львів, 2020 рік. </a:t>
            </a:r>
            <a:r>
              <a:rPr b="0" i="0" lang="ru-RU" sz="105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https://er.ucu.edu.ua/handle/1/2341?show=full</a:t>
            </a:r>
            <a:endParaRPr b="0" i="1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4"/>
          <p:cNvSpPr txBox="1"/>
          <p:nvPr/>
        </p:nvSpPr>
        <p:spPr>
          <a:xfrm>
            <a:off x="169682" y="6477953"/>
            <a:ext cx="51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491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5"/>
          <p:cNvSpPr txBox="1"/>
          <p:nvPr/>
        </p:nvSpPr>
        <p:spPr>
          <a:xfrm>
            <a:off x="1625039" y="1664377"/>
            <a:ext cx="1002178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Шляхи покращення ветеранського підприємництва на думку ветеранів - наявність фінансових можливостей, необхідної інформації про програми та можливості, консультаційного супровіду  та покращення комунікації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5"/>
          <p:cNvSpPr txBox="1"/>
          <p:nvPr/>
        </p:nvSpPr>
        <p:spPr>
          <a:xfrm>
            <a:off x="1625039" y="2927236"/>
            <a:ext cx="5086107" cy="3247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Задовільнення потреб початківців у підтримці (доступ до обладнання, фінансів, грантових та пільгових програм);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Покращення комунікації влади та ветеранів;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Інформування про програми та можливості для ветеранів;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Зменшення бюрократичних перепон;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Створення мережі центрів підтримки малого бізнесу де б надавались консультації, супровід та допомога з фіскальною службою.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5"/>
          <p:cNvSpPr txBox="1"/>
          <p:nvPr/>
        </p:nvSpPr>
        <p:spPr>
          <a:xfrm>
            <a:off x="7118388" y="2821625"/>
            <a:ext cx="4891360" cy="321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необхідність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пільгового кредитування,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грантових програм,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створення можливостей навчатися та розвиватися.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зниження податків для підприємців-початківців,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сприяння розвитку ветеранського бізнесу за допомогою місцевих програм безвідсоткових кредитування, податкових канікул, чи грантової допомоги, </a:t>
            </a:r>
            <a:endParaRPr/>
          </a:p>
        </p:txBody>
      </p:sp>
      <p:sp>
        <p:nvSpPr>
          <p:cNvPr id="254" name="Google Shape;254;p45"/>
          <p:cNvSpPr txBox="1"/>
          <p:nvPr/>
        </p:nvSpPr>
        <p:spPr>
          <a:xfrm>
            <a:off x="113121" y="6456834"/>
            <a:ext cx="51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5"/>
          <p:cNvSpPr txBox="1"/>
          <p:nvPr/>
        </p:nvSpPr>
        <p:spPr>
          <a:xfrm>
            <a:off x="1714818" y="264233"/>
            <a:ext cx="50692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Результати дослідження</a:t>
            </a:r>
            <a:endParaRPr b="1" i="0" sz="28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5"/>
          <p:cNvSpPr txBox="1"/>
          <p:nvPr/>
        </p:nvSpPr>
        <p:spPr>
          <a:xfrm>
            <a:off x="1625039" y="1102817"/>
            <a:ext cx="90968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Відзначали існування проблеми комунікації із владою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5"/>
          <p:cNvSpPr txBox="1"/>
          <p:nvPr/>
        </p:nvSpPr>
        <p:spPr>
          <a:xfrm>
            <a:off x="1603371" y="6452093"/>
            <a:ext cx="1040637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Джерело: Власні дослідження Бортнічук Т.М., «Політики локальних урядів щодо розвитку ветеранських бізнесів», Львів, 2020 рік. </a:t>
            </a:r>
            <a:r>
              <a:rPr b="0" i="0" lang="ru-RU" sz="105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https://er.ucu.edu.ua/handle/1/2341?show=full</a:t>
            </a:r>
            <a:endParaRPr b="0" i="1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5"/>
          <p:cNvSpPr txBox="1"/>
          <p:nvPr/>
        </p:nvSpPr>
        <p:spPr>
          <a:xfrm>
            <a:off x="169682" y="6477953"/>
            <a:ext cx="51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90" y="0"/>
            <a:ext cx="16039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6"/>
          <p:cNvSpPr txBox="1"/>
          <p:nvPr/>
        </p:nvSpPr>
        <p:spPr>
          <a:xfrm>
            <a:off x="1847450" y="1111567"/>
            <a:ext cx="96115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Якості ветеранів, які можуть зіграти ключову роль в їхній успішній підприємницькій діяльності</a:t>
            </a:r>
            <a:endParaRPr b="1" i="0" sz="2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1917263" y="2124802"/>
            <a:ext cx="9733787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аналітичне мислення та інноваційність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без них у зоні бойових дій не обійтися;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комплексне розв’язання складних проблем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завдяки чому ветерани й ветеранки ефективні в кризових ситуаціях чи в умовах багатозадачності;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лідерство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адже військові керують взводами, вчаться нести відповідальність за свої слова, рішення, побратимів і посестер, впроваджують зміни;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витривалість, стресостійкість та гнучкість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які дозволяють не впадати в паніку, раптом щось йде не так, а зібратися та ефективно діяти;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жодна операція в зоні бойових дій неможлива без таких навичок військових, як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критичне мислення, креативність та ініціативність, логічна аргументація та використання технологій.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6"/>
          <p:cNvSpPr txBox="1"/>
          <p:nvPr/>
        </p:nvSpPr>
        <p:spPr>
          <a:xfrm>
            <a:off x="2377392" y="6078210"/>
            <a:ext cx="881352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None/>
            </a:pPr>
            <a:r>
              <a:rPr b="0" i="0" lang="ru-RU" sz="12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Джерело: https://happymonday.ua/ru/specproject/poradnyk-dlya-veteraniv-ato-oos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6"/>
          <p:cNvSpPr txBox="1"/>
          <p:nvPr/>
        </p:nvSpPr>
        <p:spPr>
          <a:xfrm>
            <a:off x="113121" y="6456834"/>
            <a:ext cx="51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90" y="0"/>
            <a:ext cx="16039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7"/>
          <p:cNvSpPr txBox="1"/>
          <p:nvPr/>
        </p:nvSpPr>
        <p:spPr>
          <a:xfrm>
            <a:off x="2299246" y="1374921"/>
            <a:ext cx="59115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Фактори, що сприяють розвитку ветеранських бізнесів.</a:t>
            </a:r>
            <a:r>
              <a:rPr b="0" i="0" lang="ru-RU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2" name="Google Shape;282;p47"/>
          <p:cNvGraphicFramePr/>
          <p:nvPr/>
        </p:nvGraphicFramePr>
        <p:xfrm>
          <a:off x="2042229" y="1890658"/>
          <a:ext cx="8900160" cy="4499610"/>
        </p:xfrm>
        <a:graphic>
          <a:graphicData uri="http://schemas.openxmlformats.org/drawingml/2006/chart">
            <c:chart r:id="rId7"/>
          </a:graphicData>
        </a:graphic>
      </p:graphicFrame>
      <p:sp>
        <p:nvSpPr>
          <p:cNvPr id="283" name="Google Shape;283;p47"/>
          <p:cNvSpPr txBox="1"/>
          <p:nvPr/>
        </p:nvSpPr>
        <p:spPr>
          <a:xfrm>
            <a:off x="113121" y="6456834"/>
            <a:ext cx="51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7"/>
          <p:cNvSpPr txBox="1"/>
          <p:nvPr/>
        </p:nvSpPr>
        <p:spPr>
          <a:xfrm>
            <a:off x="1839142" y="441067"/>
            <a:ext cx="50692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Результати дослідження</a:t>
            </a:r>
            <a:endParaRPr b="1" i="0" sz="28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7"/>
          <p:cNvSpPr txBox="1"/>
          <p:nvPr/>
        </p:nvSpPr>
        <p:spPr>
          <a:xfrm>
            <a:off x="1603371" y="6452093"/>
            <a:ext cx="1040637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Джерело: Власні дослідження Бортнічук Т.М., «Політики локальних урядів щодо розвитку ветеранських бізнесів», Львів, 2020 рік. </a:t>
            </a:r>
            <a:r>
              <a:rPr b="0" i="0" lang="ru-RU" sz="105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https://er.ucu.edu.ua/handle/1/2341?show=full</a:t>
            </a:r>
            <a:endParaRPr b="0" i="1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89" y="0"/>
            <a:ext cx="14911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2614" y="3181880"/>
            <a:ext cx="5962481" cy="2800244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757070"/>
            </a:outerShdw>
          </a:effectLst>
        </p:spPr>
      </p:pic>
      <p:sp>
        <p:nvSpPr>
          <p:cNvPr id="296" name="Google Shape;296;p48"/>
          <p:cNvSpPr txBox="1"/>
          <p:nvPr/>
        </p:nvSpPr>
        <p:spPr>
          <a:xfrm>
            <a:off x="2779145" y="1605258"/>
            <a:ext cx="881264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Інтернет платформа «Школа сімейного фермерства для ветеранів і ветеранок»</a:t>
            </a:r>
            <a:endParaRPr b="1" i="0" sz="28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23810" y="1614264"/>
            <a:ext cx="1207712" cy="103856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8"/>
          <p:cNvSpPr/>
          <p:nvPr/>
        </p:nvSpPr>
        <p:spPr>
          <a:xfrm>
            <a:off x="6968166" y="5022395"/>
            <a:ext cx="698861" cy="17910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641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8"/>
          <p:cNvSpPr txBox="1"/>
          <p:nvPr/>
        </p:nvSpPr>
        <p:spPr>
          <a:xfrm>
            <a:off x="1859054" y="865262"/>
            <a:ext cx="100960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КАТАЛОГ КРАЩИХ АГРОПРАКТИК СЕРЕД ВЕТЕРАНІВ - ФЕРМЕРІВ</a:t>
            </a:r>
            <a:endParaRPr b="1" i="0" sz="28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60099" y="2192524"/>
            <a:ext cx="3844285" cy="4598696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757070"/>
            </a:outerShdw>
          </a:effectLst>
        </p:spPr>
      </p:pic>
      <p:sp>
        <p:nvSpPr>
          <p:cNvPr id="301" name="Google Shape;301;p48"/>
          <p:cNvSpPr txBox="1"/>
          <p:nvPr/>
        </p:nvSpPr>
        <p:spPr>
          <a:xfrm>
            <a:off x="113121" y="6456834"/>
            <a:ext cx="51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90" y="0"/>
            <a:ext cx="160394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24789" y="271339"/>
            <a:ext cx="4377874" cy="6307712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757070"/>
            </a:outerShdw>
          </a:effectLst>
        </p:spPr>
      </p:pic>
      <p:pic>
        <p:nvPicPr>
          <p:cNvPr id="312" name="Google Shape;312;p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06755" y="3759651"/>
            <a:ext cx="4686300" cy="28194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757070"/>
            </a:outerShdw>
          </a:effectLst>
        </p:spPr>
      </p:pic>
      <p:pic>
        <p:nvPicPr>
          <p:cNvPr id="313" name="Google Shape;313;p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67078" y="2072913"/>
            <a:ext cx="6088962" cy="1273602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757070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90" y="0"/>
            <a:ext cx="160394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66981" y="278949"/>
            <a:ext cx="4287965" cy="6058902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757070"/>
            </a:outerShdw>
          </a:effectLst>
        </p:spPr>
      </p:pic>
      <p:sp>
        <p:nvSpPr>
          <p:cNvPr id="324" name="Google Shape;324;p50"/>
          <p:cNvSpPr txBox="1"/>
          <p:nvPr/>
        </p:nvSpPr>
        <p:spPr>
          <a:xfrm>
            <a:off x="113121" y="6456834"/>
            <a:ext cx="51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34889" y="1518305"/>
            <a:ext cx="5168715" cy="493852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757070"/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4911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53467" y="0"/>
            <a:ext cx="4241956" cy="5678748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757070"/>
            </a:outerShdw>
          </a:effectLst>
        </p:spPr>
      </p:pic>
      <p:pic>
        <p:nvPicPr>
          <p:cNvPr id="336" name="Google Shape;336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20109" y="691336"/>
            <a:ext cx="4148187" cy="5679825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757070"/>
            </a:outerShdw>
          </a:effectLst>
        </p:spPr>
      </p:pic>
      <p:pic>
        <p:nvPicPr>
          <p:cNvPr id="337" name="Google Shape;337;p5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963809" y="1438689"/>
            <a:ext cx="4188331" cy="5419311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757070"/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90" y="0"/>
            <a:ext cx="16039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52"/>
          <p:cNvSpPr txBox="1"/>
          <p:nvPr/>
        </p:nvSpPr>
        <p:spPr>
          <a:xfrm>
            <a:off x="3494693" y="3347445"/>
            <a:ext cx="5617394" cy="170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Протченко Олена Олексіївна</a:t>
            </a:r>
            <a:endParaRPr b="0" i="0" sz="2400" u="none" cap="none" strike="noStrike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Телефон: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+380677603089</a:t>
            </a:r>
            <a:endParaRPr b="0" i="0" sz="2000" u="none" cap="none" strike="noStrike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Ел.пошта: </a:t>
            </a:r>
            <a:r>
              <a:rPr b="0" i="0" lang="ru-RU" sz="2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protchel@ukr.net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2"/>
          <p:cNvSpPr txBox="1"/>
          <p:nvPr/>
        </p:nvSpPr>
        <p:spPr>
          <a:xfrm>
            <a:off x="3771999" y="2026451"/>
            <a:ext cx="567493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60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Дякую за увагу!</a:t>
            </a:r>
            <a:endParaRPr b="0" i="0" sz="60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90" y="-29980"/>
            <a:ext cx="1603947" cy="6887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2075925" y="2257425"/>
            <a:ext cx="92793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Проєкт «Школа сімейного фермерства для ветеранів та ветеранок» здійснюється безпосередньо Всеукраїнською  громадською організацією  «Національна  асоціація сільськогосподарських  дорадчих  служб  України»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 став можливим завдяки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Програмі реінтеграції ветеранів,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яку реалізує IREX за підтримки Державного департаменту США. 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6666"/>
                </a:solidFill>
                <a:latin typeface="Montserrat"/>
                <a:ea typeface="Montserrat"/>
                <a:cs typeface="Montserrat"/>
                <a:sym typeface="Montserrat"/>
              </a:rPr>
              <a:t>Вміст є виключною відповідальністю Всеукраїнської громадської організації  «Національна  асоціація сільськогосподарських  дорадчих  служб  України» і не обов’язково відображає погляди Державного департаменту США та IREX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90" y="0"/>
            <a:ext cx="16039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7"/>
          <p:cNvSpPr txBox="1"/>
          <p:nvPr/>
        </p:nvSpPr>
        <p:spPr>
          <a:xfrm>
            <a:off x="2022589" y="4905941"/>
            <a:ext cx="942154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«Політики локальних урядів щодо розвитку ветеранських бізнесів», дослідження Бортнічука Т.М. із Українського Католицького Університету,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якій за результатами опитування, було проведено дослідження сприятливості львівського регіону для ветеранів, що є власниками бізнесу, чи прагнуть започаткувати власну справу. </a:t>
            </a:r>
            <a:r>
              <a:rPr b="0" i="0" lang="ru-RU" sz="14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https://er.ucu.edu.ua/handle/1/2341?show=full</a:t>
            </a:r>
            <a:endParaRPr b="0" i="0" sz="1400" u="none" cap="none" strike="noStrike">
              <a:solidFill>
                <a:srgbClr val="0048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7"/>
          <p:cNvSpPr txBox="1"/>
          <p:nvPr/>
        </p:nvSpPr>
        <p:spPr>
          <a:xfrm>
            <a:off x="1735739" y="320843"/>
            <a:ext cx="49467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Роботи що досліджувалися </a:t>
            </a:r>
            <a:endParaRPr b="0" i="0" sz="2800" u="none" cap="none" strike="noStrik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7"/>
          <p:cNvSpPr txBox="1"/>
          <p:nvPr/>
        </p:nvSpPr>
        <p:spPr>
          <a:xfrm>
            <a:off x="1841184" y="953011"/>
            <a:ext cx="9784360" cy="346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Життя після конфлікту: опитування щодо соціально-демографічних та соціально-економічних характеристик ветеранів конфлікту на сході України та їхніх сімей. </a:t>
            </a:r>
            <a:r>
              <a:rPr b="0" i="0" lang="ru-RU" sz="14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https://ukraine.iom.int/uk/resources/zhyttya-pislya-konfliktu-opytuvannya-shchodo-sotsialno-demohrafichnykh-ta-sotsialno-ekonomichnykh-kharakterystyk-veteraniv-konfliktu-na-skhodi-ukrayiny-ta-yikhnikh-simey-sichen-2020</a:t>
            </a:r>
            <a:endParaRPr b="0" i="0" sz="1400" u="sng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Результати дослідження «Реінтеграція ветеранів»  щодо поточних умов працевлаштування. </a:t>
            </a:r>
            <a:r>
              <a:rPr b="0" i="0" lang="ru-RU" sz="14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https://www.irex.org/sites/default/files/Veterans%E2%80%99%20Current%20Employment%20Conditions%20%E2%80%93%20Ukrainian.pdf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Портрет ветерана російсько-української війни 2014 - 2022 рр. </a:t>
            </a:r>
            <a:r>
              <a:rPr b="0" i="0" lang="ru-RU" sz="14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https://veteranfund.com.ua/opportunity/portret_veterana/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Роль ветеранської спільноти у розбудові демократичного суспільства. </a:t>
            </a:r>
            <a:r>
              <a:rPr b="0" i="0" lang="ru-RU" sz="1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http://fes.kiev.ua/n/cms/fileadmin/upload2/FES_VETERAN_M_final.pdf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7"/>
          <p:cNvSpPr txBox="1"/>
          <p:nvPr/>
        </p:nvSpPr>
        <p:spPr>
          <a:xfrm>
            <a:off x="1602471" y="4506831"/>
            <a:ext cx="67072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Робота, що сфокусована на темі ветеранського підприємництва: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90" y="0"/>
            <a:ext cx="16039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8"/>
          <p:cNvSpPr txBox="1"/>
          <p:nvPr/>
        </p:nvSpPr>
        <p:spPr>
          <a:xfrm>
            <a:off x="1758639" y="914129"/>
            <a:ext cx="10156841" cy="3316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Ветерани російсько-української війни – переважно молоді люди працездатного віку, з можливістю вчитися і перекваліфіковуватися.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68% ветеранів від загальної кількості учасників бойових дій АТО/ООС мають вік від </a:t>
            </a: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 до 48 років*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Середній рівень доходів домогосподарств ветеранів є трохи нижчим порівняно з домогосподарствами серед загального населення</a:t>
            </a: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endParaRPr/>
          </a:p>
          <a:p>
            <a:pPr indent="-285750" lvl="0" marL="28575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Однією з причин більш нижчого доходу серед домогосподарств ветеранів можуть бути проблеми із їх працевлаштуванням</a:t>
            </a: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***</a:t>
            </a:r>
            <a:endParaRPr/>
          </a:p>
          <a:p>
            <a:pPr indent="-342900" lvl="0" marL="3429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Багато</a:t>
            </a: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ветеранів після повернення зі служби зазначили, що мали проблеми із працевлаштуванням***,</a:t>
            </a: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зокрема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безробітними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ветеранами відзначалися: 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8"/>
          <p:cNvSpPr txBox="1"/>
          <p:nvPr/>
        </p:nvSpPr>
        <p:spPr>
          <a:xfrm>
            <a:off x="1913249" y="295433"/>
            <a:ext cx="50692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Результати дослідження</a:t>
            </a:r>
            <a:endParaRPr b="1" i="0" sz="28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8"/>
          <p:cNvSpPr txBox="1"/>
          <p:nvPr/>
        </p:nvSpPr>
        <p:spPr>
          <a:xfrm>
            <a:off x="1690358" y="5556815"/>
            <a:ext cx="994231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Джерело: Портрет ветерана російсько-української війни 2014 - 2022 рр. </a:t>
            </a:r>
            <a:r>
              <a:rPr b="0" i="0" lang="ru-RU" sz="105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https://veteranfund.com.ua/opportunity/portret_veterana/</a:t>
            </a:r>
            <a:endParaRPr b="0" i="1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8"/>
          <p:cNvSpPr txBox="1"/>
          <p:nvPr/>
        </p:nvSpPr>
        <p:spPr>
          <a:xfrm>
            <a:off x="1588957" y="5747768"/>
            <a:ext cx="10225122" cy="60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1755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**Джерело: Інтерв’ю з ветеранами. «Життя після конфлікту: опитування щодо соціально-демографічних та соціально-економічних характеристик ветеранів конфлікту на сході України та їхніх сімей» </a:t>
            </a:r>
            <a:r>
              <a:rPr b="0" i="0" lang="ru-RU" sz="105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https://ukraine.iom.int/uk/resources/zhyttya-pislya-konfliktu-opytuvannya-shchodo-sotsialno-demohrafichnykh-ta-sotsialno-ekonomichnykh-kharakterystyk-veteraniv-konfliktu-na-skhodi-ukrayiny-ta-yikhnikh-simey-sichen-2020</a:t>
            </a:r>
            <a:endParaRPr b="0" i="1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8"/>
          <p:cNvSpPr txBox="1"/>
          <p:nvPr/>
        </p:nvSpPr>
        <p:spPr>
          <a:xfrm>
            <a:off x="3451354" y="4127275"/>
            <a:ext cx="706226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низька зарплатня за наявними вакансіями (79%),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відсутність вакансій, які б відповідали кваліфікації ветеранів (44%),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відсутність вакансій загалом (33%),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невідповідне розташування місця роботи (28%)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дискримінація через статус ветерана (24%).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8"/>
          <p:cNvSpPr txBox="1"/>
          <p:nvPr/>
        </p:nvSpPr>
        <p:spPr>
          <a:xfrm>
            <a:off x="1690358" y="6262766"/>
            <a:ext cx="10225122" cy="43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*** Джерело: Результати дослідження «Реінтеграція ветеранів»  щодо поточних умов працевлаштування, аналітичний звіт від 14 липня 2021 року. Програма реінтеграції ветеранів (IREX). </a:t>
            </a:r>
            <a:r>
              <a:rPr b="0" i="0" lang="ru-RU" sz="105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https://www.irex.org/sites/default/files/Veterans%E2%80%99%20Current%20Employment%20Conditions%20%E2%80%93%20Ukrainian.pdf</a:t>
            </a:r>
            <a:endParaRPr b="0" i="1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8"/>
          <p:cNvSpPr txBox="1"/>
          <p:nvPr/>
        </p:nvSpPr>
        <p:spPr>
          <a:xfrm>
            <a:off x="169682" y="6477953"/>
            <a:ext cx="51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90" y="0"/>
            <a:ext cx="1491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9"/>
          <p:cNvSpPr txBox="1"/>
          <p:nvPr/>
        </p:nvSpPr>
        <p:spPr>
          <a:xfrm>
            <a:off x="1727615" y="1381817"/>
            <a:ext cx="9747583" cy="704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Більшість ветеранів після служби не повернулися до своєї попередньої діяльності: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42% опитаних ветеранів заявили, що змінили роботу, 23% - втратили роботу.</a:t>
            </a:r>
            <a:endParaRPr/>
          </a:p>
        </p:txBody>
      </p:sp>
      <p:sp>
        <p:nvSpPr>
          <p:cNvPr id="144" name="Google Shape;144;p39"/>
          <p:cNvSpPr txBox="1"/>
          <p:nvPr/>
        </p:nvSpPr>
        <p:spPr>
          <a:xfrm>
            <a:off x="1727615" y="715920"/>
            <a:ext cx="50692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Результати дослідження</a:t>
            </a:r>
            <a:endParaRPr b="1" i="0" sz="28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5" name="Google Shape;145;p39"/>
          <p:cNvGraphicFramePr/>
          <p:nvPr/>
        </p:nvGraphicFramePr>
        <p:xfrm>
          <a:off x="1668277" y="33232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{030C9B2D-5EEA-47A0-8307-A6AED61E3F55}</a:tableStyleId>
              </a:tblPr>
              <a:tblGrid>
                <a:gridCol w="6268600"/>
                <a:gridCol w="1894800"/>
                <a:gridCol w="1998475"/>
              </a:tblGrid>
              <a:tr h="243025">
                <a:tc>
                  <a:txBody>
                    <a:bodyPr/>
                    <a:lstStyle/>
                    <a:p>
                      <a:pPr indent="0" lvl="0" marL="1466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 sz="1550" u="none" cap="none" strike="noStrike">
                          <a:solidFill>
                            <a:srgbClr val="08525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Типи послуг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E2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1120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 sz="1550" u="none" cap="none" strike="noStrike">
                          <a:solidFill>
                            <a:srgbClr val="08525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Працевлаштовані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E2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3334" marR="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ru-RU" sz="1550" u="none" cap="none" strike="noStrike">
                          <a:solidFill>
                            <a:srgbClr val="08525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Непрацевлаштовані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E2E2"/>
                    </a:solidFill>
                  </a:tcPr>
                </a:tc>
              </a:tr>
              <a:tr h="297375">
                <a:tc>
                  <a:txBody>
                    <a:bodyPr/>
                    <a:lstStyle/>
                    <a:p>
                      <a:pPr indent="0" lvl="0" marL="1466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Допомога з написанням резюме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11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3.78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536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3.8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5475">
                <a:tc>
                  <a:txBody>
                    <a:bodyPr/>
                    <a:lstStyle/>
                    <a:p>
                      <a:pPr indent="0" lvl="0" marL="1466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Підготовка до співбесіди з роботодавцем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11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3.78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536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3.91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3575">
                <a:tc>
                  <a:txBody>
                    <a:bodyPr/>
                    <a:lstStyle/>
                    <a:p>
                      <a:pPr indent="0" lvl="0" marL="1466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Допомога у визначенні шляхів розвитку навичок та кар’єри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11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4.61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536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4.94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925">
                <a:tc>
                  <a:txBody>
                    <a:bodyPr/>
                    <a:lstStyle/>
                    <a:p>
                      <a:pPr indent="0" lvl="0" marL="146685" marR="659765" rtl="0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Допомога в тому, як описати Ваш військовий досвід  для роботодавця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11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3.27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536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3.42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150">
                <a:tc>
                  <a:txBody>
                    <a:bodyPr/>
                    <a:lstStyle/>
                    <a:p>
                      <a:pPr indent="0" lvl="0" marL="1466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Поради щодо відкриття власного бізнесу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11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5.55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536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5.30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00">
                <a:tc>
                  <a:txBody>
                    <a:bodyPr/>
                    <a:lstStyle/>
                    <a:p>
                      <a:pPr indent="0" lvl="0" marL="1466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Допомога у розвитку комунікативних навичок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11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4.55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536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4.48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075">
                <a:tc>
                  <a:txBody>
                    <a:bodyPr/>
                    <a:lstStyle/>
                    <a:p>
                      <a:pPr indent="0" lvl="0" marL="1466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Допомога в отриманні подальшої освіти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11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4.95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536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4.78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625">
                <a:tc>
                  <a:txBody>
                    <a:bodyPr/>
                    <a:lstStyle/>
                    <a:p>
                      <a:pPr indent="0" lvl="0" marL="1466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Допомога в отриманні кредиту для відкриття власного бізнесу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11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4.03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536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5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3.64</a:t>
                      </a:r>
                      <a:endParaRPr sz="15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6" name="Google Shape;146;p39"/>
          <p:cNvSpPr txBox="1"/>
          <p:nvPr/>
        </p:nvSpPr>
        <p:spPr>
          <a:xfrm>
            <a:off x="4904895" y="2898547"/>
            <a:ext cx="71375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30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Середня оцінка зацікавленості щодо послуг з кар’єрного розвитку (0–10)</a:t>
            </a:r>
            <a:endParaRPr/>
          </a:p>
        </p:txBody>
      </p:sp>
      <p:sp>
        <p:nvSpPr>
          <p:cNvPr id="147" name="Google Shape;147;p39"/>
          <p:cNvSpPr txBox="1"/>
          <p:nvPr/>
        </p:nvSpPr>
        <p:spPr>
          <a:xfrm>
            <a:off x="1727615" y="2291597"/>
            <a:ext cx="8335731" cy="407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Найбільш затребувані послуги з кар’єрного розвитку серед ветеранів: </a:t>
            </a:r>
            <a:endParaRPr/>
          </a:p>
        </p:txBody>
      </p:sp>
      <p:sp>
        <p:nvSpPr>
          <p:cNvPr id="148" name="Google Shape;148;p39"/>
          <p:cNvSpPr txBox="1"/>
          <p:nvPr/>
        </p:nvSpPr>
        <p:spPr>
          <a:xfrm>
            <a:off x="1715916" y="6192379"/>
            <a:ext cx="10161869" cy="43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Джерело: Результати дослідження «Реінтеграція ветеранів»  щодо поточних умов працевлаштування, аналітичний звіт від 14 липня 2021 року. Програма реінтеграції ветеранів (IREX).</a:t>
            </a:r>
            <a:r>
              <a:rPr b="0" i="0" lang="ru-RU" sz="105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https://www.irex.org/sites/default/files/Veterans%E2%80%99%20Current%20Employment%20Conditions%20%E2%80%93%20Ukrainian.pdf</a:t>
            </a:r>
            <a:endParaRPr b="0" i="1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9"/>
          <p:cNvSpPr txBox="1"/>
          <p:nvPr/>
        </p:nvSpPr>
        <p:spPr>
          <a:xfrm>
            <a:off x="141402" y="6468864"/>
            <a:ext cx="51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90" y="0"/>
            <a:ext cx="1491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0"/>
          <p:cNvSpPr txBox="1"/>
          <p:nvPr/>
        </p:nvSpPr>
        <p:spPr>
          <a:xfrm>
            <a:off x="1530977" y="2657510"/>
            <a:ext cx="104063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Зацікавленість ветеранів у підприємницькій діяльності до проходження військової служби та після</a:t>
            </a:r>
            <a:endParaRPr b="1" i="0" sz="18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0" name="Google Shape;160;p40"/>
          <p:cNvGraphicFramePr/>
          <p:nvPr/>
        </p:nvGraphicFramePr>
        <p:xfrm>
          <a:off x="1476185" y="2960791"/>
          <a:ext cx="4249563" cy="3239556"/>
        </p:xfrm>
        <a:graphic>
          <a:graphicData uri="http://schemas.openxmlformats.org/drawingml/2006/chart">
            <c:chart r:id="rId7"/>
          </a:graphicData>
        </a:graphic>
      </p:graphicFrame>
      <p:graphicFrame>
        <p:nvGraphicFramePr>
          <p:cNvPr id="161" name="Google Shape;161;p40"/>
          <p:cNvGraphicFramePr/>
          <p:nvPr/>
        </p:nvGraphicFramePr>
        <p:xfrm>
          <a:off x="7641240" y="2960791"/>
          <a:ext cx="4114800" cy="3114960"/>
        </p:xfrm>
        <a:graphic>
          <a:graphicData uri="http://schemas.openxmlformats.org/drawingml/2006/chart">
            <c:chart r:id="rId8"/>
          </a:graphicData>
        </a:graphic>
      </p:graphicFrame>
      <p:sp>
        <p:nvSpPr>
          <p:cNvPr id="162" name="Google Shape;162;p40"/>
          <p:cNvSpPr/>
          <p:nvPr/>
        </p:nvSpPr>
        <p:spPr>
          <a:xfrm>
            <a:off x="5587524" y="3626743"/>
            <a:ext cx="2425260" cy="8844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Було 30%   -    Стало 72%</a:t>
            </a:r>
            <a:endParaRPr/>
          </a:p>
        </p:txBody>
      </p:sp>
      <p:sp>
        <p:nvSpPr>
          <p:cNvPr id="163" name="Google Shape;163;p40"/>
          <p:cNvSpPr txBox="1"/>
          <p:nvPr/>
        </p:nvSpPr>
        <p:spPr>
          <a:xfrm>
            <a:off x="1875055" y="1575720"/>
            <a:ext cx="97182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Військова служба стала для багатьох ветеранів точкою, після якої вони задумалися над відкриттям власної справи.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0"/>
          <p:cNvSpPr txBox="1"/>
          <p:nvPr/>
        </p:nvSpPr>
        <p:spPr>
          <a:xfrm>
            <a:off x="1603371" y="6452093"/>
            <a:ext cx="1040637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Джерело: Власні дослідження Бортнічук Т.М., «Політики локальних урядів щодо розвитку ветеранських бізнесів», Львів, 2020 рік. </a:t>
            </a:r>
            <a:r>
              <a:rPr b="0" i="0" lang="ru-RU" sz="105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https://er.ucu.edu.ua/handle/1/2341?show=full</a:t>
            </a:r>
            <a:endParaRPr b="0" i="1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0"/>
          <p:cNvSpPr txBox="1"/>
          <p:nvPr/>
        </p:nvSpPr>
        <p:spPr>
          <a:xfrm>
            <a:off x="1887545" y="749632"/>
            <a:ext cx="50692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Результати дослідження</a:t>
            </a:r>
            <a:endParaRPr b="1" i="0" sz="28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0"/>
          <p:cNvSpPr txBox="1"/>
          <p:nvPr/>
        </p:nvSpPr>
        <p:spPr>
          <a:xfrm>
            <a:off x="169682" y="6477953"/>
            <a:ext cx="51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90" y="0"/>
            <a:ext cx="16039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1"/>
          <p:cNvSpPr txBox="1"/>
          <p:nvPr/>
        </p:nvSpPr>
        <p:spPr>
          <a:xfrm>
            <a:off x="1913250" y="1412180"/>
            <a:ext cx="928934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Існує категорія ветеранів які можуть відігравати роль наставників (менторів) за принципом “рівний-рівному” (ветеран-ветерану),</a:t>
            </a:r>
            <a:r>
              <a:rPr b="1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зокрема, 18% опитаних ветеранів відзначили, що мають досвід підприємницької діяльності більше 5 років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7" name="Google Shape;177;p41"/>
          <p:cNvGraphicFramePr/>
          <p:nvPr/>
        </p:nvGraphicFramePr>
        <p:xfrm>
          <a:off x="3991723" y="2980261"/>
          <a:ext cx="4841191" cy="3034040"/>
        </p:xfrm>
        <a:graphic>
          <a:graphicData uri="http://schemas.openxmlformats.org/drawingml/2006/chart">
            <c:chart r:id="rId7"/>
          </a:graphicData>
        </a:graphic>
      </p:graphicFrame>
      <p:sp>
        <p:nvSpPr>
          <p:cNvPr id="178" name="Google Shape;178;p41"/>
          <p:cNvSpPr txBox="1"/>
          <p:nvPr/>
        </p:nvSpPr>
        <p:spPr>
          <a:xfrm>
            <a:off x="4945021" y="2780516"/>
            <a:ext cx="27830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Підприємницький досвід</a:t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1"/>
          <p:cNvSpPr/>
          <p:nvPr/>
        </p:nvSpPr>
        <p:spPr>
          <a:xfrm>
            <a:off x="3991723" y="3957135"/>
            <a:ext cx="122548" cy="1319753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1"/>
          <p:cNvSpPr txBox="1"/>
          <p:nvPr/>
        </p:nvSpPr>
        <p:spPr>
          <a:xfrm>
            <a:off x="1952220" y="533014"/>
            <a:ext cx="50692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Результати дослідження</a:t>
            </a:r>
            <a:endParaRPr b="1" i="0" sz="28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1"/>
          <p:cNvSpPr txBox="1"/>
          <p:nvPr/>
        </p:nvSpPr>
        <p:spPr>
          <a:xfrm>
            <a:off x="1603371" y="6452093"/>
            <a:ext cx="1040637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Джерело: Власні дослідження Бортнічук Т.М., «Політики локальних урядів щодо розвитку ветеранських бізнесів», Львів, 2020 рік. </a:t>
            </a:r>
            <a:r>
              <a:rPr b="0" i="0" lang="ru-RU" sz="105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https://er.ucu.edu.ua/handle/1/2341?show=full</a:t>
            </a:r>
            <a:endParaRPr b="0" i="1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1"/>
          <p:cNvSpPr txBox="1"/>
          <p:nvPr/>
        </p:nvSpPr>
        <p:spPr>
          <a:xfrm>
            <a:off x="169682" y="6477953"/>
            <a:ext cx="51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89" y="0"/>
            <a:ext cx="14911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2"/>
          <p:cNvSpPr txBox="1"/>
          <p:nvPr/>
        </p:nvSpPr>
        <p:spPr>
          <a:xfrm>
            <a:off x="1633643" y="6496730"/>
            <a:ext cx="9864625" cy="257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Джерело даних: результати онлайн-опитування Українського ветеранського фонду. </a:t>
            </a:r>
            <a:r>
              <a:rPr b="0" i="0" lang="ru-RU" sz="105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https://veteranfund.com.ua/opportunity/portret_veterana/</a:t>
            </a:r>
            <a:endParaRPr b="0" i="1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2"/>
          <p:cNvSpPr txBox="1"/>
          <p:nvPr/>
        </p:nvSpPr>
        <p:spPr>
          <a:xfrm>
            <a:off x="8206032" y="1651914"/>
            <a:ext cx="32922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800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Відповіді на запитання: Чи повернетесь Ви на попередню роботу?</a:t>
            </a:r>
            <a:endParaRPr b="0" i="0" sz="1800" u="none" cap="none" strike="noStrike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94" name="Google Shape;194;p42"/>
          <p:cNvGraphicFramePr/>
          <p:nvPr/>
        </p:nvGraphicFramePr>
        <p:xfrm>
          <a:off x="1476187" y="1767855"/>
          <a:ext cx="7576267" cy="4722382"/>
        </p:xfrm>
        <a:graphic>
          <a:graphicData uri="http://schemas.openxmlformats.org/drawingml/2006/chart">
            <c:chart r:id="rId8"/>
          </a:graphicData>
        </a:graphic>
      </p:graphicFrame>
      <p:sp>
        <p:nvSpPr>
          <p:cNvPr id="195" name="Google Shape;195;p42"/>
          <p:cNvSpPr txBox="1"/>
          <p:nvPr/>
        </p:nvSpPr>
        <p:spPr>
          <a:xfrm>
            <a:off x="1944531" y="1182013"/>
            <a:ext cx="94430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Серед найбільш привабливих сфер для роботи Захисників є власна справа і сільське господарство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2"/>
          <p:cNvSpPr txBox="1"/>
          <p:nvPr/>
        </p:nvSpPr>
        <p:spPr>
          <a:xfrm>
            <a:off x="8387727" y="4972999"/>
            <a:ext cx="373271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Потрібні програми перекваліфікації або підвищення кваліфікації, програми навчання та розвитку діяльності в нових сферах, зокрема, у сільському господарстві.</a:t>
            </a:r>
            <a:endParaRPr b="0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2"/>
          <p:cNvSpPr txBox="1"/>
          <p:nvPr/>
        </p:nvSpPr>
        <p:spPr>
          <a:xfrm>
            <a:off x="8828201" y="2908561"/>
            <a:ext cx="294894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айже половина опитаних не планують, або не змогли відповісти ствердно про повернення до сфери своєї попередньої діяльності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2"/>
          <p:cNvSpPr/>
          <p:nvPr/>
        </p:nvSpPr>
        <p:spPr>
          <a:xfrm>
            <a:off x="9999214" y="4382981"/>
            <a:ext cx="509735" cy="58566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2"/>
          <p:cNvSpPr txBox="1"/>
          <p:nvPr/>
        </p:nvSpPr>
        <p:spPr>
          <a:xfrm>
            <a:off x="1843649" y="393937"/>
            <a:ext cx="50692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Результати дослідження</a:t>
            </a:r>
            <a:endParaRPr b="1" i="0" sz="28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2"/>
          <p:cNvSpPr txBox="1"/>
          <p:nvPr/>
        </p:nvSpPr>
        <p:spPr>
          <a:xfrm>
            <a:off x="8387727" y="3143627"/>
            <a:ext cx="37920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60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60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2"/>
          <p:cNvSpPr txBox="1"/>
          <p:nvPr/>
        </p:nvSpPr>
        <p:spPr>
          <a:xfrm>
            <a:off x="169682" y="6477953"/>
            <a:ext cx="51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2485" y="96710"/>
            <a:ext cx="1491175" cy="70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9756" y="139556"/>
            <a:ext cx="1818982" cy="70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738" y="278949"/>
            <a:ext cx="1627302" cy="34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4989" y="0"/>
            <a:ext cx="15529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3"/>
          <p:cNvSpPr txBox="1"/>
          <p:nvPr/>
        </p:nvSpPr>
        <p:spPr>
          <a:xfrm>
            <a:off x="2278327" y="3390787"/>
            <a:ext cx="589221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«Бути сам собі господар» - 70% відповідей.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«Реалізувати власні ідеї» - 42%,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«Забезпечити краще життя своєї родини» - 33%,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«Фінансова незалежність» - 31%,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«Самореалізуватися як особистість» - 28%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3"/>
          <p:cNvSpPr txBox="1"/>
          <p:nvPr/>
        </p:nvSpPr>
        <p:spPr>
          <a:xfrm>
            <a:off x="2936681" y="2662509"/>
            <a:ext cx="42229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Які мотиви спонукають чи спонукали </a:t>
            </a:r>
            <a:r>
              <a:rPr b="1" i="0" lang="ru-RU" sz="14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b="1" i="0" lang="ru-RU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ас до відкриття власної справи?</a:t>
            </a:r>
            <a:endParaRPr b="0" i="0" sz="14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3"/>
          <p:cNvSpPr txBox="1"/>
          <p:nvPr/>
        </p:nvSpPr>
        <p:spPr>
          <a:xfrm>
            <a:off x="8184280" y="2693441"/>
            <a:ext cx="30683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Як виглядає для Вас підприємницький успіх?</a:t>
            </a:r>
            <a:endParaRPr b="0" i="0" sz="14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3"/>
          <p:cNvSpPr/>
          <p:nvPr/>
        </p:nvSpPr>
        <p:spPr>
          <a:xfrm>
            <a:off x="7580766" y="2723004"/>
            <a:ext cx="510684" cy="53545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06"/>
                </a:moveTo>
                <a:cubicBezTo>
                  <a:pt x="34286" y="28062"/>
                  <a:pt x="45798" y="17082"/>
                  <a:pt x="60000" y="17082"/>
                </a:cubicBezTo>
                <a:cubicBezTo>
                  <a:pt x="74202" y="17082"/>
                  <a:pt x="85714" y="28062"/>
                  <a:pt x="85714" y="41606"/>
                </a:cubicBezTo>
                <a:lnTo>
                  <a:pt x="85714" y="41606"/>
                </a:lnTo>
                <a:cubicBezTo>
                  <a:pt x="85714" y="51765"/>
                  <a:pt x="79958" y="60000"/>
                  <a:pt x="72857" y="60000"/>
                </a:cubicBezTo>
                <a:cubicBezTo>
                  <a:pt x="69307" y="60000"/>
                  <a:pt x="66429" y="64118"/>
                  <a:pt x="66429" y="69197"/>
                </a:cubicBezTo>
                <a:lnTo>
                  <a:pt x="66429" y="81459"/>
                </a:lnTo>
                <a:lnTo>
                  <a:pt x="53571" y="81459"/>
                </a:lnTo>
                <a:lnTo>
                  <a:pt x="53571" y="69197"/>
                </a:lnTo>
                <a:lnTo>
                  <a:pt x="53571" y="69197"/>
                </a:lnTo>
                <a:cubicBezTo>
                  <a:pt x="53571" y="59038"/>
                  <a:pt x="59328" y="50803"/>
                  <a:pt x="66429" y="50803"/>
                </a:cubicBezTo>
                <a:cubicBezTo>
                  <a:pt x="69979" y="50803"/>
                  <a:pt x="72857" y="46686"/>
                  <a:pt x="72857" y="41606"/>
                </a:cubicBezTo>
                <a:cubicBezTo>
                  <a:pt x="72857" y="34834"/>
                  <a:pt x="67101" y="29344"/>
                  <a:pt x="60000" y="29344"/>
                </a:cubicBezTo>
                <a:cubicBezTo>
                  <a:pt x="52899" y="29344"/>
                  <a:pt x="47143" y="34834"/>
                  <a:pt x="47143" y="41606"/>
                </a:cubicBezTo>
                <a:close/>
                <a:moveTo>
                  <a:pt x="60000" y="84525"/>
                </a:moveTo>
                <a:lnTo>
                  <a:pt x="60000" y="84525"/>
                </a:lnTo>
                <a:cubicBezTo>
                  <a:pt x="65326" y="84525"/>
                  <a:pt x="69643" y="88642"/>
                  <a:pt x="69643" y="93722"/>
                </a:cubicBezTo>
                <a:cubicBezTo>
                  <a:pt x="69643" y="98801"/>
                  <a:pt x="65326" y="102918"/>
                  <a:pt x="60000" y="102918"/>
                </a:cubicBezTo>
                <a:cubicBezTo>
                  <a:pt x="54674" y="102918"/>
                  <a:pt x="50357" y="98801"/>
                  <a:pt x="50357" y="93722"/>
                </a:cubicBezTo>
                <a:cubicBezTo>
                  <a:pt x="50357" y="88642"/>
                  <a:pt x="54674" y="84525"/>
                  <a:pt x="60000" y="84525"/>
                </a:cubicBezTo>
                <a:close/>
              </a:path>
              <a:path extrusionOk="0" fill="darken" h="120000" w="120000">
                <a:moveTo>
                  <a:pt x="34286" y="41606"/>
                </a:moveTo>
                <a:cubicBezTo>
                  <a:pt x="34286" y="28062"/>
                  <a:pt x="45798" y="17082"/>
                  <a:pt x="60000" y="17082"/>
                </a:cubicBezTo>
                <a:cubicBezTo>
                  <a:pt x="74202" y="17082"/>
                  <a:pt x="85714" y="28062"/>
                  <a:pt x="85714" y="41606"/>
                </a:cubicBezTo>
                <a:lnTo>
                  <a:pt x="85714" y="41606"/>
                </a:lnTo>
                <a:cubicBezTo>
                  <a:pt x="85714" y="51765"/>
                  <a:pt x="79958" y="60000"/>
                  <a:pt x="72857" y="60000"/>
                </a:cubicBezTo>
                <a:cubicBezTo>
                  <a:pt x="69307" y="60000"/>
                  <a:pt x="66429" y="64118"/>
                  <a:pt x="66429" y="69197"/>
                </a:cubicBezTo>
                <a:lnTo>
                  <a:pt x="66429" y="81459"/>
                </a:lnTo>
                <a:lnTo>
                  <a:pt x="53571" y="81459"/>
                </a:lnTo>
                <a:lnTo>
                  <a:pt x="53571" y="69197"/>
                </a:lnTo>
                <a:lnTo>
                  <a:pt x="53571" y="69197"/>
                </a:lnTo>
                <a:cubicBezTo>
                  <a:pt x="53571" y="59038"/>
                  <a:pt x="59328" y="50803"/>
                  <a:pt x="66429" y="50803"/>
                </a:cubicBezTo>
                <a:cubicBezTo>
                  <a:pt x="69979" y="50803"/>
                  <a:pt x="72857" y="46686"/>
                  <a:pt x="72857" y="41606"/>
                </a:cubicBezTo>
                <a:cubicBezTo>
                  <a:pt x="72857" y="34834"/>
                  <a:pt x="67101" y="29344"/>
                  <a:pt x="60000" y="29344"/>
                </a:cubicBezTo>
                <a:cubicBezTo>
                  <a:pt x="52899" y="29344"/>
                  <a:pt x="47143" y="34834"/>
                  <a:pt x="47143" y="41606"/>
                </a:cubicBezTo>
                <a:close/>
                <a:moveTo>
                  <a:pt x="60000" y="84525"/>
                </a:moveTo>
                <a:lnTo>
                  <a:pt x="60000" y="84525"/>
                </a:lnTo>
                <a:cubicBezTo>
                  <a:pt x="65326" y="84525"/>
                  <a:pt x="69643" y="88642"/>
                  <a:pt x="69643" y="93722"/>
                </a:cubicBezTo>
                <a:cubicBezTo>
                  <a:pt x="69643" y="98801"/>
                  <a:pt x="65326" y="102918"/>
                  <a:pt x="60000" y="102918"/>
                </a:cubicBezTo>
                <a:cubicBezTo>
                  <a:pt x="54674" y="102918"/>
                  <a:pt x="50357" y="98801"/>
                  <a:pt x="50357" y="93722"/>
                </a:cubicBezTo>
                <a:cubicBezTo>
                  <a:pt x="50357" y="88642"/>
                  <a:pt x="54674" y="84525"/>
                  <a:pt x="60000" y="84525"/>
                </a:cubicBezTo>
                <a:close/>
              </a:path>
              <a:path extrusionOk="0" fill="none" h="120000" w="120000">
                <a:moveTo>
                  <a:pt x="34286" y="41606"/>
                </a:moveTo>
                <a:cubicBezTo>
                  <a:pt x="34286" y="28062"/>
                  <a:pt x="45798" y="17082"/>
                  <a:pt x="60000" y="17082"/>
                </a:cubicBezTo>
                <a:cubicBezTo>
                  <a:pt x="74202" y="17082"/>
                  <a:pt x="85714" y="28062"/>
                  <a:pt x="85714" y="41606"/>
                </a:cubicBezTo>
                <a:lnTo>
                  <a:pt x="85714" y="41606"/>
                </a:lnTo>
                <a:cubicBezTo>
                  <a:pt x="85714" y="51765"/>
                  <a:pt x="79958" y="60000"/>
                  <a:pt x="72857" y="60000"/>
                </a:cubicBezTo>
                <a:cubicBezTo>
                  <a:pt x="69307" y="60000"/>
                  <a:pt x="66429" y="64118"/>
                  <a:pt x="66429" y="69197"/>
                </a:cubicBezTo>
                <a:lnTo>
                  <a:pt x="66429" y="81459"/>
                </a:lnTo>
                <a:lnTo>
                  <a:pt x="53571" y="81459"/>
                </a:lnTo>
                <a:lnTo>
                  <a:pt x="53571" y="69197"/>
                </a:lnTo>
                <a:lnTo>
                  <a:pt x="53571" y="69197"/>
                </a:lnTo>
                <a:cubicBezTo>
                  <a:pt x="53571" y="59038"/>
                  <a:pt x="59328" y="50803"/>
                  <a:pt x="66429" y="50803"/>
                </a:cubicBezTo>
                <a:cubicBezTo>
                  <a:pt x="69979" y="50803"/>
                  <a:pt x="72857" y="46686"/>
                  <a:pt x="72857" y="41606"/>
                </a:cubicBezTo>
                <a:cubicBezTo>
                  <a:pt x="72857" y="34834"/>
                  <a:pt x="67101" y="29344"/>
                  <a:pt x="60000" y="29344"/>
                </a:cubicBezTo>
                <a:cubicBezTo>
                  <a:pt x="52899" y="29344"/>
                  <a:pt x="47143" y="34834"/>
                  <a:pt x="47143" y="41606"/>
                </a:cubicBezTo>
                <a:close/>
                <a:moveTo>
                  <a:pt x="60000" y="84525"/>
                </a:moveTo>
                <a:lnTo>
                  <a:pt x="60000" y="84525"/>
                </a:lnTo>
                <a:cubicBezTo>
                  <a:pt x="65326" y="84525"/>
                  <a:pt x="69643" y="88642"/>
                  <a:pt x="69643" y="93722"/>
                </a:cubicBezTo>
                <a:cubicBezTo>
                  <a:pt x="69643" y="98801"/>
                  <a:pt x="65326" y="102918"/>
                  <a:pt x="60000" y="102918"/>
                </a:cubicBezTo>
                <a:cubicBezTo>
                  <a:pt x="54674" y="102918"/>
                  <a:pt x="50357" y="98801"/>
                  <a:pt x="50357" y="93722"/>
                </a:cubicBezTo>
                <a:cubicBezTo>
                  <a:pt x="50357" y="88642"/>
                  <a:pt x="54674" y="84525"/>
                  <a:pt x="60000" y="84525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7CAAC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3"/>
          <p:cNvSpPr txBox="1"/>
          <p:nvPr/>
        </p:nvSpPr>
        <p:spPr>
          <a:xfrm>
            <a:off x="7580766" y="3447112"/>
            <a:ext cx="427542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фінансова незалежність - 47%,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впевненість у майбутньому - 46%, 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«нести користь іншим людям» - 35%.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3"/>
          <p:cNvSpPr/>
          <p:nvPr/>
        </p:nvSpPr>
        <p:spPr>
          <a:xfrm>
            <a:off x="2305242" y="2740363"/>
            <a:ext cx="488596" cy="55026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2876"/>
                </a:moveTo>
                <a:cubicBezTo>
                  <a:pt x="34286" y="30266"/>
                  <a:pt x="45798" y="20043"/>
                  <a:pt x="60000" y="20043"/>
                </a:cubicBezTo>
                <a:cubicBezTo>
                  <a:pt x="74202" y="20043"/>
                  <a:pt x="85714" y="30266"/>
                  <a:pt x="85714" y="42876"/>
                </a:cubicBezTo>
                <a:lnTo>
                  <a:pt x="85714" y="42876"/>
                </a:lnTo>
                <a:cubicBezTo>
                  <a:pt x="85714" y="52333"/>
                  <a:pt x="79958" y="60000"/>
                  <a:pt x="72857" y="60000"/>
                </a:cubicBezTo>
                <a:cubicBezTo>
                  <a:pt x="69307" y="60000"/>
                  <a:pt x="66429" y="63833"/>
                  <a:pt x="66429" y="68562"/>
                </a:cubicBezTo>
                <a:lnTo>
                  <a:pt x="66429" y="79978"/>
                </a:lnTo>
                <a:lnTo>
                  <a:pt x="53571" y="79978"/>
                </a:lnTo>
                <a:lnTo>
                  <a:pt x="53571" y="68562"/>
                </a:lnTo>
                <a:lnTo>
                  <a:pt x="53571" y="68562"/>
                </a:lnTo>
                <a:cubicBezTo>
                  <a:pt x="53571" y="59105"/>
                  <a:pt x="59328" y="51438"/>
                  <a:pt x="66429" y="51438"/>
                </a:cubicBezTo>
                <a:cubicBezTo>
                  <a:pt x="69979" y="51438"/>
                  <a:pt x="72857" y="47604"/>
                  <a:pt x="72857" y="42876"/>
                </a:cubicBezTo>
                <a:cubicBezTo>
                  <a:pt x="72857" y="36571"/>
                  <a:pt x="67101" y="31460"/>
                  <a:pt x="60000" y="31460"/>
                </a:cubicBezTo>
                <a:cubicBezTo>
                  <a:pt x="52899" y="31460"/>
                  <a:pt x="47143" y="36571"/>
                  <a:pt x="47143" y="42876"/>
                </a:cubicBezTo>
                <a:close/>
                <a:moveTo>
                  <a:pt x="60000" y="82832"/>
                </a:moveTo>
                <a:lnTo>
                  <a:pt x="60000" y="82832"/>
                </a:lnTo>
                <a:cubicBezTo>
                  <a:pt x="65326" y="82832"/>
                  <a:pt x="69643" y="86666"/>
                  <a:pt x="69643" y="91395"/>
                </a:cubicBezTo>
                <a:cubicBezTo>
                  <a:pt x="69643" y="96123"/>
                  <a:pt x="65326" y="99957"/>
                  <a:pt x="60000" y="99957"/>
                </a:cubicBezTo>
                <a:cubicBezTo>
                  <a:pt x="54674" y="99957"/>
                  <a:pt x="50357" y="96123"/>
                  <a:pt x="50357" y="91395"/>
                </a:cubicBezTo>
                <a:cubicBezTo>
                  <a:pt x="50357" y="86666"/>
                  <a:pt x="54674" y="82832"/>
                  <a:pt x="60000" y="82832"/>
                </a:cubicBezTo>
                <a:close/>
              </a:path>
              <a:path extrusionOk="0" fill="darken" h="120000" w="120000">
                <a:moveTo>
                  <a:pt x="34286" y="42876"/>
                </a:moveTo>
                <a:cubicBezTo>
                  <a:pt x="34286" y="30266"/>
                  <a:pt x="45798" y="20043"/>
                  <a:pt x="60000" y="20043"/>
                </a:cubicBezTo>
                <a:cubicBezTo>
                  <a:pt x="74202" y="20043"/>
                  <a:pt x="85714" y="30266"/>
                  <a:pt x="85714" y="42876"/>
                </a:cubicBezTo>
                <a:lnTo>
                  <a:pt x="85714" y="42876"/>
                </a:lnTo>
                <a:cubicBezTo>
                  <a:pt x="85714" y="52333"/>
                  <a:pt x="79958" y="60000"/>
                  <a:pt x="72857" y="60000"/>
                </a:cubicBezTo>
                <a:cubicBezTo>
                  <a:pt x="69307" y="60000"/>
                  <a:pt x="66429" y="63833"/>
                  <a:pt x="66429" y="68562"/>
                </a:cubicBezTo>
                <a:lnTo>
                  <a:pt x="66429" y="79978"/>
                </a:lnTo>
                <a:lnTo>
                  <a:pt x="53571" y="79978"/>
                </a:lnTo>
                <a:lnTo>
                  <a:pt x="53571" y="68562"/>
                </a:lnTo>
                <a:lnTo>
                  <a:pt x="53571" y="68562"/>
                </a:lnTo>
                <a:cubicBezTo>
                  <a:pt x="53571" y="59105"/>
                  <a:pt x="59328" y="51438"/>
                  <a:pt x="66429" y="51438"/>
                </a:cubicBezTo>
                <a:cubicBezTo>
                  <a:pt x="69979" y="51438"/>
                  <a:pt x="72857" y="47604"/>
                  <a:pt x="72857" y="42876"/>
                </a:cubicBezTo>
                <a:cubicBezTo>
                  <a:pt x="72857" y="36571"/>
                  <a:pt x="67101" y="31460"/>
                  <a:pt x="60000" y="31460"/>
                </a:cubicBezTo>
                <a:cubicBezTo>
                  <a:pt x="52899" y="31460"/>
                  <a:pt x="47143" y="36571"/>
                  <a:pt x="47143" y="42876"/>
                </a:cubicBezTo>
                <a:close/>
                <a:moveTo>
                  <a:pt x="60000" y="82832"/>
                </a:moveTo>
                <a:lnTo>
                  <a:pt x="60000" y="82832"/>
                </a:lnTo>
                <a:cubicBezTo>
                  <a:pt x="65326" y="82832"/>
                  <a:pt x="69643" y="86666"/>
                  <a:pt x="69643" y="91395"/>
                </a:cubicBezTo>
                <a:cubicBezTo>
                  <a:pt x="69643" y="96123"/>
                  <a:pt x="65326" y="99957"/>
                  <a:pt x="60000" y="99957"/>
                </a:cubicBezTo>
                <a:cubicBezTo>
                  <a:pt x="54674" y="99957"/>
                  <a:pt x="50357" y="96123"/>
                  <a:pt x="50357" y="91395"/>
                </a:cubicBezTo>
                <a:cubicBezTo>
                  <a:pt x="50357" y="86666"/>
                  <a:pt x="54674" y="82832"/>
                  <a:pt x="60000" y="82832"/>
                </a:cubicBezTo>
                <a:close/>
              </a:path>
              <a:path extrusionOk="0" fill="none" h="120000" w="120000">
                <a:moveTo>
                  <a:pt x="34286" y="42876"/>
                </a:moveTo>
                <a:cubicBezTo>
                  <a:pt x="34286" y="30266"/>
                  <a:pt x="45798" y="20043"/>
                  <a:pt x="60000" y="20043"/>
                </a:cubicBezTo>
                <a:cubicBezTo>
                  <a:pt x="74202" y="20043"/>
                  <a:pt x="85714" y="30266"/>
                  <a:pt x="85714" y="42876"/>
                </a:cubicBezTo>
                <a:lnTo>
                  <a:pt x="85714" y="42876"/>
                </a:lnTo>
                <a:cubicBezTo>
                  <a:pt x="85714" y="52333"/>
                  <a:pt x="79958" y="60000"/>
                  <a:pt x="72857" y="60000"/>
                </a:cubicBezTo>
                <a:cubicBezTo>
                  <a:pt x="69307" y="60000"/>
                  <a:pt x="66429" y="63833"/>
                  <a:pt x="66429" y="68562"/>
                </a:cubicBezTo>
                <a:lnTo>
                  <a:pt x="66429" y="79978"/>
                </a:lnTo>
                <a:lnTo>
                  <a:pt x="53571" y="79978"/>
                </a:lnTo>
                <a:lnTo>
                  <a:pt x="53571" y="68562"/>
                </a:lnTo>
                <a:lnTo>
                  <a:pt x="53571" y="68562"/>
                </a:lnTo>
                <a:cubicBezTo>
                  <a:pt x="53571" y="59105"/>
                  <a:pt x="59328" y="51438"/>
                  <a:pt x="66429" y="51438"/>
                </a:cubicBezTo>
                <a:cubicBezTo>
                  <a:pt x="69979" y="51438"/>
                  <a:pt x="72857" y="47604"/>
                  <a:pt x="72857" y="42876"/>
                </a:cubicBezTo>
                <a:cubicBezTo>
                  <a:pt x="72857" y="36571"/>
                  <a:pt x="67101" y="31460"/>
                  <a:pt x="60000" y="31460"/>
                </a:cubicBezTo>
                <a:cubicBezTo>
                  <a:pt x="52899" y="31460"/>
                  <a:pt x="47143" y="36571"/>
                  <a:pt x="47143" y="42876"/>
                </a:cubicBezTo>
                <a:close/>
                <a:moveTo>
                  <a:pt x="60000" y="82832"/>
                </a:moveTo>
                <a:lnTo>
                  <a:pt x="60000" y="82832"/>
                </a:lnTo>
                <a:cubicBezTo>
                  <a:pt x="65326" y="82832"/>
                  <a:pt x="69643" y="86666"/>
                  <a:pt x="69643" y="91395"/>
                </a:cubicBezTo>
                <a:cubicBezTo>
                  <a:pt x="69643" y="96123"/>
                  <a:pt x="65326" y="99957"/>
                  <a:pt x="60000" y="99957"/>
                </a:cubicBezTo>
                <a:cubicBezTo>
                  <a:pt x="54674" y="99957"/>
                  <a:pt x="50357" y="96123"/>
                  <a:pt x="50357" y="91395"/>
                </a:cubicBezTo>
                <a:cubicBezTo>
                  <a:pt x="50357" y="86666"/>
                  <a:pt x="54674" y="82832"/>
                  <a:pt x="60000" y="82832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7CAAC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3"/>
          <p:cNvSpPr txBox="1"/>
          <p:nvPr/>
        </p:nvSpPr>
        <p:spPr>
          <a:xfrm>
            <a:off x="1820288" y="1401181"/>
            <a:ext cx="9807713" cy="1065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Зіштовхнувшись із проблемами працевлаштування, багато ветеранів, як працевлаштованих, так і непрацевлаштованих, розглядають можливість відкриття власного бізнесу як альтернативу працевлаштуванню за наймом.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3"/>
          <p:cNvSpPr txBox="1"/>
          <p:nvPr/>
        </p:nvSpPr>
        <p:spPr>
          <a:xfrm>
            <a:off x="1820288" y="4992279"/>
            <a:ext cx="10035905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ru-RU" sz="20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Більшість ветеранів не знають як користуватися фінансовими послугами, які є можливості,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65% опитаних розраховують на власні заощадження, 23% на позику від друзів та знайомих</a:t>
            </a:r>
            <a:r>
              <a:rPr b="1" i="0" lang="ru-RU" sz="1800" u="none" cap="none" strike="noStrike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19" name="Google Shape;219;p43"/>
          <p:cNvSpPr txBox="1"/>
          <p:nvPr/>
        </p:nvSpPr>
        <p:spPr>
          <a:xfrm>
            <a:off x="1820288" y="537684"/>
            <a:ext cx="50692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Результати дослідження</a:t>
            </a:r>
            <a:endParaRPr b="1" i="0" sz="28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3"/>
          <p:cNvSpPr txBox="1"/>
          <p:nvPr/>
        </p:nvSpPr>
        <p:spPr>
          <a:xfrm>
            <a:off x="1686334" y="6472043"/>
            <a:ext cx="1040637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0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Джерело: Власні дослідження Бортнічук Т.М., «Політики локальних урядів щодо розвитку ветеранських бізнесів», Львів, 2020 рік. </a:t>
            </a:r>
            <a:r>
              <a:rPr b="0" i="0" lang="ru-RU" sz="105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https://er.ucu.edu.ua/handle/1/2341?show=full</a:t>
            </a:r>
            <a:endParaRPr b="0" i="1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3"/>
          <p:cNvSpPr txBox="1"/>
          <p:nvPr/>
        </p:nvSpPr>
        <p:spPr>
          <a:xfrm>
            <a:off x="169682" y="6477953"/>
            <a:ext cx="5161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1" i="0" sz="14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2022-12-07T14:52:55Z</dcterms:created>
  <dc:creator>Євчу</dc:creator>
</cp:coreProperties>
</file>