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8" roundtripDataSignature="AMtx7mjEjHGeUk9Ynyu1WIaN6lph9vk2A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customschemas.google.com/relationships/presentationmetadata" Target="meta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ий слайд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і вертикальний текст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5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ий заголовок і текст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6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6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ображення з підписом" type="picTx">
  <p:cSld name="PICTURE_WITH_CAPTION_TEX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7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9" name="Google Shape;89;p17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90" name="Google Shape;90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ображення з підписом" type="picTx">
  <p:cSld name="PICTURE_WITH_CAPTION_TEX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5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20" name="Google Shape;20;p15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1" name="Google Shape;21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і об'єкт" type="obj">
  <p:cSld name="OBJEC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" name="Google Shape;27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озділу" type="secHead">
  <p:cSld name="SECTION_HEADER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9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9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3" name="Google Shape;33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'єкти" type="twoObj">
  <p:cSld name="TWO_OBJECTS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0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" name="Google Shape;39;p20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орівняння" type="twoTxTwoObj">
  <p:cSld name="TWO_OBJECTS_WITH_TEX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1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21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6" name="Google Shape;46;p21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21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8" name="Google Shape;48;p21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Лише заголовок" type="titleOnly">
  <p:cSld name="TITLE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ий слайд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міст із підписом" type="objTx">
  <p:cSld name="OBJECT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4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4" name="Google Shape;64;p24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2" name="Google Shape;82;p1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Google Shape;83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Google Shape;84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Google Shape;85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sz="12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sz="12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sz="12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sz="12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sz="12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sz="12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sz="12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sz="12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sz="12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b="1" lang="en-US" sz="5400"/>
              <a:t>Інтенсифікація "Файна Беррі"</a:t>
            </a:r>
            <a:endParaRPr/>
          </a:p>
        </p:txBody>
      </p:sp>
      <p:sp>
        <p:nvSpPr>
          <p:cNvPr id="98" name="Google Shape;98;p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Раціональне використання технічних, матеріальних, фінансових і трудових ресурсів.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C0C0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10"/>
          <p:cNvSpPr txBox="1"/>
          <p:nvPr>
            <p:ph type="title"/>
          </p:nvPr>
        </p:nvSpPr>
        <p:spPr>
          <a:xfrm>
            <a:off x="838200" y="448721"/>
            <a:ext cx="4707671" cy="12256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Calibri"/>
              <a:buNone/>
            </a:pPr>
            <a:r>
              <a:rPr lang="en-US" sz="3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2022р. С.Гончари</a:t>
            </a:r>
            <a:endParaRPr/>
          </a:p>
        </p:txBody>
      </p:sp>
      <p:cxnSp>
        <p:nvCxnSpPr>
          <p:cNvPr id="185" name="Google Shape;185;p10"/>
          <p:cNvCxnSpPr/>
          <p:nvPr/>
        </p:nvCxnSpPr>
        <p:spPr>
          <a:xfrm rot="10800000">
            <a:off x="831873" y="1749756"/>
            <a:ext cx="4718304" cy="0"/>
          </a:xfrm>
          <a:prstGeom prst="straightConnector1">
            <a:avLst/>
          </a:prstGeom>
          <a:noFill/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86" name="Google Shape;186;p10"/>
          <p:cNvSpPr txBox="1"/>
          <p:nvPr>
            <p:ph idx="1" type="body"/>
          </p:nvPr>
        </p:nvSpPr>
        <p:spPr>
          <a:xfrm>
            <a:off x="897769" y="1909192"/>
            <a:ext cx="4586513" cy="36477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lt1"/>
                </a:solidFill>
              </a:rPr>
              <a:t>Важкий рік для усіх в Україні. В нашій справі це був курс долара, зобовязання перед нашими клієнтами, відсутність палива і закритий доступ до кредитів. 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lt1"/>
                </a:solidFill>
              </a:rPr>
              <a:t>Але втримались і зрозуміли, що ідея з агротуризмом є дуже і дуже затребуваною серед людей. </a:t>
            </a:r>
            <a:endParaRPr sz="2000">
              <a:solidFill>
                <a:schemeClr val="lt1"/>
              </a:solidFill>
            </a:endParaRPr>
          </a:p>
        </p:txBody>
      </p:sp>
      <p:cxnSp>
        <p:nvCxnSpPr>
          <p:cNvPr id="187" name="Google Shape;187;p10"/>
          <p:cNvCxnSpPr/>
          <p:nvPr/>
        </p:nvCxnSpPr>
        <p:spPr>
          <a:xfrm rot="10800000">
            <a:off x="834027" y="5707672"/>
            <a:ext cx="4713997" cy="0"/>
          </a:xfrm>
          <a:prstGeom prst="straightConnector1">
            <a:avLst/>
          </a:prstGeom>
          <a:noFill/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88" name="Google Shape;18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25453" y="0"/>
            <a:ext cx="384048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11"/>
          <p:cNvSpPr txBox="1"/>
          <p:nvPr>
            <p:ph type="title"/>
          </p:nvPr>
        </p:nvSpPr>
        <p:spPr>
          <a:xfrm>
            <a:off x="6739128" y="638089"/>
            <a:ext cx="4818888" cy="1476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alibri"/>
              <a:buNone/>
            </a:pPr>
            <a:r>
              <a:rPr lang="en-US" sz="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 Вересня 2022р. Збери Собі Сам</a:t>
            </a:r>
            <a:endParaRPr/>
          </a:p>
        </p:txBody>
      </p:sp>
      <p:pic>
        <p:nvPicPr>
          <p:cNvPr id="195" name="Google Shape;195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8625" y="640080"/>
            <a:ext cx="3123590" cy="557784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11"/>
          <p:cNvSpPr/>
          <p:nvPr/>
        </p:nvSpPr>
        <p:spPr>
          <a:xfrm>
            <a:off x="6739128" y="2372868"/>
            <a:ext cx="3255095" cy="18288"/>
          </a:xfrm>
          <a:custGeom>
            <a:rect b="b" l="l" r="r" t="t"/>
            <a:pathLst>
              <a:path extrusionOk="0" fill="none" h="18288" w="3255095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extrusionOk="0" h="18288" w="3255095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cap="rnd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11"/>
          <p:cNvSpPr txBox="1"/>
          <p:nvPr>
            <p:ph idx="1" type="body"/>
          </p:nvPr>
        </p:nvSpPr>
        <p:spPr>
          <a:xfrm>
            <a:off x="6739128" y="2664886"/>
            <a:ext cx="4818888" cy="35507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/>
              <a:t>Зрозуміли що у вересні бажаючих відвідати поле більше ніж влітку, перед зимою ще хоч би раз скуштувати смачну ягоду)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/>
              <a:t>Для багатьох людей, це дивина, тому ми руйнуємо міф про те, що полуниця лише в червні)</a:t>
            </a:r>
            <a:endParaRPr sz="22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12"/>
          <p:cNvSpPr txBox="1"/>
          <p:nvPr>
            <p:ph type="title"/>
          </p:nvPr>
        </p:nvSpPr>
        <p:spPr>
          <a:xfrm>
            <a:off x="823442" y="921715"/>
            <a:ext cx="5163022" cy="263599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 Травня 2023р.</a:t>
            </a:r>
            <a:endParaRPr/>
          </a:p>
        </p:txBody>
      </p:sp>
      <p:sp>
        <p:nvSpPr>
          <p:cNvPr id="204" name="Google Shape;204;p12"/>
          <p:cNvSpPr/>
          <p:nvPr/>
        </p:nvSpPr>
        <p:spPr>
          <a:xfrm flipH="1" rot="10800000">
            <a:off x="0" y="4022214"/>
            <a:ext cx="12192000" cy="2835786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  <a:gs pos="100000">
                <a:srgbClr val="000000"/>
              </a:gs>
            </a:gsLst>
            <a:lin ang="2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12"/>
          <p:cNvSpPr/>
          <p:nvPr/>
        </p:nvSpPr>
        <p:spPr>
          <a:xfrm flipH="1">
            <a:off x="4038600" y="4022220"/>
            <a:ext cx="8153398" cy="2835780"/>
          </a:xfrm>
          <a:prstGeom prst="rect">
            <a:avLst/>
          </a:prstGeom>
          <a:gradFill>
            <a:gsLst>
              <a:gs pos="0">
                <a:srgbClr val="000000">
                  <a:alpha val="62745"/>
                </a:srgbClr>
              </a:gs>
              <a:gs pos="100000">
                <a:srgbClr val="2F5496"/>
              </a:gs>
            </a:gsLst>
            <a:lin ang="66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12"/>
          <p:cNvSpPr/>
          <p:nvPr/>
        </p:nvSpPr>
        <p:spPr>
          <a:xfrm flipH="1">
            <a:off x="0" y="4022219"/>
            <a:ext cx="12253472" cy="2835781"/>
          </a:xfrm>
          <a:prstGeom prst="rect">
            <a:avLst/>
          </a:prstGeom>
          <a:gradFill>
            <a:gsLst>
              <a:gs pos="0">
                <a:srgbClr val="1F3864">
                  <a:alpha val="0"/>
                </a:srgbClr>
              </a:gs>
              <a:gs pos="39000">
                <a:srgbClr val="1F3864">
                  <a:alpha val="0"/>
                </a:srgbClr>
              </a:gs>
              <a:gs pos="100000">
                <a:srgbClr val="000000">
                  <a:alpha val="71764"/>
                </a:srgbClr>
              </a:gs>
            </a:gsLst>
            <a:lin ang="17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12"/>
          <p:cNvSpPr txBox="1"/>
          <p:nvPr>
            <p:ph idx="1" type="body"/>
          </p:nvPr>
        </p:nvSpPr>
        <p:spPr>
          <a:xfrm>
            <a:off x="823442" y="4541263"/>
            <a:ext cx="4662957" cy="13950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</a:pPr>
            <a:r>
              <a:rPr lang="en-US" sz="2200">
                <a:solidFill>
                  <a:srgbClr val="FFFFFF"/>
                </a:solidFill>
              </a:rPr>
              <a:t>Першу</a:t>
            </a:r>
            <a:r>
              <a:rPr lang="en-US" sz="2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полуницю будемо пробувати 12 Травня, що на три </a:t>
            </a:r>
            <a:r>
              <a:rPr lang="en-US" sz="2200">
                <a:solidFill>
                  <a:srgbClr val="FFFFFF"/>
                </a:solidFill>
              </a:rPr>
              <a:t>тижні</a:t>
            </a:r>
            <a:r>
              <a:rPr lang="en-US" sz="2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раніше від відкритого</a:t>
            </a:r>
            <a:r>
              <a:rPr lang="en-US" sz="2200">
                <a:solidFill>
                  <a:srgbClr val="FFFFFF"/>
                </a:solidFill>
              </a:rPr>
              <a:t> поля</a:t>
            </a:r>
            <a:r>
              <a:rPr lang="en-US" sz="2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 </a:t>
            </a:r>
            <a:endParaRPr/>
          </a:p>
        </p:txBody>
      </p:sp>
      <p:pic>
        <p:nvPicPr>
          <p:cNvPr id="208" name="Google Shape;208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00524" y="463404"/>
            <a:ext cx="3826295" cy="5939879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12"/>
          <p:cNvSpPr/>
          <p:nvPr/>
        </p:nvSpPr>
        <p:spPr>
          <a:xfrm flipH="1">
            <a:off x="0" y="6400797"/>
            <a:ext cx="12191998" cy="457203"/>
          </a:xfrm>
          <a:prstGeom prst="rect">
            <a:avLst/>
          </a:prstGeom>
          <a:gradFill>
            <a:gsLst>
              <a:gs pos="0">
                <a:srgbClr val="000000">
                  <a:alpha val="42745"/>
                </a:srgbClr>
              </a:gs>
              <a:gs pos="79000">
                <a:srgbClr val="2F5496">
                  <a:alpha val="21960"/>
                </a:srgbClr>
              </a:gs>
              <a:gs pos="100000">
                <a:srgbClr val="2F5496">
                  <a:alpha val="21960"/>
                </a:srgbClr>
              </a:gs>
            </a:gsLst>
            <a:lin ang="21593999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2"/>
          <p:cNvSpPr txBox="1"/>
          <p:nvPr>
            <p:ph type="title"/>
          </p:nvPr>
        </p:nvSpPr>
        <p:spPr>
          <a:xfrm>
            <a:off x="6657715" y="467271"/>
            <a:ext cx="4195674" cy="20525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Calibri"/>
              <a:buNone/>
            </a:pPr>
            <a:r>
              <a:rPr lang="en-US" sz="3900"/>
              <a:t>2016р. За тиждень до народження доці.</a:t>
            </a:r>
            <a:endParaRPr/>
          </a:p>
        </p:txBody>
      </p:sp>
      <p:sp>
        <p:nvSpPr>
          <p:cNvPr id="105" name="Google Shape;105;p2"/>
          <p:cNvSpPr/>
          <p:nvPr/>
        </p:nvSpPr>
        <p:spPr>
          <a:xfrm>
            <a:off x="322965" y="554152"/>
            <a:ext cx="5742189" cy="5742189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Зображення, що містить трава, просто неба, небо, поле&#10;&#10;Опис створено автоматично" id="106" name="Google Shape;106;p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2" l="12500" r="12501" t="0"/>
          <a:stretch/>
        </p:blipFill>
        <p:spPr>
          <a:xfrm>
            <a:off x="505418" y="554151"/>
            <a:ext cx="5742189" cy="5742189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"/>
          <p:cNvSpPr/>
          <p:nvPr/>
        </p:nvSpPr>
        <p:spPr>
          <a:xfrm>
            <a:off x="1004956" y="703679"/>
            <a:ext cx="171515" cy="171515"/>
          </a:xfrm>
          <a:custGeom>
            <a:rect b="b" l="l" r="r" t="t"/>
            <a:pathLst>
              <a:path extrusionOk="0" h="171515" w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2"/>
          <p:cNvSpPr/>
          <p:nvPr/>
        </p:nvSpPr>
        <p:spPr>
          <a:xfrm>
            <a:off x="422753" y="1562696"/>
            <a:ext cx="157545" cy="157545"/>
          </a:xfrm>
          <a:custGeom>
            <a:rect b="b" l="l" r="r" t="t"/>
            <a:pathLst>
              <a:path extrusionOk="0" h="157545" w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2"/>
          <p:cNvSpPr txBox="1"/>
          <p:nvPr>
            <p:ph idx="1" type="body"/>
          </p:nvPr>
        </p:nvSpPr>
        <p:spPr>
          <a:xfrm>
            <a:off x="6657715" y="2990818"/>
            <a:ext cx="4195673" cy="29138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</a:rPr>
              <a:t>Наш перший урожай, на нашій ділянці площею в 10 сотих, на якій посадили перші 800 саджанців полуниці.</a:t>
            </a:r>
            <a:endParaRPr/>
          </a:p>
        </p:txBody>
      </p:sp>
      <p:sp>
        <p:nvSpPr>
          <p:cNvPr id="110" name="Google Shape;110;p2"/>
          <p:cNvSpPr/>
          <p:nvPr/>
        </p:nvSpPr>
        <p:spPr>
          <a:xfrm>
            <a:off x="5454149" y="5775082"/>
            <a:ext cx="112426" cy="112426"/>
          </a:xfrm>
          <a:custGeom>
            <a:rect b="b" l="l" r="r" t="t"/>
            <a:pathLst>
              <a:path extrusionOk="0" h="112426" w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1" name="Google Shape;111;p2"/>
          <p:cNvCxnSpPr/>
          <p:nvPr/>
        </p:nvCxnSpPr>
        <p:spPr>
          <a:xfrm>
            <a:off x="11586162" y="3619272"/>
            <a:ext cx="0" cy="3238728"/>
          </a:xfrm>
          <a:prstGeom prst="straightConnector1">
            <a:avLst/>
          </a:prstGeom>
          <a:noFill/>
          <a:ln cap="sq" cmpd="sng" w="25400">
            <a:solidFill>
              <a:schemeClr val="accent1"/>
            </a:solidFill>
            <a:prstDash val="solid"/>
            <a:bevel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Зображення, що містить особа&#10;&#10;Опис створено автоматично" id="117" name="Google Shape;117;p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5939" l="0" r="23585" t="315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3"/>
          <p:cNvSpPr/>
          <p:nvPr/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33000">
                <a:srgbClr val="000000">
                  <a:alpha val="63921"/>
                </a:srgbClr>
              </a:gs>
              <a:gs pos="58000">
                <a:schemeClr val="dk1"/>
              </a:gs>
              <a:gs pos="100000">
                <a:schemeClr val="dk1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3"/>
          <p:cNvSpPr txBox="1"/>
          <p:nvPr>
            <p:ph type="title"/>
          </p:nvPr>
        </p:nvSpPr>
        <p:spPr>
          <a:xfrm>
            <a:off x="477981" y="1122363"/>
            <a:ext cx="4023360" cy="32041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en-US" sz="4800"/>
              <a:t>2018р. Перша пробна версія Збери Собі Сам</a:t>
            </a:r>
            <a:endParaRPr/>
          </a:p>
        </p:txBody>
      </p:sp>
      <p:sp>
        <p:nvSpPr>
          <p:cNvPr id="120" name="Google Shape;120;p3"/>
          <p:cNvSpPr txBox="1"/>
          <p:nvPr>
            <p:ph idx="1" type="body"/>
          </p:nvPr>
        </p:nvSpPr>
        <p:spPr>
          <a:xfrm>
            <a:off x="477980" y="4872922"/>
            <a:ext cx="4023359" cy="12081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 sz="2000"/>
              <a:t>Попит перевищував на той період наявний урожай.</a:t>
            </a:r>
            <a:endParaRPr/>
          </a:p>
        </p:txBody>
      </p:sp>
      <p:sp>
        <p:nvSpPr>
          <p:cNvPr id="121" name="Google Shape;121;p3"/>
          <p:cNvSpPr/>
          <p:nvPr/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3"/>
          <p:cNvSpPr/>
          <p:nvPr/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Зображення, що містить особа, просто неба, гора, позування&#10;&#10;Опис створено автоматично" id="128" name="Google Shape;128;p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9091" t="32044"/>
          <a:stretch/>
        </p:blipFill>
        <p:spPr>
          <a:xfrm>
            <a:off x="20" y="10"/>
            <a:ext cx="12191981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4"/>
          <p:cNvSpPr/>
          <p:nvPr/>
        </p:nvSpPr>
        <p:spPr>
          <a:xfrm rot="-5400000">
            <a:off x="3799868" y="-1534136"/>
            <a:ext cx="4592270" cy="12192001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21000">
                <a:srgbClr val="000000">
                  <a:alpha val="29803"/>
                </a:srgbClr>
              </a:gs>
              <a:gs pos="35000">
                <a:srgbClr val="000000">
                  <a:alpha val="45882"/>
                </a:srgbClr>
              </a:gs>
              <a:gs pos="100000">
                <a:srgbClr val="000000">
                  <a:alpha val="89803"/>
                </a:srgbClr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4"/>
          <p:cNvSpPr txBox="1"/>
          <p:nvPr>
            <p:ph type="title"/>
          </p:nvPr>
        </p:nvSpPr>
        <p:spPr>
          <a:xfrm>
            <a:off x="404553" y="3091928"/>
            <a:ext cx="9078562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alibri"/>
              <a:buNone/>
            </a:pPr>
            <a:r>
              <a:rPr lang="en-US" sz="6600"/>
              <a:t>2018р. </a:t>
            </a:r>
            <a:endParaRPr/>
          </a:p>
        </p:txBody>
      </p:sp>
      <p:sp>
        <p:nvSpPr>
          <p:cNvPr id="131" name="Google Shape;131;p4"/>
          <p:cNvSpPr/>
          <p:nvPr/>
        </p:nvSpPr>
        <p:spPr>
          <a:xfrm>
            <a:off x="0" y="5575039"/>
            <a:ext cx="9785897" cy="685800"/>
          </a:xfrm>
          <a:prstGeom prst="roundRect">
            <a:avLst>
              <a:gd fmla="val 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4"/>
          <p:cNvSpPr txBox="1"/>
          <p:nvPr>
            <p:ph idx="1" type="body"/>
          </p:nvPr>
        </p:nvSpPr>
        <p:spPr>
          <a:xfrm>
            <a:off x="404553" y="5624945"/>
            <a:ext cx="9078562" cy="5929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sz="2400"/>
              <a:t>Збільшили площу земель до 1га. 9 ділянок по 10 сотих.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5"/>
          <p:cNvSpPr txBox="1"/>
          <p:nvPr>
            <p:ph type="title"/>
          </p:nvPr>
        </p:nvSpPr>
        <p:spPr>
          <a:xfrm>
            <a:off x="572493" y="238539"/>
            <a:ext cx="11047013" cy="143441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n-US" sz="5400"/>
              <a:t>2019р. Збери Собі Сам.</a:t>
            </a:r>
            <a:endParaRPr/>
          </a:p>
        </p:txBody>
      </p:sp>
      <p:sp>
        <p:nvSpPr>
          <p:cNvPr id="139" name="Google Shape;139;p5"/>
          <p:cNvSpPr/>
          <p:nvPr/>
        </p:nvSpPr>
        <p:spPr>
          <a:xfrm>
            <a:off x="572493" y="1767709"/>
            <a:ext cx="10972800" cy="18288"/>
          </a:xfrm>
          <a:custGeom>
            <a:rect b="b" l="l" r="r" t="t"/>
            <a:pathLst>
              <a:path extrusionOk="0" fill="none" h="18288" w="1097280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extrusionOk="0" h="18288" w="1097280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4901"/>
            </a:schemeClr>
          </a:solidFill>
          <a:ln cap="rnd" cmpd="sng" w="44450">
            <a:solidFill>
              <a:schemeClr val="accent2">
                <a:alpha val="74901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Зображення, що містить трава, особа, просто неба, група&#10;&#10;Опис створено автоматично" id="140" name="Google Shape;140;p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-3" l="14181" r="14179" t="0"/>
          <a:stretch/>
        </p:blipFill>
        <p:spPr>
          <a:xfrm>
            <a:off x="572492" y="2002056"/>
            <a:ext cx="3943849" cy="418406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5"/>
          <p:cNvSpPr txBox="1"/>
          <p:nvPr>
            <p:ph idx="1" type="body"/>
          </p:nvPr>
        </p:nvSpPr>
        <p:spPr>
          <a:xfrm>
            <a:off x="4905955" y="2071316"/>
            <a:ext cx="6713552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/>
              <a:t>Дана ідея є популярною в світі, коріння якої розпочинається з Канади. 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/>
              <a:t>Переглядаючи на якому рівні дана ідея працює там та в Європі, ми з дружиною дуже мріяли започаткувати, та розвинути на Львівщині. Щоб наші люди мали можливість зірвати та споживати свіжу ягоду.</a:t>
            </a:r>
            <a:endParaRPr sz="2200"/>
          </a:p>
          <a:p>
            <a:pPr indent="13970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sz="22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/>
              <a:t>Найцінніше в ягоді - це її свіжість.</a:t>
            </a:r>
            <a:endParaRPr sz="22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C0C0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6"/>
          <p:cNvSpPr txBox="1"/>
          <p:nvPr>
            <p:ph type="title"/>
          </p:nvPr>
        </p:nvSpPr>
        <p:spPr>
          <a:xfrm>
            <a:off x="838200" y="448721"/>
            <a:ext cx="4707671" cy="12256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Calibri"/>
              <a:buNone/>
            </a:pPr>
            <a:r>
              <a:rPr lang="en-US" sz="3800">
                <a:solidFill>
                  <a:schemeClr val="lt1"/>
                </a:solidFill>
              </a:rPr>
              <a:t>Сімейний підряд.)</a:t>
            </a:r>
            <a:endParaRPr/>
          </a:p>
        </p:txBody>
      </p:sp>
      <p:cxnSp>
        <p:nvCxnSpPr>
          <p:cNvPr id="148" name="Google Shape;148;p6"/>
          <p:cNvCxnSpPr/>
          <p:nvPr/>
        </p:nvCxnSpPr>
        <p:spPr>
          <a:xfrm rot="10800000">
            <a:off x="831873" y="1749756"/>
            <a:ext cx="4718304" cy="0"/>
          </a:xfrm>
          <a:prstGeom prst="straightConnector1">
            <a:avLst/>
          </a:prstGeom>
          <a:noFill/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9" name="Google Shape;149;p6"/>
          <p:cNvSpPr txBox="1"/>
          <p:nvPr>
            <p:ph idx="1" type="body"/>
          </p:nvPr>
        </p:nvSpPr>
        <p:spPr>
          <a:xfrm>
            <a:off x="897769" y="1909192"/>
            <a:ext cx="4586513" cy="36477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lt1"/>
                </a:solidFill>
              </a:rPr>
              <a:t>Основними мотиваторами вирощування ягоди, створення агротуризму є наші діти, які якраз і були першими дегустаторами усіх ідей.</a:t>
            </a:r>
            <a:endParaRPr/>
          </a:p>
        </p:txBody>
      </p:sp>
      <p:cxnSp>
        <p:nvCxnSpPr>
          <p:cNvPr id="150" name="Google Shape;150;p6"/>
          <p:cNvCxnSpPr/>
          <p:nvPr/>
        </p:nvCxnSpPr>
        <p:spPr>
          <a:xfrm rot="10800000">
            <a:off x="834027" y="5707672"/>
            <a:ext cx="4713997" cy="0"/>
          </a:xfrm>
          <a:prstGeom prst="straightConnector1">
            <a:avLst/>
          </a:prstGeom>
          <a:noFill/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Зображення, що містить просто неба, небо, трава, особа&#10;&#10;Опис створено автоматично" id="151" name="Google Shape;151;p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-2" l="0" r="-3" t="9230"/>
          <a:stretch/>
        </p:blipFill>
        <p:spPr>
          <a:xfrm>
            <a:off x="6525453" y="10"/>
            <a:ext cx="5666547" cy="6857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7"/>
          <p:cNvSpPr/>
          <p:nvPr/>
        </p:nvSpPr>
        <p:spPr>
          <a:xfrm>
            <a:off x="4770782" y="0"/>
            <a:ext cx="7421217" cy="6857999"/>
          </a:xfrm>
          <a:prstGeom prst="rect">
            <a:avLst/>
          </a:prstGeom>
          <a:solidFill>
            <a:srgbClr val="82766A">
              <a:alpha val="1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7"/>
          <p:cNvSpPr txBox="1"/>
          <p:nvPr>
            <p:ph type="title"/>
          </p:nvPr>
        </p:nvSpPr>
        <p:spPr>
          <a:xfrm>
            <a:off x="7320466" y="609600"/>
            <a:ext cx="4140014" cy="13308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 sz="4400"/>
              <a:t>Фючерсні контракти</a:t>
            </a:r>
            <a:r>
              <a:rPr lang="en-US" sz="4400"/>
              <a:t>.</a:t>
            </a:r>
            <a:endParaRPr/>
          </a:p>
        </p:txBody>
      </p:sp>
      <p:pic>
        <p:nvPicPr>
          <p:cNvPr descr="Зображення, що містить просто неба, ряд, продаж, свіжий&#10;&#10;Опис створено автоматично" id="159" name="Google Shape;159;p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631" l="0" r="-2" t="0"/>
          <a:stretch/>
        </p:blipFill>
        <p:spPr>
          <a:xfrm>
            <a:off x="20" y="10"/>
            <a:ext cx="6901711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7"/>
          <p:cNvSpPr txBox="1"/>
          <p:nvPr>
            <p:ph idx="1" type="body"/>
          </p:nvPr>
        </p:nvSpPr>
        <p:spPr>
          <a:xfrm>
            <a:off x="7320465" y="2194102"/>
            <a:ext cx="4140013" cy="39085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/>
              <a:t>Перші в Україні почали продавати полуницю на рік вперед, за рахунок чого змогли масштабуватись.</a:t>
            </a:r>
            <a:endParaRPr/>
          </a:p>
          <a:p>
            <a:pPr indent="12700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8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8"/>
          <p:cNvSpPr txBox="1"/>
          <p:nvPr>
            <p:ph type="title"/>
          </p:nvPr>
        </p:nvSpPr>
        <p:spPr>
          <a:xfrm>
            <a:off x="640080" y="325369"/>
            <a:ext cx="4368602" cy="195684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alibri"/>
              <a:buNone/>
            </a:pPr>
            <a:r>
              <a:rPr lang="en-US" sz="5000"/>
              <a:t>2020р. монтаж тунелів</a:t>
            </a:r>
            <a:endParaRPr/>
          </a:p>
        </p:txBody>
      </p:sp>
      <p:sp>
        <p:nvSpPr>
          <p:cNvPr id="167" name="Google Shape;167;p8"/>
          <p:cNvSpPr/>
          <p:nvPr/>
        </p:nvSpPr>
        <p:spPr>
          <a:xfrm>
            <a:off x="640080" y="2586994"/>
            <a:ext cx="3474720" cy="18288"/>
          </a:xfrm>
          <a:custGeom>
            <a:rect b="b" l="l" r="r" t="t"/>
            <a:pathLst>
              <a:path extrusionOk="0" fill="none" h="18288" w="347472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extrusionOk="0" h="18288" w="347472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cap="rnd" cmpd="sng" w="444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8"/>
          <p:cNvSpPr txBox="1"/>
          <p:nvPr>
            <p:ph idx="1" type="body"/>
          </p:nvPr>
        </p:nvSpPr>
        <p:spPr>
          <a:xfrm>
            <a:off x="640080" y="2872899"/>
            <a:ext cx="4243589" cy="33206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/>
              <a:t>Площа тунелів складає 3200кв.м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/>
              <a:t>Теплиці тунельного типу, призначені для захисту рослин від погодніх несприятливих умов, та збільшенню терміну урожаю на два - три місяці в році.</a:t>
            </a:r>
            <a:endParaRPr sz="2200"/>
          </a:p>
        </p:txBody>
      </p:sp>
      <p:pic>
        <p:nvPicPr>
          <p:cNvPr descr="Зображення, що містить просто неба, небо&#10;&#10;Опис створено автоматично" id="169" name="Google Shape;169;p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-1" t="25226"/>
          <a:stretch/>
        </p:blipFill>
        <p:spPr>
          <a:xfrm>
            <a:off x="5311702" y="10"/>
            <a:ext cx="6878775" cy="6857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9"/>
          <p:cNvSpPr/>
          <p:nvPr/>
        </p:nvSpPr>
        <p:spPr>
          <a:xfrm>
            <a:off x="3049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Зображення, що містить небо, просто неба, трава, хмарний&#10;&#10;Опис створено автоматично" id="175" name="Google Shape;175;p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5436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9"/>
          <p:cNvSpPr/>
          <p:nvPr/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9000">
                <a:srgbClr val="FFFFFF">
                  <a:alpha val="37647"/>
                </a:srgbClr>
              </a:gs>
              <a:gs pos="35000">
                <a:srgbClr val="FFFFFF">
                  <a:alpha val="76862"/>
                </a:srgbClr>
              </a:gs>
              <a:gs pos="48000">
                <a:schemeClr val="lt1"/>
              </a:gs>
              <a:gs pos="100000">
                <a:schemeClr val="lt1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9"/>
          <p:cNvSpPr txBox="1"/>
          <p:nvPr>
            <p:ph type="title"/>
          </p:nvPr>
        </p:nvSpPr>
        <p:spPr>
          <a:xfrm>
            <a:off x="838200" y="365125"/>
            <a:ext cx="3822189" cy="18999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/>
              <a:t>2020р. </a:t>
            </a:r>
            <a:endParaRPr/>
          </a:p>
        </p:txBody>
      </p:sp>
      <p:sp>
        <p:nvSpPr>
          <p:cNvPr id="178" name="Google Shape;178;p9"/>
          <p:cNvSpPr txBox="1"/>
          <p:nvPr>
            <p:ph idx="1" type="body"/>
          </p:nvPr>
        </p:nvSpPr>
        <p:spPr>
          <a:xfrm>
            <a:off x="838200" y="2434201"/>
            <a:ext cx="3822189" cy="3742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/>
              <a:t>Монтажні роботи. Але досвіду вирощування в тунелях ще не мали. Треба було два роки, щоб  зрозуміти як потрібно вирощувати, для отримання необхідного результату.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2023-05-07T21:55:38Z</dcterms:created>
  <dc:creator>Роман</dc:creator>
</cp:coreProperties>
</file>