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5"/>
  </p:notesMasterIdLst>
  <p:sldIdLst>
    <p:sldId id="277" r:id="rId2"/>
    <p:sldId id="278" r:id="rId3"/>
    <p:sldId id="279" r:id="rId4"/>
    <p:sldId id="281" r:id="rId5"/>
    <p:sldId id="280" r:id="rId6"/>
    <p:sldId id="282" r:id="rId7"/>
    <p:sldId id="286" r:id="rId8"/>
    <p:sldId id="283" r:id="rId9"/>
    <p:sldId id="285" r:id="rId10"/>
    <p:sldId id="284" r:id="rId11"/>
    <p:sldId id="287" r:id="rId12"/>
    <p:sldId id="288" r:id="rId13"/>
    <p:sldId id="289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46"/>
    <a:srgbClr val="006666"/>
    <a:srgbClr val="6BBF49"/>
    <a:srgbClr val="B7E1E5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4660"/>
  </p:normalViewPr>
  <p:slideViewPr>
    <p:cSldViewPr snapToGrid="0">
      <p:cViewPr>
        <p:scale>
          <a:sx n="66" d="100"/>
          <a:sy n="66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0199F-6ABC-4822-853D-C653C8E08B7A}" type="datetimeFigureOut">
              <a:rPr lang="uk-UA" smtClean="0"/>
              <a:t>11.06.2023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A1B4A-A92A-4382-A12A-67FCEA46966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9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664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178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003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10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266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629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6378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9623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227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21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16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350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414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‹№›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21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77" name="Google Shape;7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78" name="Google Shape;7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‹№›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86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83" name="Google Shape;8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84" name="Google Shape;8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‹№›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58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‹№›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999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30" name="Google Shape;3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31" name="Google Shape;3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‹№›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87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36" name="Google Shape;3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37" name="Google Shape;3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‹№›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763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‹№›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628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‹№›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44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57" name="Google Shape;5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58" name="Google Shape;5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‹№›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83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64" name="Google Shape;6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65" name="Google Shape;6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‹№›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912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71" name="Google Shape;7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72" name="Google Shape;7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‹№›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53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‹№›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43477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voladm.gov.ua/article/strategiya-rozvitku-volinskoyi-oblasti-na-period-do-2027-roku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url.li/hwknj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kopychynecka-gromada.gov.ua/cili-ta-zavdannya-do-strategii-kopichineckoi-otg-2020-2027-13-16-03-27-05-202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mailto:rkorinets@gmail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hyperlink" Target="https://zakon.rada.gov.ua/laws/show/1877-15#Tex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zakon.rada.gov.ua/laws/show/695-2020-%D0%BF#Text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0" y="2443685"/>
            <a:ext cx="12192000" cy="199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124D4E"/>
              </a:buClr>
              <a:buSzPts val="3600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ОГЛЯД МОЖЛИВОСТЕЙ ДЛЯ ОТРИМАННЯ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ДЕРЖАВНОЇ ПІДТРИМКИ ВЕТЕРАНСЬКИМИ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СФГ ТА СІЛЬСЬКОГОСПОДАРСЬКИМИ КООПЕРАТИВАМИ</a:t>
            </a:r>
            <a:endParaRPr lang="uk-UA" sz="3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595087" y="5371228"/>
            <a:ext cx="11364684" cy="80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>
              <a:spcBef>
                <a:spcPts val="0"/>
              </a:spcBef>
              <a:buClr>
                <a:srgbClr val="006666"/>
              </a:buClr>
              <a:buSzPts val="2000"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Montserrat"/>
                <a:cs typeface="Montserrat"/>
                <a:sym typeface="Montserrat"/>
              </a:rPr>
              <a:t>Роман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Montserrat"/>
                <a:cs typeface="Montserrat"/>
                <a:sym typeface="Montserrat"/>
              </a:rPr>
              <a:t>Корінець,</a:t>
            </a:r>
          </a:p>
          <a:p>
            <a:pPr marL="0" lvl="0" indent="0">
              <a:spcBef>
                <a:spcPts val="0"/>
              </a:spcBef>
              <a:buClr>
                <a:srgbClr val="006666"/>
              </a:buClr>
              <a:buSzPts val="2000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Montserrat"/>
                <a:cs typeface="Montserrat"/>
                <a:sym typeface="Montserrat"/>
              </a:rPr>
              <a:t>директор Національної асоціації сільськосгопдарських дорадчих служб України</a:t>
            </a:r>
          </a:p>
          <a:p>
            <a:pPr marL="0" lvl="0" indent="0">
              <a:spcBef>
                <a:spcPts val="0"/>
              </a:spcBef>
              <a:buClr>
                <a:srgbClr val="006666"/>
              </a:buClr>
              <a:buSzPts val="2000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Montserrat"/>
                <a:cs typeface="Montserrat"/>
                <a:sym typeface="Montserrat"/>
              </a:rPr>
              <a:t>Червень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Montserrat"/>
                <a:cs typeface="Montserrat"/>
                <a:sym typeface="Montserrat"/>
              </a:rPr>
              <a:t>, 2023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649" y="314856"/>
            <a:ext cx="2487384" cy="9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0128" y="172149"/>
            <a:ext cx="2571750" cy="128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18951" y="448531"/>
            <a:ext cx="2000250" cy="57068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1465535" y="1457397"/>
            <a:ext cx="91663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Montserrat"/>
                <a:sym typeface="Montserrat"/>
              </a:rPr>
              <a:t>Проєкт «Школа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Montserrat"/>
                <a:sym typeface="Montserrat"/>
              </a:rPr>
              <a:t>сімейного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Montserrat"/>
                <a:sym typeface="Montserrat"/>
              </a:rPr>
              <a:t> фермерства для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Montserrat"/>
                <a:sym typeface="Montserrat"/>
              </a:rPr>
              <a:t>ветеранів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ru-RU" kern="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"/>
                <a:cs typeface="Montserrat"/>
                <a:sym typeface="Montserrat"/>
              </a:rPr>
              <a:t>і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Montserrat"/>
                <a:sym typeface="Montserrat"/>
              </a:rPr>
              <a:t>ветеранок»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675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990" y="-29980"/>
            <a:ext cx="1603947" cy="6887980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878195" y="844063"/>
            <a:ext cx="8456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Стратегія розвитку Волинської області на період до 2027 року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1878195" y="1872626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Пріоритетні напрямки до 2027 року:</a:t>
            </a: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  <a:latin typeface="Open Sans"/>
            </a:endParaRPr>
          </a:p>
          <a:p>
            <a:pPr algn="just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 </a:t>
            </a: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  <a:latin typeface="Open Sans"/>
            </a:endParaRPr>
          </a:p>
          <a:p>
            <a:pPr algn="just">
              <a:buFont typeface="+mj-lt"/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Створення нових переробних потужностей. Логістика та інфраструктура. Якість та безпечність харчових продуктів;</a:t>
            </a:r>
          </a:p>
          <a:p>
            <a:pPr algn="just">
              <a:buFont typeface="+mj-lt"/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Розвиток малого бізнесу на селі через створення СПД різних форм власності, </a:t>
            </a:r>
            <a:r>
              <a:rPr lang="uk-UA" b="1" dirty="0" smtClean="0">
                <a:solidFill>
                  <a:srgbClr val="C00000"/>
                </a:solidFill>
                <a:latin typeface="Open Sans"/>
              </a:rPr>
              <a:t>в т.ч. сімейних фермерських господарств;</a:t>
            </a:r>
          </a:p>
          <a:p>
            <a:pPr algn="just">
              <a:buFont typeface="+mj-lt"/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Збільшення виробництва продукції сільського господарства за рахунок впровадження сучасних технологій;</a:t>
            </a:r>
          </a:p>
          <a:p>
            <a:pPr algn="just">
              <a:buFont typeface="+mj-lt"/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Збільшення посівних площ (у 2030 році очікується, що посівні площі будуть дорівнювати площі ріллі).</a:t>
            </a:r>
            <a:endParaRPr lang="uk-UA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Open San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5020" y="2504337"/>
            <a:ext cx="2887436" cy="2887436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878195" y="6132843"/>
            <a:ext cx="9847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https://voladm.gov.ua/article/strategiya-rozvitku-volinskoyi-oblasti-na-period-do-2027-roku</a:t>
            </a:r>
            <a:r>
              <a:rPr lang="en-GB" dirty="0" smtClean="0">
                <a:hlinkClick r:id="rId8"/>
              </a:rPr>
              <a:t>/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774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990" y="-29980"/>
            <a:ext cx="1603947" cy="6887980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878195" y="844063"/>
            <a:ext cx="4525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Ресурси територіальних громад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ADCE190-AD70-47A0-B598-BF88699628E3}"/>
              </a:ext>
            </a:extLst>
          </p:cNvPr>
          <p:cNvSpPr/>
          <p:nvPr/>
        </p:nvSpPr>
        <p:spPr>
          <a:xfrm>
            <a:off x="1732230" y="1703088"/>
            <a:ext cx="541719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erriweather"/>
              </a:rPr>
              <a:t>Цілі та завдання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erriweather"/>
              </a:rPr>
              <a:t>до стратегії Копичинецької ОТГ 2020 -2027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erriweather"/>
                <a:hlinkClick r:id="rId7"/>
              </a:rPr>
              <a:t>https://kopychynecka-gromada.gov.ua/cili-ta-zavdannya-do-strategii-kopichineckoi-otg-2020-2027-13-16-03-27-05-2020/</a:t>
            </a:r>
            <a:endParaRPr kumimoji="0" lang="uk-UA" sz="1000" b="1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erriweather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00" b="1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erriweather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0" cap="none" spc="0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1.1.3.5. Створення фонду підтримки малого бізнесу, кооперативів та фермерських господарств у громаді.</a:t>
            </a:r>
            <a:endParaRPr kumimoji="0" lang="uk-UA" sz="2000" b="1" i="0" u="none" strike="noStrike" kern="0" cap="none" spc="0" normalizeH="0" baseline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erriweather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" b="1" i="0" u="none" strike="noStrike" kern="0" cap="none" spc="0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erriweather"/>
              </a:rPr>
              <a:t>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5660040" y="373536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Стратегія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endParaRPr lang="ru-RU" b="1" dirty="0"/>
          </a:p>
          <a:p>
            <a:r>
              <a:rPr lang="ru-RU" b="1" dirty="0" err="1"/>
              <a:t>Вінницької</a:t>
            </a:r>
            <a:r>
              <a:rPr lang="ru-RU" b="1" dirty="0"/>
              <a:t> </a:t>
            </a:r>
            <a:r>
              <a:rPr lang="ru-RU" b="1" dirty="0" err="1"/>
              <a:t>міської</a:t>
            </a:r>
            <a:r>
              <a:rPr lang="ru-RU" b="1" dirty="0"/>
              <a:t> </a:t>
            </a:r>
            <a:r>
              <a:rPr lang="ru-RU" b="1" dirty="0" err="1"/>
              <a:t>територіальної</a:t>
            </a:r>
            <a:r>
              <a:rPr lang="ru-RU" b="1" dirty="0"/>
              <a:t> </a:t>
            </a:r>
            <a:r>
              <a:rPr lang="ru-RU" b="1" dirty="0" err="1"/>
              <a:t>громади</a:t>
            </a:r>
            <a:endParaRPr lang="ru-RU" b="1" dirty="0"/>
          </a:p>
          <a:p>
            <a:r>
              <a:rPr lang="ru-RU" b="1" dirty="0"/>
              <a:t>до 2030 року</a:t>
            </a:r>
            <a:endParaRPr lang="uk-UA" b="1" dirty="0" smtClean="0"/>
          </a:p>
          <a:p>
            <a:r>
              <a:rPr lang="en-GB" dirty="0">
                <a:hlinkClick r:id="rId8"/>
              </a:rPr>
              <a:t>http://</a:t>
            </a:r>
            <a:r>
              <a:rPr lang="en-GB" dirty="0" smtClean="0">
                <a:hlinkClick r:id="rId8"/>
              </a:rPr>
              <a:t>surl.li/hwknj</a:t>
            </a:r>
            <a:r>
              <a:rPr lang="uk-UA" dirty="0" smtClean="0"/>
              <a:t> </a:t>
            </a:r>
          </a:p>
          <a:p>
            <a:endParaRPr lang="uk-UA" dirty="0"/>
          </a:p>
          <a:p>
            <a:r>
              <a:rPr lang="uk-UA" dirty="0" smtClean="0"/>
              <a:t>4.2.2. Підтримка руху зі створення різних форм об’єднань фахівців, які займаються дослідженнями та інноваціями, фермерством, переробкою та виробництвом продовольства, логістикою та маркетингом. 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8040" y="1339523"/>
            <a:ext cx="2395842" cy="239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93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990" y="-29980"/>
            <a:ext cx="1603947" cy="6887980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5479851" y="1625238"/>
            <a:ext cx="647992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32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Знати про ресурси для розвитку ветеранського фермерства та кооперації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uk-UA" sz="3200" b="1" kern="0" dirty="0">
              <a:solidFill>
                <a:srgbClr val="70AD47">
                  <a:lumMod val="50000"/>
                </a:srgbClr>
              </a:solidFill>
              <a:latin typeface="Calibri" panose="020F0502020204030204" pitchFamily="34" charset="0"/>
              <a:ea typeface="Montserrat SemiBold"/>
              <a:cs typeface="Montserrat SemiBold"/>
              <a:sym typeface="Montserrat SemiBold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32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Уміти ними користуватися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uk-UA" sz="3200" b="1" kern="0" dirty="0">
              <a:solidFill>
                <a:srgbClr val="70AD47">
                  <a:lumMod val="50000"/>
                </a:srgbClr>
              </a:solidFill>
              <a:latin typeface="Calibri" panose="020F0502020204030204" pitchFamily="34" charset="0"/>
              <a:ea typeface="Montserrat SemiBold"/>
              <a:cs typeface="Montserrat SemiBold"/>
              <a:sym typeface="Montserrat SemiBold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32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Поширювати інформацію</a:t>
            </a:r>
          </a:p>
          <a:p>
            <a:pPr lvl="0"/>
            <a:endParaRPr lang="uk-UA" sz="2400" b="1" kern="0" dirty="0" smtClean="0">
              <a:solidFill>
                <a:srgbClr val="70AD47">
                  <a:lumMod val="50000"/>
                </a:srgbClr>
              </a:solidFill>
              <a:latin typeface="Calibri" panose="020F050202020403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7201" y="1911012"/>
            <a:ext cx="3522650" cy="300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16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990" y="0"/>
            <a:ext cx="160394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E6E16E-00AC-8701-6F43-06D72FEC160A}"/>
              </a:ext>
            </a:extLst>
          </p:cNvPr>
          <p:cNvSpPr txBox="1"/>
          <p:nvPr/>
        </p:nvSpPr>
        <p:spPr>
          <a:xfrm>
            <a:off x="4239285" y="2674947"/>
            <a:ext cx="46067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Корінець Роман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+380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975747327</a:t>
            </a:r>
            <a:endParaRPr kumimoji="0" lang="en-GB" sz="2800" b="0" i="0" u="sng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  <a:hlinkClick r:id="rId7"/>
              </a:rPr>
              <a:t>rkorinets@gmail.com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49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990" y="-29980"/>
            <a:ext cx="1603947" cy="6887980"/>
          </a:xfrm>
          <a:prstGeom prst="rect">
            <a:avLst/>
          </a:prstGeom>
        </p:spPr>
      </p:pic>
      <p:sp>
        <p:nvSpPr>
          <p:cNvPr id="9" name="Google Shape;119;g22c62a50417_0_5">
            <a:extLst>
              <a:ext uri="{FF2B5EF4-FFF2-40B4-BE49-F238E27FC236}">
                <a16:creationId xmlns:a16="http://schemas.microsoft.com/office/drawing/2014/main" id="{9454E71E-14AE-4806-A474-A6D1BD70ACF2}"/>
              </a:ext>
            </a:extLst>
          </p:cNvPr>
          <p:cNvSpPr txBox="1"/>
          <p:nvPr/>
        </p:nvSpPr>
        <p:spPr>
          <a:xfrm>
            <a:off x="2075925" y="2257425"/>
            <a:ext cx="92793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Montserrat"/>
                <a:sym typeface="Montserrat"/>
              </a:rPr>
              <a:t>Проєкт</a:t>
            </a: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Montserrat"/>
                <a:sym typeface="Montserrat"/>
              </a:rPr>
              <a:t> «Школа сімейного фермерства для ветеранів та </a:t>
            </a:r>
            <a:r>
              <a:rPr kumimoji="0" lang="uk-UA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Montserrat"/>
                <a:sym typeface="Montserrat"/>
              </a:rPr>
              <a:t>ветеранок</a:t>
            </a: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Montserrat"/>
                <a:sym typeface="Montserrat"/>
              </a:rPr>
              <a:t>» здійснюється безпосередньо Всеукраїнською  громадською організацією  «Національна  асоціація сільськогосподарських  дорадчих  служб  України»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Montserrat"/>
                <a:sym typeface="Montserrat"/>
              </a:rPr>
              <a:t> став можливим завдяки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Montserrat"/>
                <a:sym typeface="Montserrat"/>
              </a:rPr>
              <a:t>Програмі реінтеграції ветеранів,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Montserrat"/>
                <a:sym typeface="Montserrat"/>
              </a:rPr>
              <a:t>яку реалізує IREX за підтримки Державного департаменту США. </a:t>
            </a:r>
            <a:endParaRPr kumimoji="0" lang="uk-UA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Montserrat"/>
                <a:sym typeface="Montserrat"/>
              </a:rPr>
              <a:t>	</a:t>
            </a: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Montserrat"/>
                <a:sym typeface="Montserrat"/>
              </a:rPr>
              <a:t>Вміст є виключною відповідальністю Всеукраїнської громадської організації  «Національна  асоціація сільськогосподарських  дорадчих  служб  України» і не обов’язково відображає погляди Державного департаменту США та IREX</a:t>
            </a: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83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990" y="-29980"/>
            <a:ext cx="1603947" cy="688798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751730" y="2540559"/>
            <a:ext cx="247215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Мінагрополітики</a:t>
            </a:r>
            <a:endParaRPr lang="uk-UA" sz="24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751730" y="910312"/>
            <a:ext cx="9421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Джерела держпідтримки ветеранського агробізнесу</a:t>
            </a:r>
            <a:endParaRPr lang="uk-UA" sz="2800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4386655" y="2540558"/>
            <a:ext cx="1994457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Мінветеранів</a:t>
            </a:r>
            <a:endParaRPr lang="uk-UA" sz="2400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6684742" y="2533574"/>
            <a:ext cx="157126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uk-UA" sz="24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Інші ЦОВВ</a:t>
            </a:r>
            <a:endParaRPr lang="uk-UA" sz="2400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7470374" y="3743636"/>
            <a:ext cx="256031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uk-UA" sz="24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Обласні бюджети</a:t>
            </a:r>
            <a:endParaRPr lang="uk-UA" sz="2400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1751730" y="5944644"/>
            <a:ext cx="1000431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kern="0" dirty="0" smtClean="0">
                <a:solidFill>
                  <a:srgbClr val="0070C0"/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Ветерани, ветеранські ФГ, кооперативи</a:t>
            </a:r>
            <a:endParaRPr lang="uk-UA" sz="2400" dirty="0">
              <a:solidFill>
                <a:srgbClr val="0070C0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9219247" y="4538199"/>
            <a:ext cx="206498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uk-UA" sz="24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Територіальні</a:t>
            </a:r>
          </a:p>
          <a:p>
            <a:pPr algn="ctr"/>
            <a:r>
              <a:rPr lang="uk-UA" sz="24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громади</a:t>
            </a:r>
            <a:endParaRPr lang="uk-UA" sz="2400" dirty="0"/>
          </a:p>
        </p:txBody>
      </p:sp>
      <p:cxnSp>
        <p:nvCxnSpPr>
          <p:cNvPr id="10" name="Пряма зі стрілкою 9"/>
          <p:cNvCxnSpPr/>
          <p:nvPr/>
        </p:nvCxnSpPr>
        <p:spPr>
          <a:xfrm>
            <a:off x="2160437" y="3002223"/>
            <a:ext cx="0" cy="2942421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/>
          <p:cNvCxnSpPr/>
          <p:nvPr/>
        </p:nvCxnSpPr>
        <p:spPr>
          <a:xfrm>
            <a:off x="4557274" y="3002223"/>
            <a:ext cx="0" cy="2942421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>
            <a:off x="6871419" y="2995239"/>
            <a:ext cx="0" cy="2942421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/>
          <p:cNvCxnSpPr/>
          <p:nvPr/>
        </p:nvCxnSpPr>
        <p:spPr>
          <a:xfrm flipH="1">
            <a:off x="8017547" y="4205301"/>
            <a:ext cx="18524" cy="174264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/>
          <p:nvPr/>
        </p:nvCxnSpPr>
        <p:spPr>
          <a:xfrm>
            <a:off x="9886495" y="5369196"/>
            <a:ext cx="14233" cy="575448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кутник 31"/>
          <p:cNvSpPr/>
          <p:nvPr/>
        </p:nvSpPr>
        <p:spPr>
          <a:xfrm>
            <a:off x="2187923" y="3743636"/>
            <a:ext cx="15070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УДФПФ</a:t>
            </a:r>
            <a:endParaRPr lang="uk-UA" sz="2400" dirty="0"/>
          </a:p>
        </p:txBody>
      </p:sp>
      <p:sp>
        <p:nvSpPr>
          <p:cNvPr id="33" name="Прямокутник 32"/>
          <p:cNvSpPr/>
          <p:nvPr/>
        </p:nvSpPr>
        <p:spPr>
          <a:xfrm>
            <a:off x="4572029" y="3743636"/>
            <a:ext cx="14509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УВФ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1609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990" y="-29980"/>
            <a:ext cx="1603947" cy="6887980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1751730" y="910312"/>
            <a:ext cx="9421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Міністерство аграрної політики та продовольства України</a:t>
            </a:r>
            <a:endParaRPr lang="uk-UA" sz="28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1877403" y="4986846"/>
            <a:ext cx="4517583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uk-UA" sz="20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Цільова підтримка: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СФГ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сільськосгопдарських кооперативів</a:t>
            </a:r>
            <a:endParaRPr lang="uk-UA" sz="2000" dirty="0"/>
          </a:p>
        </p:txBody>
      </p:sp>
      <p:sp>
        <p:nvSpPr>
          <p:cNvPr id="9" name="Прямокутник 8"/>
          <p:cNvSpPr/>
          <p:nvPr/>
        </p:nvSpPr>
        <p:spPr>
          <a:xfrm>
            <a:off x="6747170" y="4986846"/>
            <a:ext cx="5072607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6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Загальна підтримка виробників сільськогосподарської продукції</a:t>
            </a:r>
            <a:endParaRPr lang="uk-UA" sz="260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1877403" y="3414010"/>
            <a:ext cx="9942373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СФГ, сільськогосподарські кооперативи</a:t>
            </a:r>
            <a:endParaRPr lang="uk-UA" sz="2000" dirty="0"/>
          </a:p>
        </p:txBody>
      </p:sp>
      <p:sp>
        <p:nvSpPr>
          <p:cNvPr id="5" name="Рівнобедрений трикутник 4"/>
          <p:cNvSpPr/>
          <p:nvPr/>
        </p:nvSpPr>
        <p:spPr>
          <a:xfrm>
            <a:off x="3674225" y="3807228"/>
            <a:ext cx="461969" cy="1179617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Рівнобедрений трикутник 11"/>
          <p:cNvSpPr/>
          <p:nvPr/>
        </p:nvSpPr>
        <p:spPr>
          <a:xfrm>
            <a:off x="8821504" y="3807227"/>
            <a:ext cx="461969" cy="1179617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1877403" y="1872247"/>
            <a:ext cx="987863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Proba Pro"/>
              </a:rPr>
              <a:t>Закон України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Proba Pro"/>
              </a:rPr>
              <a:t>«Про державну підтримку сільського господарства України»</a:t>
            </a:r>
            <a:endParaRPr lang="uk-UA" sz="2400" b="1" i="0" dirty="0">
              <a:solidFill>
                <a:schemeClr val="accent6">
                  <a:lumMod val="50000"/>
                </a:schemeClr>
              </a:solidFill>
              <a:effectLst/>
              <a:latin typeface="Proba Pro"/>
            </a:endParaRPr>
          </a:p>
        </p:txBody>
      </p:sp>
    </p:spTree>
    <p:extLst>
      <p:ext uri="{BB962C8B-B14F-4D97-AF65-F5344CB8AC3E}">
        <p14:creationId xmlns:p14="http://schemas.microsoft.com/office/powerpoint/2010/main" val="204182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990" y="-29980"/>
            <a:ext cx="1603947" cy="6887980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632072" y="1016662"/>
            <a:ext cx="10321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 smtClean="0">
                <a:solidFill>
                  <a:srgbClr val="70AD47">
                    <a:lumMod val="50000"/>
                  </a:srgbClr>
                </a:solidFill>
                <a:latin typeface="Proba Pro"/>
              </a:rPr>
              <a:t>Закон України «</a:t>
            </a:r>
            <a:r>
              <a:rPr lang="uk-UA" sz="2000" b="1" dirty="0">
                <a:solidFill>
                  <a:srgbClr val="70AD47">
                    <a:lumMod val="50000"/>
                  </a:srgbClr>
                </a:solidFill>
                <a:latin typeface="Proba Pro"/>
              </a:rPr>
              <a:t>Про державну підтримку </a:t>
            </a:r>
            <a:r>
              <a:rPr lang="uk-UA" sz="2000" b="1" dirty="0" smtClean="0">
                <a:solidFill>
                  <a:srgbClr val="70AD47">
                    <a:lumMod val="50000"/>
                  </a:srgbClr>
                </a:solidFill>
                <a:latin typeface="Proba Pro"/>
              </a:rPr>
              <a:t>сільського </a:t>
            </a:r>
            <a:r>
              <a:rPr lang="uk-UA" sz="2000" b="1" dirty="0">
                <a:solidFill>
                  <a:srgbClr val="70AD47">
                    <a:lumMod val="50000"/>
                  </a:srgbClr>
                </a:solidFill>
                <a:latin typeface="Proba Pro"/>
              </a:rPr>
              <a:t>господарства України</a:t>
            </a:r>
            <a:r>
              <a:rPr lang="uk-UA" sz="2000" b="1" dirty="0" smtClean="0">
                <a:solidFill>
                  <a:srgbClr val="70AD47">
                    <a:lumMod val="50000"/>
                  </a:srgbClr>
                </a:solidFill>
                <a:latin typeface="Proba Pro"/>
              </a:rPr>
              <a:t>»</a:t>
            </a:r>
          </a:p>
          <a:p>
            <a:pPr lvl="0" algn="ctr"/>
            <a:r>
              <a:rPr lang="en-GB" sz="1200" b="1" dirty="0">
                <a:solidFill>
                  <a:srgbClr val="70AD47">
                    <a:lumMod val="50000"/>
                  </a:srgbClr>
                </a:solidFill>
                <a:latin typeface="Proba Pro"/>
                <a:hlinkClick r:id="rId7"/>
              </a:rPr>
              <a:t>https://</a:t>
            </a:r>
            <a:r>
              <a:rPr lang="en-GB" sz="1200" b="1" dirty="0" smtClean="0">
                <a:solidFill>
                  <a:srgbClr val="70AD47">
                    <a:lumMod val="50000"/>
                  </a:srgbClr>
                </a:solidFill>
                <a:latin typeface="Proba Pro"/>
                <a:hlinkClick r:id="rId7"/>
              </a:rPr>
              <a:t>zakon.rada.gov.ua/laws/show/1877-15#Text</a:t>
            </a:r>
            <a:r>
              <a:rPr lang="uk-UA" sz="1200" b="1" dirty="0" smtClean="0">
                <a:solidFill>
                  <a:srgbClr val="70AD47">
                    <a:lumMod val="50000"/>
                  </a:srgbClr>
                </a:solidFill>
                <a:latin typeface="Proba Pro"/>
              </a:rPr>
              <a:t> </a:t>
            </a:r>
            <a:endParaRPr lang="uk-UA" sz="1200" b="1" dirty="0">
              <a:solidFill>
                <a:srgbClr val="70AD47">
                  <a:lumMod val="50000"/>
                </a:srgbClr>
              </a:solidFill>
              <a:latin typeface="Proba Pro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261756" y="1999121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Цільове спрямування державної підтримки забезпечується </a:t>
            </a:r>
            <a:r>
              <a:rPr lang="uk-UA" b="1" dirty="0" smtClean="0">
                <a:latin typeface="Times New Roman" panose="02020603050405020304" pitchFamily="18" charset="0"/>
              </a:rPr>
              <a:t>пріоритетним наданням державної підтримки 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малим фермерським господарствам, у тому числі СФГ</a:t>
            </a: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, які мають у власності та/або користуванні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не більше 100 га земель</a:t>
            </a: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с/г призначення та річний дохід яких від реалізації продукції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не перевищує 5 мільйонів гривень</a:t>
            </a: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uk-UA" dirty="0" smtClean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Обсяг і види державної підтримки малим фермерським господарствам, у тому числі СФГ, на наступний рік розраховуються щороку виходячи з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фактичної чисельності </a:t>
            </a: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таких господарств у поточному році.</a:t>
            </a:r>
          </a:p>
          <a:p>
            <a:pPr algn="just"/>
            <a:endParaRPr lang="uk-UA" dirty="0" smtClean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Обсяг державної підтримки, що залишився нерозподіленим між малими фермерськими господарствами, у тому числі СФГ, спрямовується на державну підтримку інших виробників сільськогосподарської продукції.</a:t>
            </a:r>
            <a:endParaRPr lang="uk-UA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26" name="Picture 2" descr="ЗВЕРНІТЬ УВАГУ!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7" y="1999121"/>
            <a:ext cx="2515144" cy="426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47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990" y="-29980"/>
            <a:ext cx="1603947" cy="688798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992206" y="986983"/>
            <a:ext cx="5735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Міністерство у справах ветеранів України</a:t>
            </a:r>
            <a:endParaRPr lang="uk-UA" sz="2400" dirty="0">
              <a:solidFill>
                <a:srgbClr val="00000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996311" y="4571207"/>
            <a:ext cx="4986174" cy="707886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Цільова підтримка</a:t>
            </a:r>
          </a:p>
          <a:p>
            <a:pPr algn="ctr"/>
            <a:r>
              <a:rPr lang="uk-UA" sz="20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ветеранського бізнесу</a:t>
            </a:r>
            <a:endParaRPr lang="uk-UA" sz="2000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7232073" y="4571207"/>
            <a:ext cx="470250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Загальна підтримка ветеранів,</a:t>
            </a:r>
          </a:p>
          <a:p>
            <a:pPr algn="ctr"/>
            <a:r>
              <a:rPr lang="uk-UA" sz="20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sym typeface="Montserrat SemiBold"/>
              </a:rPr>
              <a:t>ветеранських організацій</a:t>
            </a:r>
            <a:endParaRPr lang="uk-UA" sz="2000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1992206" y="2998373"/>
            <a:ext cx="9942373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СФГ, сільськогосподарські кооперативи</a:t>
            </a:r>
            <a:endParaRPr lang="uk-UA" sz="2000" dirty="0"/>
          </a:p>
        </p:txBody>
      </p:sp>
      <p:sp>
        <p:nvSpPr>
          <p:cNvPr id="13" name="Рівнобедрений трикутник 12"/>
          <p:cNvSpPr/>
          <p:nvPr/>
        </p:nvSpPr>
        <p:spPr>
          <a:xfrm>
            <a:off x="3789028" y="3391591"/>
            <a:ext cx="461969" cy="1179617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Рівнобедрений трикутник 13"/>
          <p:cNvSpPr/>
          <p:nvPr/>
        </p:nvSpPr>
        <p:spPr>
          <a:xfrm>
            <a:off x="8936307" y="3391590"/>
            <a:ext cx="461969" cy="1179617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1992205" y="1644157"/>
            <a:ext cx="994237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Proba Pro"/>
              </a:rPr>
              <a:t>Закон України </a:t>
            </a:r>
          </a:p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Proba Pro"/>
              </a:rPr>
              <a:t>«Про статус ветеранів війни, гарантії їх соціального захисту»</a:t>
            </a:r>
            <a:endParaRPr lang="uk-UA" b="1" i="0" dirty="0">
              <a:solidFill>
                <a:schemeClr val="accent6">
                  <a:lumMod val="50000"/>
                </a:schemeClr>
              </a:solidFill>
              <a:effectLst/>
              <a:latin typeface="Proba Pro"/>
            </a:endParaRPr>
          </a:p>
        </p:txBody>
      </p:sp>
    </p:spTree>
    <p:extLst>
      <p:ext uri="{BB962C8B-B14F-4D97-AF65-F5344CB8AC3E}">
        <p14:creationId xmlns:p14="http://schemas.microsoft.com/office/powerpoint/2010/main" val="461613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990" y="-29980"/>
            <a:ext cx="1603947" cy="6887980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813667" y="846072"/>
            <a:ext cx="9942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Proba Pro"/>
              </a:rPr>
              <a:t>Закон України «Про статус ветеранів війни, гарантії їх соціального захисту»</a:t>
            </a:r>
            <a:endParaRPr lang="uk-UA" b="1" i="0" dirty="0">
              <a:solidFill>
                <a:schemeClr val="accent6">
                  <a:lumMod val="50000"/>
                </a:schemeClr>
              </a:solidFill>
              <a:effectLst/>
              <a:latin typeface="Proba Pro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1679848" y="1442498"/>
            <a:ext cx="102100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uk-UA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право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першочергове отримання земельних ділянок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для індивідуального житлового будівництва, садівництва і 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городництва;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одержання </a:t>
            </a:r>
            <a:r>
              <a:rPr lang="uk-UA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позики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 будівництво, реконструкцію або капітальний ремонт жилих будинків і </a:t>
            </a:r>
            <a:r>
              <a:rPr lang="uk-UA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подвірних будівель, приєднання їх до інженерних мереж, комунікацій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а також позики на будівництво або придбання дачних будинків і благоустрій садових ділянок;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піільги</a:t>
            </a:r>
            <a:r>
              <a:rPr lang="uk-UA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сплати </a:t>
            </a: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податків, зборів, мита та інших платежів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до бюджету відповідно до податкового та митного законодавства;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переважне право на вступ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до закладів вищої, фахової передвищої освіти, право на позаконкурсний вступ до закладів професійної (професійно-технічної) освіти і на курси для одержання відповідних професій;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щорічна</a:t>
            </a:r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разова грошова допомога;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державна цільова підтримка для </a:t>
            </a: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здобуття професійної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(професійно-технічної), фахової передвищої та вищої </a:t>
            </a: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освіти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допомога у 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будівництві індивідуальних жилих будинків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звільнення ветеранських організацій </a:t>
            </a: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від плати за користування комунальними послугами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тощо;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надання ветеранським організаціям фінансової підтримки, кредитів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 коштів відповідних бюджетів, а також безплатне надання будинків, приміщень, обладнання та іншого майна, що необхідне для здійснення їх статутних завдань;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звільнення підприємств ветеранів війни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на яких не менше ніж </a:t>
            </a: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60 відсотків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від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середньоспискової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чисельності працюючих становлять учасники бойових дій та учасники війни, </a:t>
            </a: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від сплати податку на прибуток </a:t>
            </a:r>
            <a:r>
              <a:rPr lang="uk-UA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тощо.</a:t>
            </a:r>
            <a:endParaRPr lang="ru-RU" sz="1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990" y="-29980"/>
            <a:ext cx="1603947" cy="6887980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878195" y="844063"/>
            <a:ext cx="5767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kern="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Інші </a:t>
            </a:r>
            <a:r>
              <a:rPr lang="uk-UA" sz="24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центральні органи виконавчої влади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8195" y="1805364"/>
            <a:ext cx="9446840" cy="4509724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878195" y="6357935"/>
            <a:ext cx="83430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8"/>
              </a:rPr>
              <a:t>https://zakon.rada.gov.ua/laws/show/695-2020-%</a:t>
            </a:r>
            <a:r>
              <a:rPr lang="en-GB" sz="1400" dirty="0" smtClean="0">
                <a:hlinkClick r:id="rId8"/>
              </a:rPr>
              <a:t>D0%BF#Text</a:t>
            </a:r>
            <a:r>
              <a:rPr lang="uk-UA" sz="1400" dirty="0" smtClean="0"/>
              <a:t> 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1942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990" y="-29980"/>
            <a:ext cx="1603947" cy="6887980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626708" y="817990"/>
            <a:ext cx="10293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kern="0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Montserrat SemiBold"/>
                <a:cs typeface="Montserrat SemiBold"/>
                <a:sym typeface="Montserrat SemiBold"/>
              </a:rPr>
              <a:t>Обласні «АГРРАНІ» ресурси для СФГ та сільськогосподарських кооперативів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518" y="2010235"/>
            <a:ext cx="7058476" cy="516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5956" y="1645746"/>
            <a:ext cx="1197033" cy="1235199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4780518" y="3595160"/>
            <a:ext cx="697552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Обласна програма розвитку агропромислового комплексу Кіровоградської області на 2018-2023 роки</a:t>
            </a:r>
            <a:endParaRPr lang="uk-UA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7351" y="3220963"/>
            <a:ext cx="985638" cy="13437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7351" y="5254417"/>
            <a:ext cx="1016538" cy="13799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0518" y="5435339"/>
            <a:ext cx="4865030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1191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2115</TotalTime>
  <Words>626</Words>
  <Application>Microsoft Office PowerPoint</Application>
  <PresentationFormat>Широкий екран</PresentationFormat>
  <Paragraphs>102</Paragraphs>
  <Slides>13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2" baseType="lpstr">
      <vt:lpstr>Arial</vt:lpstr>
      <vt:lpstr>Calibri</vt:lpstr>
      <vt:lpstr>Merriweather</vt:lpstr>
      <vt:lpstr>Montserrat</vt:lpstr>
      <vt:lpstr>Montserrat SemiBold</vt:lpstr>
      <vt:lpstr>Open Sans</vt:lpstr>
      <vt:lpstr>Proba Pro</vt:lpstr>
      <vt:lpstr>Times New Roman</vt:lpstr>
      <vt:lpstr>1_Тема Office</vt:lpstr>
      <vt:lpstr>ОГЛЯД МОЖЛИВОСТЕЙ ДЛЯ ОТРИМАННЯ  ДЕРЖАВНОЇ ПІДТРИМКИ ВЕТЕРАНСЬКИМИ СФГ ТА СІЛЬСЬКОГОСПОДАРСЬКИМИ КООПЕРАТИВАМИ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Євчу</dc:creator>
  <cp:lastModifiedBy>Роман</cp:lastModifiedBy>
  <cp:revision>154</cp:revision>
  <dcterms:created xsi:type="dcterms:W3CDTF">2022-12-07T14:52:55Z</dcterms:created>
  <dcterms:modified xsi:type="dcterms:W3CDTF">2023-06-11T19:15:52Z</dcterms:modified>
</cp:coreProperties>
</file>