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2" r:id="rId3"/>
    <p:sldId id="263" r:id="rId4"/>
    <p:sldId id="257" r:id="rId5"/>
    <p:sldId id="264" r:id="rId6"/>
    <p:sldId id="265" r:id="rId7"/>
    <p:sldId id="259" r:id="rId8"/>
    <p:sldId id="260" r:id="rId9"/>
    <p:sldId id="261" r:id="rId10"/>
    <p:sldId id="267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6992" userDrawn="1">
          <p15:clr>
            <a:srgbClr val="A4A3A4"/>
          </p15:clr>
        </p15:guide>
        <p15:guide id="4" pos="12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4B4B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4"/>
    <p:restoredTop sz="94671"/>
  </p:normalViewPr>
  <p:slideViewPr>
    <p:cSldViewPr snapToGrid="0" snapToObjects="1" showGuides="1">
      <p:cViewPr varScale="1">
        <p:scale>
          <a:sx n="91" d="100"/>
          <a:sy n="91" d="100"/>
        </p:scale>
        <p:origin x="224" y="464"/>
      </p:cViewPr>
      <p:guideLst>
        <p:guide orient="horz" pos="2160"/>
        <p:guide pos="3840"/>
        <p:guide pos="6992"/>
        <p:guide pos="12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CE753-3E4C-494C-B713-ECBBD7640DB2}" type="datetimeFigureOut">
              <a:rPr lang="en-US" smtClean="0"/>
              <a:t>5/10/23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18F0A9-1DDE-6944-A8A4-249C1849D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1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8F0A9-1DDE-6944-A8A4-249C1849DD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6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8F0A9-1DDE-6944-A8A4-249C1849DD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63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8F0A9-1DDE-6944-A8A4-249C1849DD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26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8F0A9-1DDE-6944-A8A4-249C1849DD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37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8F0A9-1DDE-6944-A8A4-249C1849DD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14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8F0A9-1DDE-6944-A8A4-249C1849DD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8F0A9-1DDE-6944-A8A4-249C1849DD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20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3E60E-C462-4F41-8989-D7E7745560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750400-A2DE-EC46-A309-6E46C9E7E1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A3415-1C49-9641-928B-D6E5FC42C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0232-750C-DB44-BAF1-AB717BBE5C65}" type="datetimeFigureOut">
              <a:rPr lang="en-US" smtClean="0"/>
              <a:t>5/10/23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C4ED7-83F6-9945-BB56-DF755228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FECC4-A2CA-D946-A18A-AB43DF9A9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06113-6713-0148-BAC4-55F28343A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46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21BA7-ED89-1847-B20E-08A6CC392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BBADD-484B-E84A-A9EE-657FF07BA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1EDAE-8552-4E43-BF6F-BED5A8D3F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0232-750C-DB44-BAF1-AB717BBE5C65}" type="datetimeFigureOut">
              <a:rPr lang="en-US" smtClean="0"/>
              <a:t>5/10/23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C21F3-1D9D-8443-9C6E-3CD762410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F455C-ACBF-BF48-BA20-3D166E055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06113-6713-0148-BAC4-55F28343A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67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2C1AF7-E14A-AE44-A3E5-AED08991D1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930473-5189-9A42-8E22-7AFE848D2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CDBD4-1916-C047-A8F7-6BB3E016D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0232-750C-DB44-BAF1-AB717BBE5C65}" type="datetimeFigureOut">
              <a:rPr lang="en-US" smtClean="0"/>
              <a:t>5/10/23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9D6A1-05B9-B249-B550-F38C2430A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ABFD0-9580-F64A-B4AB-D7B1AEECE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06113-6713-0148-BAC4-55F28343A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83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CE7E7-E025-2542-A017-82C936837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90ED5-A72C-7045-A016-B25C3AD97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6CE47-4B72-6D4A-91A6-D5AE07EDA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0232-750C-DB44-BAF1-AB717BBE5C65}" type="datetimeFigureOut">
              <a:rPr lang="en-US" smtClean="0"/>
              <a:t>5/10/23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4449F-9B98-C24A-B155-E8B4C3548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736F5-C9EA-2B43-B121-BFDE94E29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06113-6713-0148-BAC4-55F28343A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1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137CC-0F02-7C48-9F18-191B2D2EC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2B18B-A7AD-3845-B2EF-BB303AE39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BD3DF-6B44-8F40-ABC5-306B6E9BD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0232-750C-DB44-BAF1-AB717BBE5C65}" type="datetimeFigureOut">
              <a:rPr lang="en-US" smtClean="0"/>
              <a:t>5/10/23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AEDD4-B5A6-5040-84CA-16E536A62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C8F87-7A52-594F-9008-91DF05F50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06113-6713-0148-BAC4-55F28343A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14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3E603-C350-F64A-8E80-62309E5B9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F61B6-7882-DC49-873B-411CF62944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9C591-1AA8-B041-99B8-9715782DD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52C083-DA27-D745-BB81-E59760C7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0232-750C-DB44-BAF1-AB717BBE5C65}" type="datetimeFigureOut">
              <a:rPr lang="en-US" smtClean="0"/>
              <a:t>5/10/23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977FDE-6636-F04F-8CCA-DBAF202EB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17225-21DF-FF40-8B9B-CB449F14F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06113-6713-0148-BAC4-55F28343A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62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802A0-D210-3145-94B1-E180E9D54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4AAF0-AB0E-9246-9D06-B098B6980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FDD49-616C-8548-A3A7-FF4D0AC48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183C7E-7E14-1A49-8D37-C7DD5C316F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D2D32A-6BDF-CC43-903B-AFCC9614D5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9A8C0D-C2F3-8844-811F-6ED74D9C5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0232-750C-DB44-BAF1-AB717BBE5C65}" type="datetimeFigureOut">
              <a:rPr lang="en-US" smtClean="0"/>
              <a:t>5/10/23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373186-5763-044E-8FC8-23332CDD1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45CCE3-2096-854C-9501-738787DFB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06113-6713-0148-BAC4-55F28343A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13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643C9-6D0D-A242-861B-9CAF771DE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966BBD-85CE-A344-B575-A76FBF31A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0232-750C-DB44-BAF1-AB717BBE5C65}" type="datetimeFigureOut">
              <a:rPr lang="en-US" smtClean="0"/>
              <a:t>5/10/23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10697E-2033-4247-8676-59A9158D5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F1925-D6F3-364A-B3CA-3F8B39462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06113-6713-0148-BAC4-55F28343A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7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A86980-49C8-E348-9AE2-EB15E0E05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0232-750C-DB44-BAF1-AB717BBE5C65}" type="datetimeFigureOut">
              <a:rPr lang="en-US" smtClean="0"/>
              <a:t>5/10/23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180DD-2F90-9E48-9107-80F5E1A24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5AB43-4A78-9D4F-B101-D21777489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06113-6713-0148-BAC4-55F28343A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3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5425A-9AC7-2E45-AA76-0E6F4E20C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1B442-8F5C-E94E-958C-E51E7BF85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16985-2204-E846-880A-58F19802E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9EE7F6-0029-C240-A6C0-69430BD08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0232-750C-DB44-BAF1-AB717BBE5C65}" type="datetimeFigureOut">
              <a:rPr lang="en-US" smtClean="0"/>
              <a:t>5/10/23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E524A1-2E2C-3540-8396-F57155775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448DD-A804-DC47-BD2D-A3B08BECC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06113-6713-0148-BAC4-55F28343A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70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80F75-51B2-454C-A039-F6E5DC51F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9F8034-8A4A-9842-832E-99819AA874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76EC8D-9E3F-6948-B747-C24C6F5AA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2F819-D1CF-EB49-A9D5-6F2E32593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0232-750C-DB44-BAF1-AB717BBE5C65}" type="datetimeFigureOut">
              <a:rPr lang="en-US" smtClean="0"/>
              <a:t>5/10/23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0FB84D-9212-9A43-BDFA-400406DCE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517CF-70ED-F14D-A414-A1E394E6E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06113-6713-0148-BAC4-55F28343A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69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F5877B-3A6E-6342-889D-1CB18DEE7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B7C7D6-6152-2349-9B29-767E9C55E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515D1-0242-A94C-B1FF-4229BC9552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30232-750C-DB44-BAF1-AB717BBE5C65}" type="datetimeFigureOut">
              <a:rPr lang="en-US" smtClean="0"/>
              <a:t>5/10/23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BD9B4-D78D-8240-98BF-3D90F3F755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448DA-37F2-4944-B9AA-F47219EC2D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6113-6713-0148-BAC4-55F28343A0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58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B09B0-2470-3D49-9BC5-EB62A4389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8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A487B081-19C7-DE56-611C-8239291547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2697" y="-91517"/>
            <a:ext cx="12517394" cy="7041034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6357F7-B55F-923E-A8EF-7F6BBD4E7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25" y="-91517"/>
            <a:ext cx="1817224" cy="20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53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197DC4-2CCE-093B-01B8-A9573C43C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80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lternative Process 8">
            <a:extLst>
              <a:ext uri="{FF2B5EF4-FFF2-40B4-BE49-F238E27FC236}">
                <a16:creationId xmlns:a16="http://schemas.microsoft.com/office/drawing/2014/main" id="{AAB62401-054D-F649-809E-E3E531199D15}"/>
              </a:ext>
            </a:extLst>
          </p:cNvPr>
          <p:cNvSpPr/>
          <p:nvPr/>
        </p:nvSpPr>
        <p:spPr>
          <a:xfrm>
            <a:off x="70587" y="1491846"/>
            <a:ext cx="5075346" cy="95009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4B4B4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ФІНАНСУВАННЯ БІЗНЕСУ ВЕТЕРАНІВ ТА РОДИН ЗАГИБЛИХ (ДО 1 МЛН ГРН)</a:t>
            </a:r>
          </a:p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53</a:t>
            </a:r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 переможці, </a:t>
            </a:r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49</a:t>
            </a:r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 млн. гривень</a:t>
            </a:r>
          </a:p>
        </p:txBody>
      </p:sp>
      <p:sp>
        <p:nvSpPr>
          <p:cNvPr id="11" name="Alternative Process 10">
            <a:extLst>
              <a:ext uri="{FF2B5EF4-FFF2-40B4-BE49-F238E27FC236}">
                <a16:creationId xmlns:a16="http://schemas.microsoft.com/office/drawing/2014/main" id="{DA82715A-3131-7041-BEE6-78D2EEF10953}"/>
              </a:ext>
            </a:extLst>
          </p:cNvPr>
          <p:cNvSpPr/>
          <p:nvPr/>
        </p:nvSpPr>
        <p:spPr>
          <a:xfrm>
            <a:off x="70587" y="2568777"/>
            <a:ext cx="5075346" cy="95009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4B4B4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МІКРОФІНАНСУВАННЯ БІЗНЕСУ ВЕТЕРАНІВ ТА ЧЛЕНІВ ЇХНІХ РОДИН </a:t>
            </a:r>
          </a:p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113</a:t>
            </a:r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 заявок на понад</a:t>
            </a:r>
            <a:r>
              <a:rPr lang="en-US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,</a:t>
            </a:r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 </a:t>
            </a:r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2</a:t>
            </a:r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 млн . гривень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2BDF4FE-5B42-8D4C-9891-568FA2FFC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766751"/>
            <a:ext cx="1817224" cy="20912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F75225-222E-DE49-A3A3-F2F81859E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85" y="1591129"/>
            <a:ext cx="751531" cy="7515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BD91E5-4566-FC40-A051-1C71DB5B4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586" y="2695403"/>
            <a:ext cx="735330" cy="7353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5512C6-FE0C-4B48-A4B0-732CCC7B3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2665" y="1579954"/>
            <a:ext cx="6551254" cy="29277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3BB894C-E058-CD44-9E66-D2C5DA0DE8B2}"/>
              </a:ext>
            </a:extLst>
          </p:cNvPr>
          <p:cNvSpPr txBox="1"/>
          <p:nvPr/>
        </p:nvSpPr>
        <p:spPr>
          <a:xfrm>
            <a:off x="-77820" y="267743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8038" lvl="1" algn="ctr"/>
            <a:r>
              <a:rPr lang="uk-UA" sz="28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1 РІК РОБОТИ ФОНДУ - 2022 РІК </a:t>
            </a:r>
          </a:p>
        </p:txBody>
      </p:sp>
      <p:sp>
        <p:nvSpPr>
          <p:cNvPr id="2" name="Alternative Process 10">
            <a:extLst>
              <a:ext uri="{FF2B5EF4-FFF2-40B4-BE49-F238E27FC236}">
                <a16:creationId xmlns:a16="http://schemas.microsoft.com/office/drawing/2014/main" id="{CDC7D8F1-5096-D4C3-D911-F4F8EF410EDF}"/>
              </a:ext>
            </a:extLst>
          </p:cNvPr>
          <p:cNvSpPr/>
          <p:nvPr/>
        </p:nvSpPr>
        <p:spPr>
          <a:xfrm>
            <a:off x="70587" y="3648094"/>
            <a:ext cx="5075346" cy="95009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4B4B4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ФІНАНСУВАННЯ ГРОМАДСЬКИХ ОРГАНІЗАЦІЙ </a:t>
            </a:r>
          </a:p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8 </a:t>
            </a:r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переможців, </a:t>
            </a:r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6,9</a:t>
            </a:r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 млн гривень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AF7C628-6F33-AD9C-6586-108B6E030E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40" y="3735905"/>
            <a:ext cx="774476" cy="774476"/>
          </a:xfrm>
          <a:prstGeom prst="rect">
            <a:avLst/>
          </a:prstGeom>
        </p:spPr>
      </p:pic>
      <p:sp>
        <p:nvSpPr>
          <p:cNvPr id="4" name="Alternative Process 8">
            <a:extLst>
              <a:ext uri="{FF2B5EF4-FFF2-40B4-BE49-F238E27FC236}">
                <a16:creationId xmlns:a16="http://schemas.microsoft.com/office/drawing/2014/main" id="{BE5BEC12-4BB4-540A-4230-8741E887FF46}"/>
              </a:ext>
            </a:extLst>
          </p:cNvPr>
          <p:cNvSpPr/>
          <p:nvPr/>
        </p:nvSpPr>
        <p:spPr>
          <a:xfrm>
            <a:off x="6096000" y="4766751"/>
            <a:ext cx="5075346" cy="95009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4B4B4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ГАРЯЧА ЛІНІЯ</a:t>
            </a:r>
          </a:p>
          <a:p>
            <a:pPr marL="854075"/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Понад </a:t>
            </a:r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6000 </a:t>
            </a:r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опрацьованих звернень за </a:t>
            </a:r>
            <a:endParaRPr lang="en-US" sz="1400" dirty="0">
              <a:solidFill>
                <a:srgbClr val="4B4B4B"/>
              </a:solidFill>
              <a:latin typeface="Avenir Next Cyr Medium" panose="020B0503020202020204" pitchFamily="34" charset="77"/>
            </a:endParaRPr>
          </a:p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6 місяців</a:t>
            </a:r>
          </a:p>
        </p:txBody>
      </p:sp>
      <p:pic>
        <p:nvPicPr>
          <p:cNvPr id="1026" name="Picture 2" descr="alzheimer">
            <a:extLst>
              <a:ext uri="{FF2B5EF4-FFF2-40B4-BE49-F238E27FC236}">
                <a16:creationId xmlns:a16="http://schemas.microsoft.com/office/drawing/2014/main" id="{FF4A7C18-FD6B-A0AA-A396-7E4F13703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841750"/>
            <a:ext cx="8001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047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02BDF4FE-5B42-8D4C-9891-568FA2FFC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766751"/>
            <a:ext cx="1817224" cy="20912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3BB894C-E058-CD44-9E66-D2C5DA0DE8B2}"/>
              </a:ext>
            </a:extLst>
          </p:cNvPr>
          <p:cNvSpPr txBox="1"/>
          <p:nvPr/>
        </p:nvSpPr>
        <p:spPr>
          <a:xfrm>
            <a:off x="1892339" y="444175"/>
            <a:ext cx="8664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8038" lvl="1" algn="ctr"/>
            <a:r>
              <a:rPr lang="uk-UA" sz="28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2022 рік. Підтримка ветеранського бізнесу</a:t>
            </a:r>
            <a:endParaRPr lang="en-US" sz="2800" b="1" dirty="0">
              <a:solidFill>
                <a:srgbClr val="4B4B4B"/>
              </a:solidFill>
              <a:latin typeface="Avenir Next Cyr Medium" panose="020B0503020202020204" pitchFamily="34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581378-2DF8-F141-9FCC-2D68E3463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677" y="1105870"/>
            <a:ext cx="7903044" cy="532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18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lternative Process 7">
            <a:extLst>
              <a:ext uri="{FF2B5EF4-FFF2-40B4-BE49-F238E27FC236}">
                <a16:creationId xmlns:a16="http://schemas.microsoft.com/office/drawing/2014/main" id="{6B643065-F4ED-074D-90F2-399D235F27C4}"/>
              </a:ext>
            </a:extLst>
          </p:cNvPr>
          <p:cNvSpPr/>
          <p:nvPr/>
        </p:nvSpPr>
        <p:spPr>
          <a:xfrm>
            <a:off x="96819" y="1616200"/>
            <a:ext cx="3302597" cy="2488872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8038" lvl="1"/>
            <a:r>
              <a:rPr lang="uk-UA" b="1" dirty="0">
                <a:solidFill>
                  <a:schemeClr val="bg1"/>
                </a:solidFill>
                <a:latin typeface="Avenir Next Cyr Heavy" panose="020B0503020202020204" pitchFamily="34" charset="77"/>
              </a:rPr>
              <a:t>9</a:t>
            </a:r>
            <a:r>
              <a:rPr lang="uk-UA" b="1" dirty="0">
                <a:latin typeface="Avenir Next Cyr Heavy" panose="020B0503020202020204" pitchFamily="34" charset="77"/>
              </a:rPr>
              <a:t> </a:t>
            </a:r>
            <a:r>
              <a:rPr lang="uk-UA" b="1" dirty="0">
                <a:latin typeface="Avenir Next Cyr" panose="020B0503020202020204" pitchFamily="34" charset="77"/>
              </a:rPr>
              <a:t>КОНКУРСІВ </a:t>
            </a:r>
          </a:p>
          <a:p>
            <a:pPr marL="808038" lvl="1"/>
            <a:r>
              <a:rPr lang="uk-UA" b="1" dirty="0">
                <a:latin typeface="Avenir Next Cyr Heavy" panose="020B0503020202020204" pitchFamily="34" charset="77"/>
              </a:rPr>
              <a:t>6</a:t>
            </a:r>
            <a:r>
              <a:rPr lang="uk-UA" b="1" dirty="0">
                <a:latin typeface="Avenir Next Cyr" panose="020B0503020202020204" pitchFamily="34" charset="77"/>
              </a:rPr>
              <a:t> ПРОГРАМНИХ НАПРЯМИ</a:t>
            </a:r>
          </a:p>
          <a:p>
            <a:pPr marL="808038"/>
            <a:r>
              <a:rPr lang="uk-UA" b="1" dirty="0">
                <a:latin typeface="Avenir Next Cyr Heavy" panose="020B0503020202020204" pitchFamily="34" charset="77"/>
              </a:rPr>
              <a:t>Понад 170</a:t>
            </a:r>
            <a:r>
              <a:rPr lang="uk-UA" b="1" dirty="0">
                <a:latin typeface="Avenir Next Cyr Medium" panose="020B0503020202020204" pitchFamily="34" charset="77"/>
              </a:rPr>
              <a:t> ПЕРЕМОЖЦІВ</a:t>
            </a:r>
            <a:endParaRPr lang="en-US" b="1" dirty="0">
              <a:latin typeface="Avenir Next Cyr" panose="020B0503020202020204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11DEB0-B00A-3447-80EA-4BBCAFA09BDC}"/>
              </a:ext>
            </a:extLst>
          </p:cNvPr>
          <p:cNvSpPr txBox="1"/>
          <p:nvPr/>
        </p:nvSpPr>
        <p:spPr>
          <a:xfrm>
            <a:off x="0" y="196962"/>
            <a:ext cx="3524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2023 рік</a:t>
            </a:r>
          </a:p>
          <a:p>
            <a:pPr algn="ctr"/>
            <a:r>
              <a:rPr lang="uk-UA" sz="2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План</a:t>
            </a:r>
          </a:p>
          <a:p>
            <a:pPr algn="ctr"/>
            <a:r>
              <a:rPr lang="uk-UA" sz="2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Програми і конкурси</a:t>
            </a:r>
          </a:p>
        </p:txBody>
      </p:sp>
      <p:sp>
        <p:nvSpPr>
          <p:cNvPr id="9" name="Alternative Process 8">
            <a:extLst>
              <a:ext uri="{FF2B5EF4-FFF2-40B4-BE49-F238E27FC236}">
                <a16:creationId xmlns:a16="http://schemas.microsoft.com/office/drawing/2014/main" id="{AAB62401-054D-F649-809E-E3E531199D15}"/>
              </a:ext>
            </a:extLst>
          </p:cNvPr>
          <p:cNvSpPr/>
          <p:nvPr/>
        </p:nvSpPr>
        <p:spPr>
          <a:xfrm>
            <a:off x="3720634" y="283097"/>
            <a:ext cx="7796914" cy="95009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4B4B4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ВЕТЕРАНСЬКИЙ БІЗНЕС. ЗАГАЛЬНА ПРОГРАМА</a:t>
            </a:r>
          </a:p>
          <a:p>
            <a:pPr marL="854075"/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(для ФОП різної економічної діяльності, зокрема ресторанного бізнесу, видавничої справи, </a:t>
            </a:r>
            <a:r>
              <a:rPr lang="uk-UA" sz="1400" dirty="0" err="1">
                <a:solidFill>
                  <a:srgbClr val="4B4B4B"/>
                </a:solidFill>
                <a:latin typeface="Avenir Next Cyr Medium" panose="020B0503020202020204" pitchFamily="34" charset="77"/>
              </a:rPr>
              <a:t>проєкти</a:t>
            </a:r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 аграрної сфери тощо)</a:t>
            </a:r>
          </a:p>
        </p:txBody>
      </p:sp>
      <p:sp>
        <p:nvSpPr>
          <p:cNvPr id="11" name="Alternative Process 10">
            <a:extLst>
              <a:ext uri="{FF2B5EF4-FFF2-40B4-BE49-F238E27FC236}">
                <a16:creationId xmlns:a16="http://schemas.microsoft.com/office/drawing/2014/main" id="{DA82715A-3131-7041-BEE6-78D2EEF10953}"/>
              </a:ext>
            </a:extLst>
          </p:cNvPr>
          <p:cNvSpPr/>
          <p:nvPr/>
        </p:nvSpPr>
        <p:spPr>
          <a:xfrm>
            <a:off x="3720634" y="1353343"/>
            <a:ext cx="7796914" cy="95009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4B4B4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ПІДПРИЄМНИЦТВО ДЛЯ ОБОРОННО-ПРОМИСЛОВОГО КОМПЛЕКСУ </a:t>
            </a:r>
          </a:p>
          <a:p>
            <a:pPr marL="854075"/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(технологічні розробки, пошиття військового одягу, виготовлення </a:t>
            </a:r>
            <a:r>
              <a:rPr lang="uk-UA" sz="1400" dirty="0" err="1">
                <a:solidFill>
                  <a:srgbClr val="4B4B4B"/>
                </a:solidFill>
                <a:latin typeface="Avenir Next Cyr Medium" panose="020B0503020202020204" pitchFamily="34" charset="77"/>
              </a:rPr>
              <a:t>сухпаїв</a:t>
            </a:r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 тощо)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2BDF4FE-5B42-8D4C-9891-568FA2FFC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766751"/>
            <a:ext cx="1817224" cy="2091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EAD97D-7A0A-1941-8777-862DAAAB4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973" y="389821"/>
            <a:ext cx="753856" cy="753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7453DC-CF47-7249-97CD-B00420F24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396" y="2521385"/>
            <a:ext cx="764614" cy="7646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69D483-12F9-D349-90F8-F82847FA99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8973" y="1502062"/>
            <a:ext cx="732343" cy="732343"/>
          </a:xfrm>
          <a:prstGeom prst="rect">
            <a:avLst/>
          </a:prstGeom>
        </p:spPr>
      </p:pic>
      <p:sp>
        <p:nvSpPr>
          <p:cNvPr id="6" name="Alternative Process 13">
            <a:extLst>
              <a:ext uri="{FF2B5EF4-FFF2-40B4-BE49-F238E27FC236}">
                <a16:creationId xmlns:a16="http://schemas.microsoft.com/office/drawing/2014/main" id="{00C1F3A3-E057-5EA9-5316-89D288CE1E86}"/>
              </a:ext>
            </a:extLst>
          </p:cNvPr>
          <p:cNvSpPr/>
          <p:nvPr/>
        </p:nvSpPr>
        <p:spPr>
          <a:xfrm>
            <a:off x="3720634" y="2432659"/>
            <a:ext cx="7796914" cy="95009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4B4B4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ПІДПРИЄМНИЦТВО У ВИРОБНИЧИХ СПЕЦІАЛЬНОСТЯХ</a:t>
            </a:r>
          </a:p>
          <a:p>
            <a:pPr marL="854075"/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(стимулювання легалізації роботи працівників виробничих спеціальностей </a:t>
            </a:r>
          </a:p>
          <a:p>
            <a:pPr marL="854075"/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і перекваліфікації)</a:t>
            </a: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A5FBC4CB-2C92-67AD-CC10-10A2489D55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6699" y="2519325"/>
            <a:ext cx="786130" cy="786130"/>
          </a:xfrm>
          <a:prstGeom prst="rect">
            <a:avLst/>
          </a:prstGeom>
        </p:spPr>
      </p:pic>
      <p:sp>
        <p:nvSpPr>
          <p:cNvPr id="10" name="Alternative Process 16">
            <a:extLst>
              <a:ext uri="{FF2B5EF4-FFF2-40B4-BE49-F238E27FC236}">
                <a16:creationId xmlns:a16="http://schemas.microsoft.com/office/drawing/2014/main" id="{BE1F978C-45E1-D2A4-AE0F-47E32306A58A}"/>
              </a:ext>
            </a:extLst>
          </p:cNvPr>
          <p:cNvSpPr/>
          <p:nvPr/>
        </p:nvSpPr>
        <p:spPr>
          <a:xfrm>
            <a:off x="3720634" y="3510293"/>
            <a:ext cx="7796914" cy="95009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4B4B4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БІЗНЕС ДЛЯ ЕНЕРГОЕФЕКТИВНОСТІ</a:t>
            </a:r>
          </a:p>
          <a:p>
            <a:pPr marL="854075"/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(підтримка </a:t>
            </a:r>
            <a:r>
              <a:rPr lang="uk-UA" sz="1400" dirty="0" err="1">
                <a:solidFill>
                  <a:srgbClr val="4B4B4B"/>
                </a:solidFill>
                <a:latin typeface="Avenir Next Cyr Medium" panose="020B0503020202020204" pitchFamily="34" charset="77"/>
              </a:rPr>
              <a:t>проєктів</a:t>
            </a:r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, спрямованих на посилення енергоефективності)</a:t>
            </a:r>
          </a:p>
        </p:txBody>
      </p:sp>
      <p:pic>
        <p:nvPicPr>
          <p:cNvPr id="12" name="Picture 14">
            <a:extLst>
              <a:ext uri="{FF2B5EF4-FFF2-40B4-BE49-F238E27FC236}">
                <a16:creationId xmlns:a16="http://schemas.microsoft.com/office/drawing/2014/main" id="{BE3549C7-ABF7-F87A-2E9B-55EDB1B993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4458" y="3592277"/>
            <a:ext cx="786130" cy="786130"/>
          </a:xfrm>
          <a:prstGeom prst="rect">
            <a:avLst/>
          </a:prstGeom>
        </p:spPr>
      </p:pic>
      <p:sp>
        <p:nvSpPr>
          <p:cNvPr id="13" name="Alternative Process 19">
            <a:extLst>
              <a:ext uri="{FF2B5EF4-FFF2-40B4-BE49-F238E27FC236}">
                <a16:creationId xmlns:a16="http://schemas.microsoft.com/office/drawing/2014/main" id="{36AB10AE-ABCD-267D-C4B2-717E4EDCB817}"/>
              </a:ext>
            </a:extLst>
          </p:cNvPr>
          <p:cNvSpPr/>
          <p:nvPr/>
        </p:nvSpPr>
        <p:spPr>
          <a:xfrm>
            <a:off x="3720634" y="4598422"/>
            <a:ext cx="7796914" cy="95009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4B4B4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ПІДТРИМКА ЛОКАЛЬНИХ ГРОМАДСЬКИХ ОРГАНІЗАЦІЙ</a:t>
            </a:r>
          </a:p>
          <a:p>
            <a:pPr marL="854075"/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(соціальний супровід ветеранів, підтримка дітей ветеранів, менторська підтримка підприємцям, </a:t>
            </a:r>
            <a:r>
              <a:rPr lang="uk-UA" sz="1400" dirty="0" err="1">
                <a:solidFill>
                  <a:srgbClr val="4B4B4B"/>
                </a:solidFill>
                <a:latin typeface="Avenir Next Cyr Medium" panose="020B0503020202020204" pitchFamily="34" charset="77"/>
              </a:rPr>
              <a:t>проєкти</a:t>
            </a:r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 з </a:t>
            </a:r>
            <a:r>
              <a:rPr lang="uk-UA" sz="1400" dirty="0" err="1">
                <a:solidFill>
                  <a:srgbClr val="4B4B4B"/>
                </a:solidFill>
                <a:latin typeface="Avenir Next Cyr Medium" panose="020B0503020202020204" pitchFamily="34" charset="77"/>
              </a:rPr>
              <a:t>безбар’єрності</a:t>
            </a:r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)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CDBAB3E5-6003-8816-2439-BE223F047C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8935" y="4686233"/>
            <a:ext cx="774476" cy="774476"/>
          </a:xfrm>
          <a:prstGeom prst="rect">
            <a:avLst/>
          </a:prstGeom>
        </p:spPr>
      </p:pic>
      <p:sp>
        <p:nvSpPr>
          <p:cNvPr id="15" name="Alternative Process 21">
            <a:extLst>
              <a:ext uri="{FF2B5EF4-FFF2-40B4-BE49-F238E27FC236}">
                <a16:creationId xmlns:a16="http://schemas.microsoft.com/office/drawing/2014/main" id="{3652934A-0565-8947-2FD3-923644C36D37}"/>
              </a:ext>
            </a:extLst>
          </p:cNvPr>
          <p:cNvSpPr/>
          <p:nvPr/>
        </p:nvSpPr>
        <p:spPr>
          <a:xfrm>
            <a:off x="3720633" y="5665515"/>
            <a:ext cx="7796915" cy="95009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4B4B4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ПІДТРИМКА ВСЕУКРАЇНСЬКИХ ГРОМАДСЬКИХ ОРГАНІЗАЦІЙ</a:t>
            </a:r>
          </a:p>
          <a:p>
            <a:pPr marL="854075"/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(соціальний супровід ветеранів, підтримка дітей ветеранів, менторська підтримка підприємцям, </a:t>
            </a:r>
            <a:r>
              <a:rPr lang="uk-UA" sz="1400" dirty="0" err="1">
                <a:solidFill>
                  <a:srgbClr val="4B4B4B"/>
                </a:solidFill>
                <a:latin typeface="Avenir Next Cyr Medium" panose="020B0503020202020204" pitchFamily="34" charset="77"/>
              </a:rPr>
              <a:t>проєкти</a:t>
            </a:r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 з </a:t>
            </a:r>
            <a:r>
              <a:rPr lang="uk-UA" sz="1400" dirty="0" err="1">
                <a:solidFill>
                  <a:srgbClr val="4B4B4B"/>
                </a:solidFill>
                <a:latin typeface="Avenir Next Cyr Medium" panose="020B0503020202020204" pitchFamily="34" charset="77"/>
              </a:rPr>
              <a:t>безбар’єрності</a:t>
            </a:r>
            <a:r>
              <a:rPr lang="uk-UA" sz="1400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)</a:t>
            </a:r>
            <a:endParaRPr lang="en-US" sz="1400" dirty="0">
              <a:solidFill>
                <a:srgbClr val="4B4B4B"/>
              </a:solidFill>
              <a:latin typeface="Avenir Next Cyr Medium" panose="020B0503020202020204" pitchFamily="34" charset="77"/>
            </a:endParaRPr>
          </a:p>
        </p:txBody>
      </p:sp>
      <p:pic>
        <p:nvPicPr>
          <p:cNvPr id="16" name="Picture 17">
            <a:extLst>
              <a:ext uri="{FF2B5EF4-FFF2-40B4-BE49-F238E27FC236}">
                <a16:creationId xmlns:a16="http://schemas.microsoft.com/office/drawing/2014/main" id="{200CF816-99F3-53C0-4929-0AA4704C05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8973" y="5745071"/>
            <a:ext cx="790986" cy="79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01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0889BF-A790-36E5-4A07-E797E31E7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516" y="0"/>
            <a:ext cx="11955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29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D760DA-BEA1-3080-4384-B19D9CE0B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8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CAE3FE8-5054-5645-A488-61ED87742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766751"/>
            <a:ext cx="1817224" cy="20912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84A93F-2608-A34A-83AB-29903623A31C}"/>
              </a:ext>
            </a:extLst>
          </p:cNvPr>
          <p:cNvSpPr txBox="1"/>
          <p:nvPr/>
        </p:nvSpPr>
        <p:spPr>
          <a:xfrm>
            <a:off x="0" y="392064"/>
            <a:ext cx="12019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БІЗНЕС І ПЕРЕКВАЛІФІІКАЦІЯ</a:t>
            </a:r>
          </a:p>
        </p:txBody>
      </p:sp>
      <p:sp>
        <p:nvSpPr>
          <p:cNvPr id="15" name="Alternative Process 14">
            <a:extLst>
              <a:ext uri="{FF2B5EF4-FFF2-40B4-BE49-F238E27FC236}">
                <a16:creationId xmlns:a16="http://schemas.microsoft.com/office/drawing/2014/main" id="{D89B60DD-4655-E04D-8DB2-CC269B2737C7}"/>
              </a:ext>
            </a:extLst>
          </p:cNvPr>
          <p:cNvSpPr/>
          <p:nvPr/>
        </p:nvSpPr>
        <p:spPr>
          <a:xfrm>
            <a:off x="2038323" y="1913065"/>
            <a:ext cx="9186112" cy="95009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4B4B4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КОНКУРСНІ ПРОГРАМИ ДЛЯ ФІНАНСОВОЇ ПІДТРИМКИ БІЗНЕСУ</a:t>
            </a:r>
          </a:p>
        </p:txBody>
      </p:sp>
      <p:sp>
        <p:nvSpPr>
          <p:cNvPr id="23" name="Alternative Process 22">
            <a:extLst>
              <a:ext uri="{FF2B5EF4-FFF2-40B4-BE49-F238E27FC236}">
                <a16:creationId xmlns:a16="http://schemas.microsoft.com/office/drawing/2014/main" id="{F66B2FF2-BA91-7C4D-88F2-D39CD19145C6}"/>
              </a:ext>
            </a:extLst>
          </p:cNvPr>
          <p:cNvSpPr/>
          <p:nvPr/>
        </p:nvSpPr>
        <p:spPr>
          <a:xfrm>
            <a:off x="2038323" y="3092717"/>
            <a:ext cx="9186112" cy="95009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4B4B4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ПРОГРАМА ІЗ ВІДШКОДУВАННЯ ВИТРАТ ВЕТЕРАНСЬКОГО БІЗНЕСУ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B03397-A876-A848-9FDC-03D2A89D6538}"/>
              </a:ext>
            </a:extLst>
          </p:cNvPr>
          <p:cNvSpPr txBox="1"/>
          <p:nvPr/>
        </p:nvSpPr>
        <p:spPr>
          <a:xfrm>
            <a:off x="2135803" y="1144838"/>
            <a:ext cx="5404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ФОРМАТ</a:t>
            </a:r>
            <a:r>
              <a:rPr lang="uk-UA" b="1" dirty="0">
                <a:latin typeface="Avenir Next Cyr Medium" panose="020B0503020202020204" pitchFamily="34" charset="77"/>
              </a:rPr>
              <a:t>:</a:t>
            </a:r>
          </a:p>
        </p:txBody>
      </p:sp>
      <p:sp>
        <p:nvSpPr>
          <p:cNvPr id="28" name="Alternative Process 27">
            <a:extLst>
              <a:ext uri="{FF2B5EF4-FFF2-40B4-BE49-F238E27FC236}">
                <a16:creationId xmlns:a16="http://schemas.microsoft.com/office/drawing/2014/main" id="{933225F4-8D85-C64E-BBBD-7F154812DD13}"/>
              </a:ext>
            </a:extLst>
          </p:cNvPr>
          <p:cNvSpPr/>
          <p:nvPr/>
        </p:nvSpPr>
        <p:spPr>
          <a:xfrm>
            <a:off x="2038323" y="4271051"/>
            <a:ext cx="9186112" cy="95009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4B4B4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НАВЧАЛЬНІ ПРОГРАМИ І МЕНТОРСЬКА ПІДТРИМКА ПІДПРИЄМЦІВ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0CD915F-499E-DC4B-9285-E1FC3DAEE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803" y="1985992"/>
            <a:ext cx="800020" cy="8000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2E08C8-8912-C648-8E7E-04380508E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8952" y="3189759"/>
            <a:ext cx="788445" cy="7884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F2B81F-B38A-FA48-8A77-835FF596EB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0528" y="4381952"/>
            <a:ext cx="800020" cy="80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61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CAE3FE8-5054-5645-A488-61ED87742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766751"/>
            <a:ext cx="1817224" cy="20912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84A93F-2608-A34A-83AB-29903623A31C}"/>
              </a:ext>
            </a:extLst>
          </p:cNvPr>
          <p:cNvSpPr txBox="1"/>
          <p:nvPr/>
        </p:nvSpPr>
        <p:spPr>
          <a:xfrm>
            <a:off x="0" y="144530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Перекваліфікація </a:t>
            </a:r>
          </a:p>
          <a:p>
            <a:pPr algn="ctr"/>
            <a:r>
              <a:rPr lang="uk-UA" sz="28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у програмі підтримки  бізнесу виробничих спеціальностей</a:t>
            </a:r>
          </a:p>
        </p:txBody>
      </p:sp>
      <p:sp>
        <p:nvSpPr>
          <p:cNvPr id="2" name="Pentagon 1">
            <a:extLst>
              <a:ext uri="{FF2B5EF4-FFF2-40B4-BE49-F238E27FC236}">
                <a16:creationId xmlns:a16="http://schemas.microsoft.com/office/drawing/2014/main" id="{FB3835E5-0009-5744-AFB7-29245417F958}"/>
              </a:ext>
            </a:extLst>
          </p:cNvPr>
          <p:cNvSpPr/>
          <p:nvPr/>
        </p:nvSpPr>
        <p:spPr>
          <a:xfrm>
            <a:off x="1774131" y="1362737"/>
            <a:ext cx="2141638" cy="914400"/>
          </a:xfrm>
          <a:prstGeom prst="homePlat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/>
              <a:t>СТИМУЛЮВАННЯ</a:t>
            </a:r>
          </a:p>
          <a:p>
            <a:pPr algn="ctr"/>
            <a:r>
              <a:rPr lang="uk-UA" sz="1600" b="1" dirty="0"/>
              <a:t>РЕЄСТРАЦІЇ ФОП</a:t>
            </a:r>
            <a:endParaRPr lang="en-US" sz="1600" b="1" dirty="0"/>
          </a:p>
        </p:txBody>
      </p:sp>
      <p:sp>
        <p:nvSpPr>
          <p:cNvPr id="19" name="Pentagon 18">
            <a:extLst>
              <a:ext uri="{FF2B5EF4-FFF2-40B4-BE49-F238E27FC236}">
                <a16:creationId xmlns:a16="http://schemas.microsoft.com/office/drawing/2014/main" id="{0F644E57-426A-6349-B4E3-BBF616A474C2}"/>
              </a:ext>
            </a:extLst>
          </p:cNvPr>
          <p:cNvSpPr/>
          <p:nvPr/>
        </p:nvSpPr>
        <p:spPr>
          <a:xfrm>
            <a:off x="4097439" y="1362737"/>
            <a:ext cx="2141638" cy="914400"/>
          </a:xfrm>
          <a:prstGeom prst="homePlate">
            <a:avLst/>
          </a:prstGeom>
          <a:solidFill>
            <a:schemeClr val="bg1"/>
          </a:solidFill>
          <a:ln>
            <a:solidFill>
              <a:srgbClr val="4B4B4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rgbClr val="4B4B4B"/>
                </a:solidFill>
              </a:rPr>
              <a:t>ЛЕГАЛІЗАЦІЯ</a:t>
            </a:r>
          </a:p>
          <a:p>
            <a:pPr algn="ctr"/>
            <a:r>
              <a:rPr lang="uk-UA" sz="1600" b="1" dirty="0">
                <a:solidFill>
                  <a:srgbClr val="4B4B4B"/>
                </a:solidFill>
              </a:rPr>
              <a:t>ПРИБУТКУ</a:t>
            </a:r>
            <a:endParaRPr lang="en-US" sz="1600" b="1" dirty="0">
              <a:solidFill>
                <a:srgbClr val="4B4B4B"/>
              </a:solidFill>
            </a:endParaRPr>
          </a:p>
        </p:txBody>
      </p:sp>
      <p:sp>
        <p:nvSpPr>
          <p:cNvPr id="20" name="Pentagon 19">
            <a:extLst>
              <a:ext uri="{FF2B5EF4-FFF2-40B4-BE49-F238E27FC236}">
                <a16:creationId xmlns:a16="http://schemas.microsoft.com/office/drawing/2014/main" id="{1E5D188D-4D88-9044-8082-F0F21F299375}"/>
              </a:ext>
            </a:extLst>
          </p:cNvPr>
          <p:cNvSpPr/>
          <p:nvPr/>
        </p:nvSpPr>
        <p:spPr>
          <a:xfrm>
            <a:off x="6445437" y="1362737"/>
            <a:ext cx="2141638" cy="914400"/>
          </a:xfrm>
          <a:prstGeom prst="homePlate">
            <a:avLst/>
          </a:prstGeom>
          <a:solidFill>
            <a:schemeClr val="bg1"/>
          </a:solidFill>
          <a:ln>
            <a:solidFill>
              <a:srgbClr val="4B4B4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4B4B4B"/>
                </a:solidFill>
              </a:rPr>
              <a:t>ПОДАТКИ У</a:t>
            </a:r>
          </a:p>
          <a:p>
            <a:pPr algn="ctr"/>
            <a:r>
              <a:rPr lang="uk-UA" sz="1600" b="1" dirty="0">
                <a:solidFill>
                  <a:srgbClr val="4B4B4B"/>
                </a:solidFill>
              </a:rPr>
              <a:t>ДЕРЖБЮДЖЕТ</a:t>
            </a:r>
            <a:endParaRPr lang="en-US" sz="1600" b="1" dirty="0">
              <a:solidFill>
                <a:srgbClr val="4B4B4B"/>
              </a:solidFill>
            </a:endParaRPr>
          </a:p>
        </p:txBody>
      </p:sp>
      <p:sp>
        <p:nvSpPr>
          <p:cNvPr id="22" name="Pentagon 21">
            <a:extLst>
              <a:ext uri="{FF2B5EF4-FFF2-40B4-BE49-F238E27FC236}">
                <a16:creationId xmlns:a16="http://schemas.microsoft.com/office/drawing/2014/main" id="{7D63FB3B-A5CC-584F-A795-6AFF058EB42A}"/>
              </a:ext>
            </a:extLst>
          </p:cNvPr>
          <p:cNvSpPr/>
          <p:nvPr/>
        </p:nvSpPr>
        <p:spPr>
          <a:xfrm>
            <a:off x="8813005" y="1339588"/>
            <a:ext cx="2141638" cy="914400"/>
          </a:xfrm>
          <a:prstGeom prst="homePlate">
            <a:avLst/>
          </a:prstGeom>
          <a:solidFill>
            <a:schemeClr val="bg1"/>
          </a:solidFill>
          <a:ln>
            <a:solidFill>
              <a:srgbClr val="4B4B4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rgbClr val="4B4B4B"/>
                </a:solidFill>
              </a:rPr>
              <a:t>ПІДСИЛЕННЯ</a:t>
            </a:r>
          </a:p>
          <a:p>
            <a:pPr algn="ctr"/>
            <a:r>
              <a:rPr lang="uk-UA" sz="1400" b="1" dirty="0">
                <a:solidFill>
                  <a:srgbClr val="4B4B4B"/>
                </a:solidFill>
              </a:rPr>
              <a:t>ЕКОНОМІКИ КРАЇНИ</a:t>
            </a:r>
            <a:endParaRPr lang="en-US" sz="1400" b="1" dirty="0">
              <a:solidFill>
                <a:srgbClr val="4B4B4B"/>
              </a:solidFill>
            </a:endParaRPr>
          </a:p>
        </p:txBody>
      </p:sp>
      <p:sp>
        <p:nvSpPr>
          <p:cNvPr id="24" name="Pentagon 23">
            <a:extLst>
              <a:ext uri="{FF2B5EF4-FFF2-40B4-BE49-F238E27FC236}">
                <a16:creationId xmlns:a16="http://schemas.microsoft.com/office/drawing/2014/main" id="{E8B87B20-B7B7-3F44-8FC8-1D0BFA82773F}"/>
              </a:ext>
            </a:extLst>
          </p:cNvPr>
          <p:cNvSpPr/>
          <p:nvPr/>
        </p:nvSpPr>
        <p:spPr>
          <a:xfrm>
            <a:off x="1774130" y="2835615"/>
            <a:ext cx="4140200" cy="1099594"/>
          </a:xfrm>
          <a:prstGeom prst="homePlate">
            <a:avLst/>
          </a:prstGeom>
          <a:solidFill>
            <a:schemeClr val="bg1"/>
          </a:solidFill>
          <a:ln>
            <a:solidFill>
              <a:srgbClr val="4B4B4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4B4B4B"/>
                </a:solidFill>
              </a:rPr>
              <a:t>ЗБІЛЬШЕННЯ КІЛЬКОСТІ</a:t>
            </a:r>
          </a:p>
          <a:p>
            <a:pPr algn="ctr"/>
            <a:r>
              <a:rPr lang="uk-UA" b="1" dirty="0">
                <a:solidFill>
                  <a:srgbClr val="4B4B4B"/>
                </a:solidFill>
              </a:rPr>
              <a:t>САМОЗАЙНЯТИХ ОСІБ ТА НАЙМАНИХ СПІВРОБІТНИКІВ</a:t>
            </a:r>
            <a:endParaRPr lang="en-US" b="1" dirty="0">
              <a:solidFill>
                <a:srgbClr val="4B4B4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2063A3-432D-4A4B-9758-BB0B47F90DD7}"/>
              </a:ext>
            </a:extLst>
          </p:cNvPr>
          <p:cNvSpPr/>
          <p:nvPr/>
        </p:nvSpPr>
        <p:spPr>
          <a:xfrm>
            <a:off x="6114959" y="2840511"/>
            <a:ext cx="4839684" cy="111117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latin typeface="Avenir Next Cyr Medium" panose="020B0503020202020204" pitchFamily="34" charset="77"/>
              </a:rPr>
              <a:t>ЗНИЖЕННЯ</a:t>
            </a:r>
          </a:p>
          <a:p>
            <a:pPr algn="ctr"/>
            <a:r>
              <a:rPr lang="uk-UA" sz="2000" b="1" dirty="0">
                <a:latin typeface="Avenir Next Cyr Medium" panose="020B0503020202020204" pitchFamily="34" charset="77"/>
              </a:rPr>
              <a:t>БЕЗРОБІТТЯ</a:t>
            </a:r>
            <a:endParaRPr lang="en-US" sz="2000" b="1" dirty="0">
              <a:latin typeface="Avenir Next Cyr Medium" panose="020B0503020202020204" pitchFamily="34" charset="77"/>
            </a:endParaRPr>
          </a:p>
        </p:txBody>
      </p:sp>
      <p:sp>
        <p:nvSpPr>
          <p:cNvPr id="10" name="Alternative Process 9">
            <a:extLst>
              <a:ext uri="{FF2B5EF4-FFF2-40B4-BE49-F238E27FC236}">
                <a16:creationId xmlns:a16="http://schemas.microsoft.com/office/drawing/2014/main" id="{A354F829-245C-774A-A83A-E451DB194749}"/>
              </a:ext>
            </a:extLst>
          </p:cNvPr>
          <p:cNvSpPr/>
          <p:nvPr/>
        </p:nvSpPr>
        <p:spPr>
          <a:xfrm>
            <a:off x="1756627" y="4417110"/>
            <a:ext cx="9186112" cy="95009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4B4B4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4075"/>
            <a:r>
              <a:rPr lang="uk-UA" sz="20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ПЕРЕКВАЛІФІКАЦІЯ ЧЕРЕЗ НАВЧАЛЬНІ ПРОГРАМИ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FA9E39-D2FD-D94B-988B-28C35E1C7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831" y="4528010"/>
            <a:ext cx="793268" cy="79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1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entagon 25">
            <a:extLst>
              <a:ext uri="{FF2B5EF4-FFF2-40B4-BE49-F238E27FC236}">
                <a16:creationId xmlns:a16="http://schemas.microsoft.com/office/drawing/2014/main" id="{9BCF024D-594C-E240-BFC2-1A5ADF72131A}"/>
              </a:ext>
            </a:extLst>
          </p:cNvPr>
          <p:cNvSpPr/>
          <p:nvPr/>
        </p:nvSpPr>
        <p:spPr>
          <a:xfrm>
            <a:off x="1538344" y="1094106"/>
            <a:ext cx="2850147" cy="949123"/>
          </a:xfrm>
          <a:prstGeom prst="homePlate">
            <a:avLst/>
          </a:prstGeom>
          <a:solidFill>
            <a:srgbClr val="C00000"/>
          </a:solidFill>
          <a:ln>
            <a:solidFill>
              <a:srgbClr val="4B4B4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0"/>
            <a:r>
              <a:rPr lang="uk-UA" sz="2000" b="1" dirty="0">
                <a:solidFill>
                  <a:schemeClr val="bg1"/>
                </a:solidFill>
                <a:latin typeface="Avenir Next Cyr Medium" panose="020B0503020202020204" pitchFamily="34" charset="77"/>
              </a:rPr>
              <a:t>Послуги ветеранам:</a:t>
            </a:r>
          </a:p>
        </p:txBody>
      </p:sp>
      <p:sp>
        <p:nvSpPr>
          <p:cNvPr id="14" name="Alternative Process 13">
            <a:extLst>
              <a:ext uri="{FF2B5EF4-FFF2-40B4-BE49-F238E27FC236}">
                <a16:creationId xmlns:a16="http://schemas.microsoft.com/office/drawing/2014/main" id="{4EC870A3-1EE6-7844-8B40-12E075D66AC4}"/>
              </a:ext>
            </a:extLst>
          </p:cNvPr>
          <p:cNvSpPr/>
          <p:nvPr/>
        </p:nvSpPr>
        <p:spPr>
          <a:xfrm>
            <a:off x="1817225" y="3623604"/>
            <a:ext cx="4428426" cy="95009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4B4B4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4075"/>
            <a:r>
              <a:rPr lang="uk-UA" sz="1600" b="1" dirty="0">
                <a:solidFill>
                  <a:srgbClr val="4B4B4B"/>
                </a:solidFill>
                <a:latin typeface="Avenir Next Cyr" panose="020B0503020202020204" pitchFamily="34" charset="77"/>
              </a:rPr>
              <a:t>ДЕРЖАВНИЙ БЮДЖЕТ –</a:t>
            </a:r>
            <a:r>
              <a:rPr lang="uk-UA" sz="16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 </a:t>
            </a:r>
          </a:p>
          <a:p>
            <a:pPr marL="854075"/>
            <a:r>
              <a:rPr lang="uk-UA" sz="16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165 МІЛЬЙОНІВ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CAE3FE8-5054-5645-A488-61ED87742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766751"/>
            <a:ext cx="1817224" cy="20912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84A93F-2608-A34A-83AB-29903623A31C}"/>
              </a:ext>
            </a:extLst>
          </p:cNvPr>
          <p:cNvSpPr txBox="1"/>
          <p:nvPr/>
        </p:nvSpPr>
        <p:spPr>
          <a:xfrm>
            <a:off x="332027" y="2992949"/>
            <a:ext cx="11527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ФІНАНСУВАННЯ</a:t>
            </a:r>
          </a:p>
        </p:txBody>
      </p:sp>
      <p:sp>
        <p:nvSpPr>
          <p:cNvPr id="23" name="Alternative Process 22">
            <a:extLst>
              <a:ext uri="{FF2B5EF4-FFF2-40B4-BE49-F238E27FC236}">
                <a16:creationId xmlns:a16="http://schemas.microsoft.com/office/drawing/2014/main" id="{F66B2FF2-BA91-7C4D-88F2-D39CD19145C6}"/>
              </a:ext>
            </a:extLst>
          </p:cNvPr>
          <p:cNvSpPr/>
          <p:nvPr/>
        </p:nvSpPr>
        <p:spPr>
          <a:xfrm>
            <a:off x="4588396" y="442899"/>
            <a:ext cx="6593713" cy="2183843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4B4B4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1. Конкурсні програми фінансування </a:t>
            </a:r>
            <a:r>
              <a:rPr lang="uk-UA" sz="1400" b="1" dirty="0" err="1">
                <a:solidFill>
                  <a:srgbClr val="4B4B4B"/>
                </a:solidFill>
                <a:latin typeface="Avenir Next Cyr Medium" panose="020B0503020202020204" pitchFamily="34" charset="77"/>
              </a:rPr>
              <a:t>проєктів</a:t>
            </a:r>
            <a:endParaRPr lang="uk-UA" sz="1400" b="1" dirty="0">
              <a:solidFill>
                <a:srgbClr val="4B4B4B"/>
              </a:solidFill>
              <a:latin typeface="Avenir Next Cyr Medium" panose="020B0503020202020204" pitchFamily="34" charset="77"/>
            </a:endParaRPr>
          </a:p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2. Відшкодування витрат ветеранського бізнесу</a:t>
            </a:r>
          </a:p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3. Гаряча лінія кризової підтримки</a:t>
            </a:r>
          </a:p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4. Юридичні консультації</a:t>
            </a:r>
          </a:p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5. Навчання від бізнес-школи УКУ</a:t>
            </a:r>
          </a:p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6. Створення клубу ветеранів-підприємців</a:t>
            </a:r>
          </a:p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    - Навчання для підприємців </a:t>
            </a:r>
          </a:p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    - Менторська підтримка бізнесу</a:t>
            </a:r>
          </a:p>
          <a:p>
            <a:pPr marL="854075"/>
            <a:r>
              <a:rPr lang="uk-UA" sz="14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7. Інформаційна підтримка</a:t>
            </a:r>
          </a:p>
        </p:txBody>
      </p:sp>
      <p:sp>
        <p:nvSpPr>
          <p:cNvPr id="20" name="Alternative Process 19">
            <a:extLst>
              <a:ext uri="{FF2B5EF4-FFF2-40B4-BE49-F238E27FC236}">
                <a16:creationId xmlns:a16="http://schemas.microsoft.com/office/drawing/2014/main" id="{FD47F744-3900-AE4C-9721-E99E23785404}"/>
              </a:ext>
            </a:extLst>
          </p:cNvPr>
          <p:cNvSpPr/>
          <p:nvPr/>
        </p:nvSpPr>
        <p:spPr>
          <a:xfrm>
            <a:off x="6610612" y="3623604"/>
            <a:ext cx="4525702" cy="950098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4B4B4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4075"/>
            <a:r>
              <a:rPr lang="uk-UA" sz="1600" b="1" dirty="0">
                <a:solidFill>
                  <a:srgbClr val="4B4B4B"/>
                </a:solidFill>
                <a:latin typeface="Avenir Next Cyr" panose="020B0503020202020204" pitchFamily="34" charset="77"/>
              </a:rPr>
              <a:t>ДОДАТКОВЕ ФІНАНСУВАННЯ -</a:t>
            </a:r>
          </a:p>
          <a:p>
            <a:pPr marL="854075"/>
            <a:r>
              <a:rPr lang="uk-UA" sz="1600" b="1" dirty="0">
                <a:solidFill>
                  <a:srgbClr val="4B4B4B"/>
                </a:solidFill>
                <a:latin typeface="Avenir Next Cyr Medium" panose="020B0503020202020204" pitchFamily="34" charset="77"/>
              </a:rPr>
              <a:t>БЛИЗЬКО 30 МІЛЬЙОНІВ</a:t>
            </a:r>
          </a:p>
        </p:txBody>
      </p:sp>
      <p:sp>
        <p:nvSpPr>
          <p:cNvPr id="32" name="Alternative Process 31">
            <a:extLst>
              <a:ext uri="{FF2B5EF4-FFF2-40B4-BE49-F238E27FC236}">
                <a16:creationId xmlns:a16="http://schemas.microsoft.com/office/drawing/2014/main" id="{6053C816-FFC1-1442-883C-281D16E894DB}"/>
              </a:ext>
            </a:extLst>
          </p:cNvPr>
          <p:cNvSpPr/>
          <p:nvPr/>
        </p:nvSpPr>
        <p:spPr>
          <a:xfrm>
            <a:off x="1817226" y="4939908"/>
            <a:ext cx="9319088" cy="950098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81075"/>
            <a:r>
              <a:rPr lang="uk-UA" sz="1900" b="1" dirty="0">
                <a:latin typeface="Avenir Next Cyr" panose="020B0503020202020204" pitchFamily="34" charset="77"/>
              </a:rPr>
              <a:t>НЕ МЕНШЕ </a:t>
            </a:r>
            <a:r>
              <a:rPr lang="uk-UA" sz="1900" b="1" dirty="0">
                <a:latin typeface="Avenir Next Cyr Medium" panose="020B0503020202020204" pitchFamily="34" charset="77"/>
              </a:rPr>
              <a:t>5 ТИСЯЧ </a:t>
            </a:r>
            <a:r>
              <a:rPr lang="uk-UA" sz="1900" b="1" dirty="0">
                <a:latin typeface="Avenir Next Cyr" panose="020B0503020202020204" pitchFamily="34" charset="77"/>
              </a:rPr>
              <a:t>ВЕТЕРАНІВ І ЧЛЕНІВ ЇХНІХ РОДИН ТА РОДИН ЗАГИБЛИХ ОТРИМАЮТЬ ДОСТУП ДО ПОСЛУГ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08C8E7-8E7C-4046-87F0-546BA075F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138" y="3730318"/>
            <a:ext cx="767842" cy="7678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2A3A57-6CF3-FF42-895E-EF47446738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593" y="3699412"/>
            <a:ext cx="758698" cy="7586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F6567F-2C4F-2B4D-9F9F-C3E9001A3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7195" y="1189318"/>
            <a:ext cx="758698" cy="7586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F2DFAC-ECFB-D64A-9BC8-BCC5821150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6770" y="5058410"/>
            <a:ext cx="758698" cy="75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64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327</Words>
  <Application>Microsoft Macintosh PowerPoint</Application>
  <PresentationFormat>Widescreen</PresentationFormat>
  <Paragraphs>73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Avenir Next Cyr</vt:lpstr>
      <vt:lpstr>Avenir Next Cyr Heavy</vt:lpstr>
      <vt:lpstr>Avenir Next Cyr Medium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Аліна Карбан</cp:lastModifiedBy>
  <cp:revision>27</cp:revision>
  <cp:lastPrinted>2023-01-26T17:07:52Z</cp:lastPrinted>
  <dcterms:created xsi:type="dcterms:W3CDTF">2023-01-26T14:35:39Z</dcterms:created>
  <dcterms:modified xsi:type="dcterms:W3CDTF">2023-05-10T12:59:01Z</dcterms:modified>
</cp:coreProperties>
</file>