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95" r:id="rId2"/>
    <p:sldId id="410" r:id="rId3"/>
    <p:sldId id="412" r:id="rId4"/>
    <p:sldId id="414" r:id="rId5"/>
    <p:sldId id="406" r:id="rId6"/>
    <p:sldId id="396" r:id="rId7"/>
    <p:sldId id="390" r:id="rId8"/>
    <p:sldId id="416" r:id="rId9"/>
    <p:sldId id="417" r:id="rId10"/>
    <p:sldId id="420" r:id="rId11"/>
    <p:sldId id="421" r:id="rId12"/>
    <p:sldId id="391" r:id="rId13"/>
  </p:sldIdLst>
  <p:sldSz cx="9144000" cy="6858000" type="screen4x3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Світлий стиль 2 –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ітлий стиль 3 –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ітлий стиль 1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>
      <p:cViewPr>
        <p:scale>
          <a:sx n="76" d="100"/>
          <a:sy n="76" d="100"/>
        </p:scale>
        <p:origin x="-908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5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47967767446658E-2"/>
          <c:y val="0"/>
          <c:w val="0.95752034177343026"/>
          <c:h val="0.715723313351656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Обласний бюджет</c:v>
                </c:pt>
              </c:strCache>
            </c:strRef>
          </c:tx>
          <c:invertIfNegative val="0"/>
          <c:dPt>
            <c:idx val="7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0E3-4230-9E15-B512BCBA1FBF}"/>
              </c:ext>
            </c:extLst>
          </c:dPt>
          <c:dLbls>
            <c:dLbl>
              <c:idx val="0"/>
              <c:layout>
                <c:manualLayout>
                  <c:x val="2.2539015294858359E-2"/>
                  <c:y val="-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E3-4230-9E15-B512BCBA1FBF}"/>
                </c:ext>
              </c:extLst>
            </c:dLbl>
            <c:dLbl>
              <c:idx val="1"/>
              <c:layout>
                <c:manualLayout>
                  <c:x val="2.94740969240455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E3-4230-9E15-B512BCBA1FBF}"/>
                </c:ext>
              </c:extLst>
            </c:dLbl>
            <c:dLbl>
              <c:idx val="2"/>
              <c:layout>
                <c:manualLayout>
                  <c:x val="2.42727857021551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E3-4230-9E15-B512BCBA1FBF}"/>
                </c:ext>
              </c:extLst>
            </c:dLbl>
            <c:dLbl>
              <c:idx val="3"/>
              <c:layout>
                <c:manualLayout>
                  <c:x val="2.7740326516748768E-2"/>
                  <c:y val="-1.1502345150055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E3-4230-9E15-B512BCBA1FBF}"/>
                </c:ext>
              </c:extLst>
            </c:dLbl>
            <c:dLbl>
              <c:idx val="4"/>
              <c:layout>
                <c:manualLayout>
                  <c:x val="1.794206640313356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E3-4230-9E15-B512BCBA1FBF}"/>
                </c:ext>
              </c:extLst>
            </c:dLbl>
            <c:dLbl>
              <c:idx val="5"/>
              <c:layout>
                <c:manualLayout>
                  <c:x val="2.1875261060571218E-2"/>
                  <c:y val="-7.66823010003722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E3-4230-9E15-B512BCBA1FBF}"/>
                </c:ext>
              </c:extLst>
            </c:dLbl>
            <c:dLbl>
              <c:idx val="6"/>
              <c:layout>
                <c:manualLayout>
                  <c:x val="2.187526106057121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E3-4230-9E15-B512BCBA1FBF}"/>
                </c:ext>
              </c:extLst>
            </c:dLbl>
            <c:dLbl>
              <c:idx val="7"/>
              <c:layout>
                <c:manualLayout>
                  <c:x val="2.7740326516748768E-2"/>
                  <c:y val="-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E3-4230-9E15-B512BCBA1FBF}"/>
                </c:ext>
              </c:extLst>
            </c:dLbl>
            <c:dLbl>
              <c:idx val="8"/>
              <c:layout>
                <c:manualLayout>
                  <c:x val="2.0805244887561577E-2"/>
                  <c:y val="-1.9170575250092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E3-4230-9E15-B512BCBA1FB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Аркуш1!$A$2:$A$9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Аркуш1!$B$2:$B$9</c:f>
              <c:numCache>
                <c:formatCode>General</c:formatCode>
                <c:ptCount val="8"/>
                <c:pt idx="0">
                  <c:v>11.2</c:v>
                </c:pt>
                <c:pt idx="1">
                  <c:v>11.2</c:v>
                </c:pt>
                <c:pt idx="2">
                  <c:v>19.5</c:v>
                </c:pt>
                <c:pt idx="3" formatCode="0.0">
                  <c:v>18</c:v>
                </c:pt>
                <c:pt idx="4">
                  <c:v>10.4</c:v>
                </c:pt>
                <c:pt idx="5" formatCode="0.0">
                  <c:v>17.7</c:v>
                </c:pt>
                <c:pt idx="6" formatCode="0.0">
                  <c:v>23.9</c:v>
                </c:pt>
                <c:pt idx="7">
                  <c:v>34.200000000000003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00E3-4230-9E15-B512BCBA1F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362240"/>
        <c:axId val="136372224"/>
        <c:axId val="0"/>
      </c:bar3DChart>
      <c:catAx>
        <c:axId val="13636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6372224"/>
        <c:crosses val="autoZero"/>
        <c:auto val="1"/>
        <c:lblAlgn val="ctr"/>
        <c:lblOffset val="100"/>
        <c:noMultiLvlLbl val="0"/>
      </c:catAx>
      <c:valAx>
        <c:axId val="136372224"/>
        <c:scaling>
          <c:logBase val="10"/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crossAx val="136362240"/>
        <c:crosses val="max"/>
        <c:crossBetween val="between"/>
      </c:valAx>
      <c:spPr>
        <a:noFill/>
        <a:ln w="16412">
          <a:noFill/>
        </a:ln>
      </c:spPr>
    </c:plotArea>
    <c:plotVisOnly val="1"/>
    <c:dispBlanksAs val="gap"/>
    <c:showDLblsOverMax val="0"/>
  </c:chart>
  <c:txPr>
    <a:bodyPr/>
    <a:lstStyle/>
    <a:p>
      <a:pPr>
        <a:defRPr sz="1163"/>
      </a:pPr>
      <a:endParaRPr lang="uk-UA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0.15905</cdr:x>
      <cdr:y>0.57155</cdr:y>
    </cdr:from>
    <cdr:to>
      <cdr:x>0.22277</cdr:x>
      <cdr:y>0.69063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58151" y="2660842"/>
          <a:ext cx="504056" cy="55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uk-UA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EB7EF-DFC8-4B37-ACF9-61BB51253F0F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4" y="9430095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5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D5A4F-54F4-4471-9658-7D66BE2FA3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55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49825" cy="37131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7282-9D0F-4835-B7D8-ABEED2D8958F}" type="slidenum">
              <a:rPr lang="uk-UA" smtClean="0">
                <a:solidFill>
                  <a:prstClr val="white"/>
                </a:solidFill>
              </a:rPr>
              <a:pPr/>
              <a:t>2</a:t>
            </a:fld>
            <a:endParaRPr lang="uk-U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925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49825" cy="37131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7282-9D0F-4835-B7D8-ABEED2D8958F}" type="slidenum">
              <a:rPr lang="uk-UA" smtClean="0">
                <a:solidFill>
                  <a:prstClr val="white"/>
                </a:solidFill>
              </a:rPr>
              <a:pPr/>
              <a:t>3</a:t>
            </a:fld>
            <a:endParaRPr lang="uk-U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72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49825" cy="37131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7282-9D0F-4835-B7D8-ABEED2D8958F}" type="slidenum">
              <a:rPr lang="uk-UA" smtClean="0">
                <a:solidFill>
                  <a:prstClr val="white"/>
                </a:solidFill>
              </a:rPr>
              <a:pPr/>
              <a:t>4</a:t>
            </a:fld>
            <a:endParaRPr lang="uk-U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627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49825" cy="37131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7282-9D0F-4835-B7D8-ABEED2D8958F}" type="slidenum">
              <a:rPr lang="uk-UA" smtClean="0">
                <a:solidFill>
                  <a:prstClr val="white"/>
                </a:solidFill>
              </a:rPr>
              <a:pPr/>
              <a:t>5</a:t>
            </a:fld>
            <a:endParaRPr lang="uk-U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850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2AE1-30DC-47CE-A2B5-1899F6B6D3E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418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2AE1-30DC-47CE-A2B5-1899F6B6D3E9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994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2AE1-30DC-47CE-A2B5-1899F6B6D3E9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986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2AE1-30DC-47CE-A2B5-1899F6B6D3E9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997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oda.gov.ua/structural-unit/17066?categoryId=653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ykolaivmr.gov.ua/doc/rishennya-1-she-plenarne-zasidannya-20-oyi-chergovoyi-sesiyi-mykolayivskoyi-miskoyi-rady-stryjskogo-rajonu-lvivskoyi-oblast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rozvadivotg.gov.u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D:\РАБОТА\ХМИЗ\диаграми японія\малюнок  1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6" b="11431"/>
          <a:stretch/>
        </p:blipFill>
        <p:spPr bwMode="auto">
          <a:xfrm>
            <a:off x="467544" y="260648"/>
            <a:ext cx="7920880" cy="447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900113" y="4868863"/>
            <a:ext cx="79200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uk-UA" altLang="ru-RU" b="1" dirty="0" smtClean="0">
                <a:solidFill>
                  <a:srgbClr val="31859C"/>
                </a:solidFill>
                <a:latin typeface="Tahoma" pitchFamily="34" charset="0"/>
                <a:cs typeface="Tahoma" pitchFamily="34" charset="0"/>
              </a:rPr>
              <a:t>РЕГІОНАЛЬНІ ПРОГРАМИ ПІДТРИМКИ АГРАРНОГО СЕКТОРУ ЕКОНОМІКИ У 2023 РОЦІ</a:t>
            </a:r>
            <a:endParaRPr lang="ru-RU" altLang="ru-RU" b="1" dirty="0">
              <a:solidFill>
                <a:srgbClr val="31859C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020" y="1916830"/>
            <a:ext cx="1584507" cy="149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68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7239" y="705439"/>
            <a:ext cx="2972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ФГ «файна </a:t>
            </a:r>
            <a:r>
              <a:rPr lang="uk-UA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беррі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с. Гончари Львівський р-н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14" name="AutoShape 8" descr="Картинки по запросу фг файна берр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" name="AutoShape 10" descr="Картинки по запросу фг файна беррі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2" descr="Картинки по запросу марія максимишин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4" descr="Картинки по запросу марія максимишин"/>
          <p:cNvSpPr>
            <a:spLocks noChangeAspect="1" noChangeArrowheads="1"/>
          </p:cNvSpPr>
          <p:nvPr/>
        </p:nvSpPr>
        <p:spPr bwMode="auto">
          <a:xfrm>
            <a:off x="155575" y="-1608138"/>
            <a:ext cx="50482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9" name="AutoShape 6" descr="Картинки по запросу марія максимишин"/>
          <p:cNvSpPr>
            <a:spLocks noChangeAspect="1" noChangeArrowheads="1"/>
          </p:cNvSpPr>
          <p:nvPr/>
        </p:nvSpPr>
        <p:spPr bwMode="auto">
          <a:xfrm>
            <a:off x="307975" y="-1455738"/>
            <a:ext cx="50482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3012979" y="3634692"/>
            <a:ext cx="3276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Фоп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дробіт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а.м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Вислобоки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Львівський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р-н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endParaRPr lang="uk-UA" b="1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3713921"/>
            <a:ext cx="2705003" cy="237937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012979" y="4365104"/>
            <a:ext cx="6081541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Бізнес-план: Започаткування та розвиток вирощування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базиліку</a:t>
            </a:r>
            <a:endParaRPr lang="uk-UA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кредиту: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придбано систему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опалення для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теплиці</a:t>
            </a:r>
            <a:endParaRPr lang="uk-UA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uk-UA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будовано теплиц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вирощування зелені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базилік),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також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квітів. </a:t>
            </a:r>
            <a:endParaRPr lang="uk-UA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5054"/>
            <a:ext cx="9094520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КРАЩІ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УЧАСНИКІВ АТО</a:t>
            </a:r>
            <a:endParaRPr lang="uk-UA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707836"/>
            <a:ext cx="2458782" cy="2268504"/>
          </a:xfrm>
          <a:prstGeom prst="rect">
            <a:avLst/>
          </a:prstGeom>
        </p:spPr>
      </p:pic>
      <p:sp>
        <p:nvSpPr>
          <p:cNvPr id="17" name="Прямокутник 7"/>
          <p:cNvSpPr/>
          <p:nvPr/>
        </p:nvSpPr>
        <p:spPr>
          <a:xfrm>
            <a:off x="2832100" y="1326629"/>
            <a:ext cx="6175363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-план: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агротуристичного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фермерського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Файна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крапельного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поливу «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Netafim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саджанці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лохини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Фермерське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вирощує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полуницю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га.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Посаджено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4000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саджанців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лаванди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7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7239" y="705439"/>
            <a:ext cx="3007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ФГ 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ягідга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поляна»</a:t>
            </a: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Поляна,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Стрийський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р-н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14" name="AutoShape 8" descr="Картинки по запросу фг файна берр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" name="AutoShape 10" descr="Картинки по запросу фг файна беррі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2" descr="Картинки по запросу марія максимишин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4" descr="Картинки по запросу марія максимишин"/>
          <p:cNvSpPr>
            <a:spLocks noChangeAspect="1" noChangeArrowheads="1"/>
          </p:cNvSpPr>
          <p:nvPr/>
        </p:nvSpPr>
        <p:spPr bwMode="auto">
          <a:xfrm>
            <a:off x="155575" y="-1608138"/>
            <a:ext cx="50482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9" name="AutoShape 6" descr="Картинки по запросу марія максимишин"/>
          <p:cNvSpPr>
            <a:spLocks noChangeAspect="1" noChangeArrowheads="1"/>
          </p:cNvSpPr>
          <p:nvPr/>
        </p:nvSpPr>
        <p:spPr bwMode="auto">
          <a:xfrm>
            <a:off x="307975" y="-1455738"/>
            <a:ext cx="50482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3012979" y="3634692"/>
            <a:ext cx="33528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ТзОВ «КЕЙТПОЛ»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Брониця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Дрогобицький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р-н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endParaRPr lang="uk-UA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12979" y="4365104"/>
            <a:ext cx="608154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Бізнес-план: Започаткування та розвиток вирощування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малини.</a:t>
            </a:r>
            <a:endParaRPr lang="uk-UA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кредиту: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придбано сільськогосподарську техніку.</a:t>
            </a:r>
            <a:endParaRPr lang="uk-UA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uk-UA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Посаджено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га малини. </a:t>
            </a:r>
            <a:endParaRPr lang="uk-UA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5054"/>
            <a:ext cx="9094520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КРАЩІ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УЧАСНИКІВ АТО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17" name="Прямокутник 7"/>
          <p:cNvSpPr/>
          <p:nvPr/>
        </p:nvSpPr>
        <p:spPr>
          <a:xfrm>
            <a:off x="2832100" y="1326629"/>
            <a:ext cx="6175363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-план: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Вирощування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лохини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смородини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трактор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навісне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Фермерське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займається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вирощуванням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розсади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овочевих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культур. </a:t>
            </a:r>
            <a:endParaRPr lang="uk-U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Рисунок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128248"/>
            <a:ext cx="2096755" cy="2089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Рисунок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935734"/>
            <a:ext cx="2376562" cy="2013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1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247240" y="1597030"/>
            <a:ext cx="4878856" cy="74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32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221536" y="2719059"/>
            <a:ext cx="525064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ЛЮДМИЛА ГОНЧАРЕНКО,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ЗАСТУПНИК ДИРЕКТОРА – НАЧАЛЬНИК УПРАВЛІННЯ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ДЕПАРТАМЕНТУ АГРОПРОМИСЛОВОГО РОЗВИТКУ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ЛЬВІВСЬКОЇ ОДА </a:t>
            </a:r>
            <a:endParaRPr lang="uk-UA" sz="20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21537" y="4422016"/>
            <a:ext cx="5310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Тел.:+ 38 (</a:t>
            </a:r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067) 802-85-20</a:t>
            </a:r>
            <a:endParaRPr lang="uk-UA" sz="28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48880"/>
            <a:ext cx="1792984" cy="1689422"/>
          </a:xfrm>
          <a:prstGeom prst="rect">
            <a:avLst/>
          </a:prstGeom>
        </p:spPr>
      </p:pic>
      <p:cxnSp>
        <p:nvCxnSpPr>
          <p:cNvPr id="6" name="Пряма сполучна лінія 5"/>
          <p:cNvCxnSpPr/>
          <p:nvPr/>
        </p:nvCxnSpPr>
        <p:spPr>
          <a:xfrm>
            <a:off x="2987824" y="2348880"/>
            <a:ext cx="0" cy="1755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https://mail.ukr.net/attach/resize/16770821202401613736/1?size=preview_deskt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683626"/>
            <a:ext cx="17145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919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7"/>
          <p:cNvSpPr txBox="1">
            <a:spLocks noChangeArrowheads="1"/>
          </p:cNvSpPr>
          <p:nvPr/>
        </p:nvSpPr>
        <p:spPr bwMode="auto">
          <a:xfrm>
            <a:off x="0" y="146050"/>
            <a:ext cx="914400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ru-RU" sz="24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НОРМАТИВНО-ПРАВОВІ АКТИ </a:t>
            </a:r>
            <a:endParaRPr lang="uk-UA" altLang="ru-RU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467544" y="1167876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b="1" dirty="0" smtClean="0"/>
              <a:t>Закон України «Про розвиток та державну підтримку малого і середнього підприємництва в Україні»</a:t>
            </a:r>
          </a:p>
          <a:p>
            <a:pPr algn="just"/>
            <a:endParaRPr lang="uk-UA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smtClean="0"/>
              <a:t>Закон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«Про </a:t>
            </a:r>
            <a:r>
              <a:rPr lang="ru-RU" b="1" dirty="0" err="1"/>
              <a:t>державну</a:t>
            </a:r>
            <a:r>
              <a:rPr lang="ru-RU" b="1" dirty="0"/>
              <a:t> </a:t>
            </a:r>
            <a:r>
              <a:rPr lang="ru-RU" b="1" dirty="0" err="1"/>
              <a:t>підтримку</a:t>
            </a:r>
            <a:r>
              <a:rPr lang="ru-RU" b="1" dirty="0"/>
              <a:t> </a:t>
            </a:r>
            <a:r>
              <a:rPr lang="ru-RU" b="1" dirty="0" err="1"/>
              <a:t>сільського</a:t>
            </a:r>
            <a:r>
              <a:rPr lang="ru-RU" b="1" dirty="0"/>
              <a:t> </a:t>
            </a:r>
            <a:r>
              <a:rPr lang="ru-RU" b="1" dirty="0" err="1"/>
              <a:t>господарства</a:t>
            </a:r>
            <a:r>
              <a:rPr lang="ru-RU" b="1" dirty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»</a:t>
            </a:r>
          </a:p>
          <a:p>
            <a:pPr algn="just"/>
            <a:endParaRPr lang="ru-RU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err="1" smtClean="0"/>
              <a:t>Рішення</a:t>
            </a:r>
            <a:r>
              <a:rPr lang="ru-RU" b="1" dirty="0" smtClean="0"/>
              <a:t> </a:t>
            </a:r>
            <a:r>
              <a:rPr lang="ru-RU" b="1" dirty="0" err="1" smtClean="0"/>
              <a:t>Львівської</a:t>
            </a:r>
            <a:r>
              <a:rPr lang="ru-RU" b="1" dirty="0" smtClean="0"/>
              <a:t> </a:t>
            </a:r>
            <a:r>
              <a:rPr lang="ru-RU" b="1" dirty="0" err="1" smtClean="0"/>
              <a:t>обласної</a:t>
            </a:r>
            <a:r>
              <a:rPr lang="ru-RU" b="1" dirty="0" smtClean="0"/>
              <a:t> ради </a:t>
            </a:r>
            <a:r>
              <a:rPr lang="ru-RU" b="1" dirty="0" err="1" smtClean="0"/>
              <a:t>від</a:t>
            </a:r>
            <a:r>
              <a:rPr lang="ru-RU" b="1" dirty="0" smtClean="0"/>
              <a:t> 18.02.2021 № 57 «Про </a:t>
            </a:r>
            <a:r>
              <a:rPr lang="ru-RU" b="1" dirty="0" err="1" smtClean="0"/>
              <a:t>затвердження</a:t>
            </a:r>
            <a:r>
              <a:rPr lang="ru-RU" b="1" dirty="0" smtClean="0"/>
              <a:t> </a:t>
            </a:r>
            <a:r>
              <a:rPr lang="ru-RU" b="1" dirty="0" err="1" smtClean="0"/>
              <a:t>Комплексної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 </a:t>
            </a:r>
            <a:r>
              <a:rPr lang="ru-RU" b="1" dirty="0" err="1" smtClean="0"/>
              <a:t>підтримки</a:t>
            </a:r>
            <a:r>
              <a:rPr lang="ru-RU" b="1" dirty="0" smtClean="0"/>
              <a:t> та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сільського</a:t>
            </a:r>
            <a:r>
              <a:rPr lang="ru-RU" b="1" dirty="0" smtClean="0"/>
              <a:t> </a:t>
            </a:r>
            <a:r>
              <a:rPr lang="ru-RU" b="1" dirty="0" err="1" smtClean="0"/>
              <a:t>господарства</a:t>
            </a:r>
            <a:r>
              <a:rPr lang="ru-RU" b="1" dirty="0" smtClean="0"/>
              <a:t> у </a:t>
            </a:r>
            <a:r>
              <a:rPr lang="ru-RU" b="1" dirty="0" err="1" smtClean="0"/>
              <a:t>Львівській</a:t>
            </a:r>
            <a:r>
              <a:rPr lang="ru-RU" b="1" dirty="0" smtClean="0"/>
              <a:t> </a:t>
            </a:r>
            <a:r>
              <a:rPr lang="ru-RU" b="1" dirty="0" err="1" smtClean="0"/>
              <a:t>області</a:t>
            </a:r>
            <a:r>
              <a:rPr lang="ru-RU" b="1" dirty="0" smtClean="0"/>
              <a:t> на 2021 – 2025 роки»</a:t>
            </a:r>
          </a:p>
          <a:p>
            <a:pPr algn="just"/>
            <a:endParaRPr lang="ru-RU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b="1" dirty="0" smtClean="0"/>
              <a:t>Розпорядження </a:t>
            </a:r>
            <a:r>
              <a:rPr lang="uk-UA" b="1" dirty="0"/>
              <a:t>начальника обласної військової адміністрації від 30.11.2022 № 651/0/5-22ВА «Про обласний бюджет Львівської області на 2023 рік» (зі змінами</a:t>
            </a:r>
            <a:r>
              <a:rPr lang="uk-UA" b="1" dirty="0" smtClean="0"/>
              <a:t>)</a:t>
            </a:r>
          </a:p>
          <a:p>
            <a:pPr algn="just"/>
            <a:endParaRPr lang="ru-RU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err="1" smtClean="0"/>
              <a:t>Розпорядження</a:t>
            </a:r>
            <a:r>
              <a:rPr lang="ru-RU" b="1" dirty="0" smtClean="0"/>
              <a:t> начальника </a:t>
            </a:r>
            <a:r>
              <a:rPr lang="ru-RU" b="1" dirty="0" err="1" smtClean="0"/>
              <a:t>Львівської</a:t>
            </a:r>
            <a:r>
              <a:rPr lang="ru-RU" b="1" dirty="0" smtClean="0"/>
              <a:t> </a:t>
            </a:r>
            <a:r>
              <a:rPr lang="ru-RU" b="1" dirty="0" err="1" smtClean="0"/>
              <a:t>обласної</a:t>
            </a:r>
            <a:r>
              <a:rPr lang="ru-RU" b="1" dirty="0" smtClean="0"/>
              <a:t> </a:t>
            </a:r>
            <a:r>
              <a:rPr lang="ru-RU" b="1" dirty="0" err="1" smtClean="0"/>
              <a:t>військової</a:t>
            </a:r>
            <a:r>
              <a:rPr lang="ru-RU" b="1" dirty="0" smtClean="0"/>
              <a:t> </a:t>
            </a:r>
            <a:r>
              <a:rPr lang="ru-RU" b="1" dirty="0" err="1" smtClean="0"/>
              <a:t>адміністрації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14.12.2022 «Про </a:t>
            </a:r>
            <a:r>
              <a:rPr lang="ru-RU" b="1" dirty="0" err="1"/>
              <a:t>затвердження</a:t>
            </a:r>
            <a:r>
              <a:rPr lang="ru-RU" b="1" dirty="0"/>
              <a:t> </a:t>
            </a:r>
            <a:r>
              <a:rPr lang="ru-RU" b="1" dirty="0" err="1" smtClean="0"/>
              <a:t>нової</a:t>
            </a:r>
            <a:r>
              <a:rPr lang="ru-RU" b="1" dirty="0" smtClean="0"/>
              <a:t> </a:t>
            </a:r>
            <a:r>
              <a:rPr lang="ru-RU" b="1" dirty="0" err="1" smtClean="0"/>
              <a:t>редакції</a:t>
            </a:r>
            <a:r>
              <a:rPr lang="ru-RU" b="1" dirty="0" smtClean="0"/>
              <a:t> </a:t>
            </a:r>
            <a:r>
              <a:rPr lang="ru-RU" b="1" dirty="0" err="1" smtClean="0"/>
              <a:t>Комплексної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 </a:t>
            </a:r>
            <a:r>
              <a:rPr lang="ru-RU" b="1" dirty="0" err="1" smtClean="0"/>
              <a:t>підтримки</a:t>
            </a:r>
            <a:r>
              <a:rPr lang="ru-RU" b="1" dirty="0" smtClean="0"/>
              <a:t> та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сільського</a:t>
            </a:r>
            <a:r>
              <a:rPr lang="ru-RU" b="1" dirty="0" smtClean="0"/>
              <a:t> </a:t>
            </a:r>
            <a:r>
              <a:rPr lang="ru-RU" b="1" dirty="0" err="1" smtClean="0"/>
              <a:t>господарства</a:t>
            </a:r>
            <a:r>
              <a:rPr lang="ru-RU" b="1" dirty="0" smtClean="0"/>
              <a:t> у </a:t>
            </a:r>
            <a:r>
              <a:rPr lang="ru-RU" b="1" dirty="0" err="1" smtClean="0"/>
              <a:t>львівській</a:t>
            </a:r>
            <a:r>
              <a:rPr lang="ru-RU" b="1" dirty="0" smtClean="0"/>
              <a:t> </a:t>
            </a:r>
            <a:r>
              <a:rPr lang="ru-RU" b="1" dirty="0" err="1" smtClean="0"/>
              <a:t>області</a:t>
            </a:r>
            <a:r>
              <a:rPr lang="ru-RU" b="1" dirty="0" smtClean="0"/>
              <a:t> на 2021 – 2025 роки» (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змінами</a:t>
            </a:r>
            <a:r>
              <a:rPr lang="ru-RU" b="1" dirty="0" smtClean="0"/>
              <a:t>) </a:t>
            </a:r>
            <a:endParaRPr lang="uk-UA" b="1" dirty="0"/>
          </a:p>
          <a:p>
            <a:pPr algn="just"/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uk-UA" dirty="0" smtClean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99998"/>
              </p:ext>
            </p:extLst>
          </p:nvPr>
        </p:nvGraphicFramePr>
        <p:xfrm>
          <a:off x="539552" y="6165304"/>
          <a:ext cx="8147248" cy="288032"/>
        </p:xfrm>
        <a:graphic>
          <a:graphicData uri="http://schemas.openxmlformats.org/drawingml/2006/table">
            <a:tbl>
              <a:tblPr/>
              <a:tblGrid>
                <a:gridCol w="8147248">
                  <a:extLst>
                    <a:ext uri="{9D8B030D-6E8A-4147-A177-3AD203B41FA5}">
                      <a16:colId xmlns:a16="http://schemas.microsoft.com/office/drawing/2014/main" xmlns="" val="2651353784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t"/>
                      <a:endParaRPr lang="uk-UA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2747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506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7"/>
          <p:cNvSpPr txBox="1">
            <a:spLocks noChangeArrowheads="1"/>
          </p:cNvSpPr>
          <p:nvPr/>
        </p:nvSpPr>
        <p:spPr bwMode="auto">
          <a:xfrm>
            <a:off x="0" y="146050"/>
            <a:ext cx="914400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ru-RU" sz="24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НОРМАТИВНО-ПРАВОВІ АКТИ </a:t>
            </a:r>
            <a:endParaRPr lang="uk-UA" altLang="ru-RU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395536" y="620689"/>
            <a:ext cx="8352928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ХТО МАЄ ПРАВО НА ФІНАНСОВУ ПІДТРИМКУ? </a:t>
            </a:r>
          </a:p>
          <a:p>
            <a:pPr algn="just"/>
            <a:endParaRPr lang="uk-UA" b="1" dirty="0"/>
          </a:p>
          <a:p>
            <a:pPr algn="just"/>
            <a:r>
              <a:rPr lang="uk-UA" b="1" dirty="0" smtClean="0"/>
              <a:t>Суб’єкти малого і середнього підприємництва, в </a:t>
            </a:r>
            <a:r>
              <a:rPr lang="uk-UA" b="1" dirty="0" err="1" smtClean="0"/>
              <a:t>т.ч</a:t>
            </a:r>
            <a:r>
              <a:rPr lang="uk-UA" b="1" dirty="0" smtClean="0"/>
              <a:t>. суб’єкти –</a:t>
            </a:r>
            <a:r>
              <a:rPr lang="uk-UA" b="1" dirty="0" err="1" smtClean="0"/>
              <a:t>мікропідприємництва</a:t>
            </a:r>
            <a:r>
              <a:rPr lang="uk-UA" b="1" dirty="0" smtClean="0"/>
              <a:t>  - сільськогосподарські товаровиробники. </a:t>
            </a:r>
          </a:p>
          <a:p>
            <a:r>
              <a:rPr lang="uk-UA" b="1" dirty="0" smtClean="0"/>
              <a:t>Суб’єкти </a:t>
            </a:r>
            <a:r>
              <a:rPr lang="uk-UA" b="1" dirty="0" err="1" smtClean="0"/>
              <a:t>мікропідприємництва</a:t>
            </a:r>
            <a:r>
              <a:rPr lang="uk-UA" b="1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uk-UA" dirty="0" smtClean="0"/>
              <a:t>середня </a:t>
            </a:r>
            <a:r>
              <a:rPr lang="uk-UA" dirty="0"/>
              <a:t>кількість працівників за звітний період (календарний рік) не перевищує 10 </a:t>
            </a:r>
            <a:r>
              <a:rPr lang="uk-UA" dirty="0" smtClean="0"/>
              <a:t>осіб;</a:t>
            </a:r>
          </a:p>
          <a:p>
            <a:pPr marL="285750" indent="-285750">
              <a:buFontTx/>
              <a:buChar char="-"/>
            </a:pPr>
            <a:r>
              <a:rPr lang="uk-UA" dirty="0" smtClean="0"/>
              <a:t>річний </a:t>
            </a:r>
            <a:r>
              <a:rPr lang="uk-UA" dirty="0"/>
              <a:t>дохід </a:t>
            </a:r>
            <a:r>
              <a:rPr lang="uk-UA" dirty="0" smtClean="0"/>
              <a:t>- </a:t>
            </a:r>
            <a:r>
              <a:rPr lang="uk-UA" dirty="0"/>
              <a:t>не перевищує суму, еквівалентну 2 мільйонам </a:t>
            </a:r>
            <a:r>
              <a:rPr lang="uk-UA" dirty="0" smtClean="0"/>
              <a:t>євро</a:t>
            </a:r>
          </a:p>
          <a:p>
            <a:r>
              <a:rPr lang="uk-UA" b="1" dirty="0" smtClean="0"/>
              <a:t>Суб’єкти </a:t>
            </a:r>
            <a:r>
              <a:rPr lang="uk-UA" b="1" dirty="0"/>
              <a:t>малого </a:t>
            </a:r>
            <a:r>
              <a:rPr lang="uk-UA" b="1" dirty="0" smtClean="0"/>
              <a:t>підприємництва:</a:t>
            </a:r>
            <a:endParaRPr lang="uk-UA" b="1" dirty="0"/>
          </a:p>
          <a:p>
            <a:r>
              <a:rPr lang="uk-UA" dirty="0" smtClean="0"/>
              <a:t>- середня </a:t>
            </a:r>
            <a:r>
              <a:rPr lang="uk-UA" dirty="0"/>
              <a:t>кількість працівників </a:t>
            </a:r>
            <a:r>
              <a:rPr lang="uk-UA" dirty="0" smtClean="0"/>
              <a:t> - не </a:t>
            </a:r>
            <a:r>
              <a:rPr lang="uk-UA" dirty="0"/>
              <a:t>перевищує 50 </a:t>
            </a:r>
            <a:r>
              <a:rPr lang="uk-UA" dirty="0" smtClean="0"/>
              <a:t>осіб;</a:t>
            </a:r>
          </a:p>
          <a:p>
            <a:r>
              <a:rPr lang="uk-UA" dirty="0" smtClean="0"/>
              <a:t>- річний </a:t>
            </a:r>
            <a:r>
              <a:rPr lang="uk-UA" dirty="0"/>
              <a:t>дохід </a:t>
            </a:r>
            <a:r>
              <a:rPr lang="uk-UA" dirty="0" smtClean="0"/>
              <a:t>- не </a:t>
            </a:r>
            <a:r>
              <a:rPr lang="uk-UA" dirty="0"/>
              <a:t>перевищує суму, еквівалентну 10 мільйонам </a:t>
            </a:r>
            <a:r>
              <a:rPr lang="uk-UA" dirty="0" smtClean="0"/>
              <a:t>євро;</a:t>
            </a:r>
          </a:p>
          <a:p>
            <a:r>
              <a:rPr lang="uk-UA" b="1" dirty="0" smtClean="0"/>
              <a:t>Суб'єкти середнього підприємництва:</a:t>
            </a:r>
          </a:p>
          <a:p>
            <a:r>
              <a:rPr lang="uk-UA" dirty="0" smtClean="0"/>
              <a:t> - </a:t>
            </a:r>
            <a:r>
              <a:rPr lang="uk-UA" dirty="0"/>
              <a:t>кількість працівників  - </a:t>
            </a:r>
            <a:r>
              <a:rPr lang="uk-UA" dirty="0" smtClean="0"/>
              <a:t>до 250 осіб;</a:t>
            </a:r>
          </a:p>
          <a:p>
            <a:pPr marL="285750" indent="-285750">
              <a:buFontTx/>
              <a:buChar char="-"/>
            </a:pPr>
            <a:r>
              <a:rPr lang="uk-UA" dirty="0" smtClean="0"/>
              <a:t>річний </a:t>
            </a:r>
            <a:r>
              <a:rPr lang="uk-UA" dirty="0"/>
              <a:t>дохід </a:t>
            </a:r>
            <a:r>
              <a:rPr lang="uk-UA" dirty="0" smtClean="0"/>
              <a:t>– до 50 мільйонів євро. </a:t>
            </a:r>
            <a:endParaRPr lang="uk-UA" sz="1400" i="1" dirty="0" smtClean="0"/>
          </a:p>
          <a:p>
            <a:r>
              <a:rPr lang="uk-UA" b="1" dirty="0" smtClean="0"/>
              <a:t>Сільськогосподарський </a:t>
            </a:r>
            <a:r>
              <a:rPr lang="uk-UA" b="1" dirty="0"/>
              <a:t>товаровиробник </a:t>
            </a:r>
            <a:r>
              <a:rPr lang="uk-UA" dirty="0"/>
              <a:t>- </a:t>
            </a:r>
            <a:r>
              <a:rPr lang="uk-UA" dirty="0" smtClean="0"/>
              <a:t>юридична </a:t>
            </a:r>
            <a:r>
              <a:rPr lang="uk-UA" dirty="0"/>
              <a:t>особа </a:t>
            </a:r>
            <a:r>
              <a:rPr lang="uk-UA" dirty="0" smtClean="0"/>
              <a:t>або </a:t>
            </a:r>
            <a:r>
              <a:rPr lang="uk-UA" dirty="0"/>
              <a:t>фізична особа - підприємець, основною діяльністю якої є виробництво сільськогосподарської </a:t>
            </a:r>
            <a:r>
              <a:rPr lang="uk-UA" dirty="0" smtClean="0"/>
              <a:t>продукції, </a:t>
            </a:r>
            <a:r>
              <a:rPr lang="uk-UA" dirty="0"/>
              <a:t>її </a:t>
            </a:r>
            <a:r>
              <a:rPr lang="uk-UA" dirty="0" smtClean="0"/>
              <a:t>переробка і постачання (питома </a:t>
            </a:r>
            <a:r>
              <a:rPr lang="uk-UA" dirty="0"/>
              <a:t>вага вартості сільськогосподарських товарів/послуг становить не менше 75 відсотків вартості всіх товарів/послуг, поставлених протягом </a:t>
            </a:r>
            <a:r>
              <a:rPr lang="uk-UA" dirty="0" smtClean="0"/>
              <a:t>попереднього року). </a:t>
            </a:r>
          </a:p>
          <a:p>
            <a:r>
              <a:rPr lang="uk-UA" dirty="0" smtClean="0"/>
              <a:t>До с/г </a:t>
            </a:r>
            <a:r>
              <a:rPr lang="uk-UA" dirty="0"/>
              <a:t>товаровиробників також належать </a:t>
            </a:r>
            <a:r>
              <a:rPr lang="uk-UA" dirty="0" smtClean="0"/>
              <a:t>СФГ,  зареєстровані </a:t>
            </a:r>
            <a:r>
              <a:rPr lang="uk-UA" dirty="0"/>
              <a:t>платниками єдиного податку четвертої </a:t>
            </a:r>
            <a:r>
              <a:rPr lang="uk-UA" dirty="0" smtClean="0"/>
              <a:t>групи. </a:t>
            </a:r>
            <a:endParaRPr lang="uk-UA" dirty="0"/>
          </a:p>
          <a:p>
            <a:pPr algn="just"/>
            <a:endParaRPr lang="uk-UA" sz="1400" i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 smtClean="0"/>
          </a:p>
          <a:p>
            <a:pPr algn="just"/>
            <a:endParaRPr lang="ru-RU" b="1" dirty="0"/>
          </a:p>
          <a:p>
            <a:pPr algn="just"/>
            <a:endParaRPr lang="uk-UA" dirty="0"/>
          </a:p>
          <a:p>
            <a:pPr algn="just"/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309061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7"/>
          <p:cNvSpPr txBox="1">
            <a:spLocks noChangeArrowheads="1"/>
          </p:cNvSpPr>
          <p:nvPr/>
        </p:nvSpPr>
        <p:spPr bwMode="auto">
          <a:xfrm>
            <a:off x="0" y="146050"/>
            <a:ext cx="914400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ru-RU" sz="24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НОРМАТИВНО-ПРАВОВІ АКТИ </a:t>
            </a:r>
            <a:endParaRPr lang="uk-UA" altLang="ru-RU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395536" y="620688"/>
            <a:ext cx="8352928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ХТО НЕ МАЄ ПРАВА НА ФІНАНСОВУ ПІДТРИМКУ? </a:t>
            </a:r>
          </a:p>
          <a:p>
            <a:endParaRPr lang="uk-UA" dirty="0" smtClean="0"/>
          </a:p>
          <a:p>
            <a:r>
              <a:rPr lang="uk-UA" dirty="0" smtClean="0"/>
              <a:t>Державна </a:t>
            </a:r>
            <a:r>
              <a:rPr lang="uk-UA" dirty="0"/>
              <a:t>підтримка не може надаватися суб’єктам малого і середнього підприємництва, які</a:t>
            </a:r>
            <a:r>
              <a:rPr lang="uk-UA" dirty="0" smtClean="0"/>
              <a:t>:</a:t>
            </a:r>
          </a:p>
          <a:p>
            <a:endParaRPr lang="uk-UA" dirty="0"/>
          </a:p>
          <a:p>
            <a:pPr marL="342900" indent="-342900">
              <a:buAutoNum type="arabicParenR"/>
            </a:pPr>
            <a:r>
              <a:rPr lang="uk-UA" dirty="0" smtClean="0"/>
              <a:t>визнані </a:t>
            </a:r>
            <a:r>
              <a:rPr lang="uk-UA" dirty="0"/>
              <a:t>банкрутами або стосовно яких порушено справу про банкрутство</a:t>
            </a:r>
            <a:r>
              <a:rPr lang="uk-UA" dirty="0" smtClean="0"/>
              <a:t>;</a:t>
            </a:r>
          </a:p>
          <a:p>
            <a:endParaRPr lang="uk-UA" dirty="0"/>
          </a:p>
          <a:p>
            <a:r>
              <a:rPr lang="uk-UA" dirty="0"/>
              <a:t>2</a:t>
            </a:r>
            <a:r>
              <a:rPr lang="uk-UA" dirty="0" smtClean="0"/>
              <a:t>) </a:t>
            </a:r>
            <a:r>
              <a:rPr lang="uk-UA" dirty="0"/>
              <a:t>перебувають у стадії припинення юридичної особи або припинення підприємницької діяльності фізичної особи - підприємця</a:t>
            </a:r>
            <a:r>
              <a:rPr lang="uk-UA" dirty="0" smtClean="0"/>
              <a:t>;</a:t>
            </a:r>
          </a:p>
          <a:p>
            <a:endParaRPr lang="uk-UA" dirty="0"/>
          </a:p>
          <a:p>
            <a:r>
              <a:rPr lang="uk-UA" dirty="0"/>
              <a:t>3</a:t>
            </a:r>
            <a:r>
              <a:rPr lang="uk-UA" dirty="0" smtClean="0"/>
              <a:t>) </a:t>
            </a:r>
            <a:r>
              <a:rPr lang="uk-UA" dirty="0"/>
              <a:t>подали завідомо недостовірні відомості та документи під час звернення за наданням державної підтримки</a:t>
            </a:r>
            <a:r>
              <a:rPr lang="uk-UA" dirty="0" smtClean="0"/>
              <a:t>;</a:t>
            </a:r>
          </a:p>
          <a:p>
            <a:endParaRPr lang="uk-UA" dirty="0"/>
          </a:p>
          <a:p>
            <a:r>
              <a:rPr lang="uk-UA" dirty="0"/>
              <a:t>4</a:t>
            </a:r>
            <a:r>
              <a:rPr lang="uk-UA" dirty="0" smtClean="0"/>
              <a:t>) </a:t>
            </a:r>
            <a:r>
              <a:rPr lang="uk-UA" dirty="0"/>
              <a:t>мають заборгованість перед бюджетом, Пенсійним фондом України, фондами загальнообов’язкового державного соціального страхування</a:t>
            </a:r>
            <a:r>
              <a:rPr lang="uk-UA" dirty="0" smtClean="0"/>
              <a:t>;</a:t>
            </a:r>
          </a:p>
          <a:p>
            <a:endParaRPr lang="uk-UA" dirty="0"/>
          </a:p>
          <a:p>
            <a:r>
              <a:rPr lang="uk-UA" dirty="0"/>
              <a:t>5</a:t>
            </a:r>
            <a:r>
              <a:rPr lang="uk-UA" dirty="0" smtClean="0"/>
              <a:t>) </a:t>
            </a:r>
            <a:r>
              <a:rPr lang="uk-UA" dirty="0"/>
              <a:t>отримали державну підтримку з порушенням умов її надання або умов щодо цільового використання бюджетних коштів, що доведено в установленому порядку.</a:t>
            </a:r>
          </a:p>
          <a:p>
            <a:endParaRPr lang="uk-UA" dirty="0"/>
          </a:p>
          <a:p>
            <a:pPr algn="just"/>
            <a:endParaRPr lang="uk-UA" sz="1400" i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 smtClean="0"/>
          </a:p>
          <a:p>
            <a:pPr algn="just"/>
            <a:endParaRPr lang="ru-RU" b="1" dirty="0"/>
          </a:p>
          <a:p>
            <a:pPr algn="just"/>
            <a:endParaRPr lang="uk-UA" dirty="0"/>
          </a:p>
          <a:p>
            <a:pPr algn="just"/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95632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7"/>
          <p:cNvSpPr txBox="1">
            <a:spLocks noChangeArrowheads="1"/>
          </p:cNvSpPr>
          <p:nvPr/>
        </p:nvSpPr>
        <p:spPr bwMode="auto">
          <a:xfrm>
            <a:off x="0" y="146050"/>
            <a:ext cx="9144000" cy="6143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ru-RU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ФІНАНСУВАННЯ КОМПЛЕКСНОЇ ПРОГРАМИ </a:t>
            </a:r>
          </a:p>
          <a:p>
            <a:pPr algn="ctr" eaLnBrk="1" hangingPunct="1"/>
            <a:r>
              <a:rPr lang="uk-UA" altLang="ru-RU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З ОБЛАСНОГО БЮДЖЕТУ</a:t>
            </a:r>
          </a:p>
        </p:txBody>
      </p:sp>
      <p:graphicFrame>
        <p:nvGraphicFramePr>
          <p:cNvPr id="16" name="Об'є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949763"/>
              </p:ext>
            </p:extLst>
          </p:nvPr>
        </p:nvGraphicFramePr>
        <p:xfrm>
          <a:off x="827584" y="1412776"/>
          <a:ext cx="7776864" cy="3700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кутник 1"/>
          <p:cNvSpPr/>
          <p:nvPr/>
        </p:nvSpPr>
        <p:spPr>
          <a:xfrm>
            <a:off x="467544" y="494116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/>
              <a:t>Комплексна програма підтримки та розвитку сільського господарства Львівської області на 2021 – 2025 роки, затверджена у новій редакції розпорядженням начальника ЛОВА від 14.12.2022 (із змінами)</a:t>
            </a:r>
          </a:p>
          <a:p>
            <a:pPr algn="just"/>
            <a:r>
              <a:rPr lang="uk-UA" dirty="0" smtClean="0"/>
              <a:t> </a:t>
            </a:r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smtClean="0"/>
              <a:t>loda.gov.ua/structural-unit/17057?categoryId=6539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9451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4"/>
          <p:cNvSpPr/>
          <p:nvPr/>
        </p:nvSpPr>
        <p:spPr>
          <a:xfrm>
            <a:off x="-36512" y="34080"/>
            <a:ext cx="9180512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КОМПЛЕКСН</a:t>
            </a:r>
            <a:r>
              <a:rPr lang="uk-UA" b="1" dirty="0">
                <a:solidFill>
                  <a:schemeClr val="bg1"/>
                </a:solidFill>
                <a:cs typeface="Times New Roman" pitchFamily="18" charset="0"/>
              </a:rPr>
              <a:t>А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 ПРОГРАМА ПІДТРИМКИ ТА РОЗВИТКУ СІЛЬСЬКОГО ГОСПОДАРСТВА У ЛЬВІВСЬКІЙ ОБЛАСТІ  НА 2021-202</a:t>
            </a:r>
            <a:r>
              <a:rPr lang="en-US" b="1" dirty="0">
                <a:solidFill>
                  <a:schemeClr val="bg1"/>
                </a:solidFill>
                <a:cs typeface="Times New Roman" pitchFamily="18" charset="0"/>
              </a:rPr>
              <a:t>5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 РОКИ </a:t>
            </a:r>
            <a:endParaRPr lang="uk-UA" b="1" i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4"/>
          <p:cNvSpPr/>
          <p:nvPr/>
        </p:nvSpPr>
        <p:spPr>
          <a:xfrm>
            <a:off x="2555776" y="2156696"/>
            <a:ext cx="6588224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1600" b="1" dirty="0">
                <a:solidFill>
                  <a:schemeClr val="bg1"/>
                </a:solidFill>
                <a:cs typeface="Times New Roman" pitchFamily="18" charset="0"/>
              </a:rPr>
              <a:t>СПРИЯННЯ ЕФЕКТИВНОМУ ВИРОБНИЦТВУ СІЛЬСЬКОГОСПОДАРСЬКОЇ ПРОДУКЦІЇ ТА ПРОДУКЦІЇ З ДОДАНОЮ ВАРТІСТЮ</a:t>
            </a:r>
            <a:endParaRPr lang="uk-UA" sz="1600" b="1" i="1" dirty="0">
              <a:solidFill>
                <a:schemeClr val="bg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74" y="2813487"/>
            <a:ext cx="740035" cy="632389"/>
          </a:xfrm>
          <a:prstGeom prst="rect">
            <a:avLst/>
          </a:prstGeom>
        </p:spPr>
      </p:pic>
      <p:sp>
        <p:nvSpPr>
          <p:cNvPr id="19" name="Прямокутник 7"/>
          <p:cNvSpPr/>
          <p:nvPr/>
        </p:nvSpPr>
        <p:spPr>
          <a:xfrm>
            <a:off x="1148886" y="2813487"/>
            <a:ext cx="79951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КОМПЕНСАЦІЯ ВІДСОТКІВ (КОМІСІЇ) ЗА СУПРОВОДЖЕННЯ ДОГОВОРІВ ФІНАНСОВОГО ЛІЗИНГУ – </a:t>
            </a:r>
            <a:r>
              <a:rPr lang="uk-UA" sz="1600" b="1" dirty="0">
                <a:solidFill>
                  <a:schemeClr val="tx2"/>
                </a:solidFill>
                <a:cs typeface="Times New Roman" pitchFamily="18" charset="0"/>
              </a:rPr>
              <a:t>1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uk-UA" sz="1600" b="1" dirty="0">
                <a:solidFill>
                  <a:schemeClr val="tx2"/>
                </a:solidFill>
                <a:cs typeface="Times New Roman" pitchFamily="18" charset="0"/>
              </a:rPr>
              <a:t>8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00</a:t>
            </a:r>
            <a:r>
              <a:rPr lang="uk-UA" sz="1600" b="1" dirty="0">
                <a:solidFill>
                  <a:schemeClr val="tx2"/>
                </a:solidFill>
                <a:cs typeface="Times New Roman" pitchFamily="18" charset="0"/>
              </a:rPr>
              <a:t> ТИС. ГРН</a:t>
            </a:r>
          </a:p>
        </p:txBody>
      </p:sp>
      <p:grpSp>
        <p:nvGrpSpPr>
          <p:cNvPr id="20" name="Группа 27"/>
          <p:cNvGrpSpPr/>
          <p:nvPr/>
        </p:nvGrpSpPr>
        <p:grpSpPr>
          <a:xfrm>
            <a:off x="300638" y="4325503"/>
            <a:ext cx="665997" cy="609233"/>
            <a:chOff x="859889" y="3636994"/>
            <a:chExt cx="1047815" cy="1010802"/>
          </a:xfrm>
        </p:grpSpPr>
        <p:sp>
          <p:nvSpPr>
            <p:cNvPr id="21" name="Овал 20"/>
            <p:cNvSpPr/>
            <p:nvPr/>
          </p:nvSpPr>
          <p:spPr>
            <a:xfrm>
              <a:off x="859889" y="3636994"/>
              <a:ext cx="1047815" cy="101080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2" name="Picture 8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116"/>
            <a:stretch/>
          </p:blipFill>
          <p:spPr bwMode="auto">
            <a:xfrm>
              <a:off x="1019210" y="3832412"/>
              <a:ext cx="729172" cy="619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Прямокутник 19"/>
          <p:cNvSpPr/>
          <p:nvPr/>
        </p:nvSpPr>
        <p:spPr>
          <a:xfrm>
            <a:off x="1148886" y="4276373"/>
            <a:ext cx="78442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>
                <a:solidFill>
                  <a:schemeClr val="tx2">
                    <a:lumMod val="75000"/>
                  </a:schemeClr>
                </a:solidFill>
              </a:rPr>
              <a:t>НАДАННЯ ПІЛЬГОВИХ КРЕДИТІВ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НА ЗВОРОТНІЙ ОСНОВІ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uk-UA" sz="1600" b="1" dirty="0">
                <a:solidFill>
                  <a:schemeClr val="tx2"/>
                </a:solidFill>
              </a:rPr>
              <a:t>20 600 ТИС. ГРН</a:t>
            </a:r>
          </a:p>
        </p:txBody>
      </p:sp>
      <p:sp>
        <p:nvSpPr>
          <p:cNvPr id="2" name="Прямокутник 1"/>
          <p:cNvSpPr/>
          <p:nvPr/>
        </p:nvSpPr>
        <p:spPr>
          <a:xfrm>
            <a:off x="1148886" y="4581128"/>
            <a:ext cx="78876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1.  До </a:t>
            </a:r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500 </a:t>
            </a:r>
            <a:r>
              <a:rPr lang="uk-UA" sz="1400" b="1" dirty="0">
                <a:solidFill>
                  <a:schemeClr val="accent1">
                    <a:lumMod val="75000"/>
                  </a:schemeClr>
                </a:solidFill>
              </a:rPr>
              <a:t>тис грн. 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реалізацію бізнес-планів для забезпечення діяльності 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під 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5% річних, терміном до 5 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років (можливість відстрочення основної 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суми зобов'язання до 1 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року);</a:t>
            </a:r>
            <a:endParaRPr lang="uk-UA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2. До </a:t>
            </a:r>
            <a:r>
              <a:rPr lang="uk-UA" sz="1400" b="1" dirty="0">
                <a:solidFill>
                  <a:schemeClr val="accent1">
                    <a:lumMod val="75000"/>
                  </a:schemeClr>
                </a:solidFill>
              </a:rPr>
              <a:t>2000,0 тис. </a:t>
            </a:r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грн 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реалізацію бізнес-планів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із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створення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придбання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об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єктів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зберігання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, заморозки,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ліній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переробки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передпродажної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підготовки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сільськогосподарської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продукції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 на конкурсній основі під 3% річних, терміном до 5 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років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можливість відстрочення основної суми зобов'язання до 1 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року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. Умови: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i="1" dirty="0" smtClean="0">
                <a:solidFill>
                  <a:schemeClr val="accent1">
                    <a:lumMod val="75000"/>
                  </a:schemeClr>
                </a:solidFill>
              </a:rPr>
              <a:t> власний внесок не менше 20 % від вартості проекту;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i="1" dirty="0" smtClean="0">
                <a:solidFill>
                  <a:schemeClr val="accent1">
                    <a:lumMod val="75000"/>
                  </a:schemeClr>
                </a:solidFill>
              </a:rPr>
              <a:t>термін </a:t>
            </a:r>
            <a:r>
              <a:rPr lang="uk-UA" sz="1400" i="1" dirty="0">
                <a:solidFill>
                  <a:schemeClr val="accent1">
                    <a:lumMod val="75000"/>
                  </a:schemeClr>
                </a:solidFill>
              </a:rPr>
              <a:t>подачі документів до 1 </a:t>
            </a:r>
            <a:r>
              <a:rPr lang="uk-UA" sz="1400" i="1" dirty="0" smtClean="0">
                <a:solidFill>
                  <a:schemeClr val="accent1">
                    <a:lumMod val="75000"/>
                  </a:schemeClr>
                </a:solidFill>
              </a:rPr>
              <a:t>травня.</a:t>
            </a:r>
            <a:endParaRPr lang="uk-UA" sz="1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6512" y="2233929"/>
            <a:ext cx="164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ЗАВДАННЯ 1</a:t>
            </a:r>
          </a:p>
        </p:txBody>
      </p:sp>
      <p:sp>
        <p:nvSpPr>
          <p:cNvPr id="5" name="Штрихова стрілка вправо 4"/>
          <p:cNvSpPr/>
          <p:nvPr/>
        </p:nvSpPr>
        <p:spPr>
          <a:xfrm>
            <a:off x="1919182" y="2191512"/>
            <a:ext cx="360040" cy="484632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кутник 17"/>
          <p:cNvSpPr/>
          <p:nvPr/>
        </p:nvSpPr>
        <p:spPr>
          <a:xfrm>
            <a:off x="129633" y="764704"/>
            <a:ext cx="88569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>
                <a:solidFill>
                  <a:schemeClr val="accent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Мета Комплексної програми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– </a:t>
            </a:r>
            <a:r>
              <a:rPr lang="uk-UA" sz="1500" dirty="0">
                <a:solidFill>
                  <a:schemeClr val="accent1">
                    <a:lumMod val="75000"/>
                  </a:schemeClr>
                </a:solidFill>
              </a:rPr>
              <a:t>підвищення ефективності сільськогосподарського виробництва </a:t>
            </a:r>
            <a:r>
              <a:rPr lang="uk-UA" sz="1500" dirty="0" err="1">
                <a:solidFill>
                  <a:schemeClr val="accent1">
                    <a:lumMod val="75000"/>
                  </a:schemeClr>
                </a:solidFill>
              </a:rPr>
              <a:t>мікро</a:t>
            </a:r>
            <a:r>
              <a:rPr lang="uk-UA" sz="1500" dirty="0">
                <a:solidFill>
                  <a:schemeClr val="accent1">
                    <a:lumMod val="75000"/>
                  </a:schemeClr>
                </a:solidFill>
              </a:rPr>
              <a:t>, малими та середніми суб’єктами підприємництва для забезпечення продовольчої безпеки регіону, зайнятості населення та розвитку галузі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.</a:t>
            </a:r>
            <a:endParaRPr lang="uk-UA" sz="1500" dirty="0">
              <a:solidFill>
                <a:schemeClr val="accent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Прямокутник 24"/>
          <p:cNvSpPr/>
          <p:nvPr/>
        </p:nvSpPr>
        <p:spPr>
          <a:xfrm>
            <a:off x="1148886" y="3445985"/>
            <a:ext cx="7987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Компенсація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надається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розмірі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однієї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облікової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ставки НБУ,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діє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на дату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нарахування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відсотків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Максимальна сума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фінансової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підтримки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200,0 тис. грн.</a:t>
            </a:r>
            <a:endParaRPr lang="uk-UA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118114" y="1577955"/>
            <a:ext cx="5894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tx2"/>
                </a:solidFill>
                <a:ea typeface="Tahoma" pitchFamily="34" charset="0"/>
                <a:cs typeface="Tahoma" pitchFamily="34" charset="0"/>
              </a:rPr>
              <a:t>Обсяг фінансування на 2023 рік – 34,2 млн. </a:t>
            </a:r>
            <a:r>
              <a:rPr lang="uk-UA" b="1" dirty="0" err="1">
                <a:solidFill>
                  <a:schemeClr val="tx2"/>
                </a:solidFill>
                <a:ea typeface="Tahoma" pitchFamily="34" charset="0"/>
                <a:cs typeface="Tahoma" pitchFamily="34" charset="0"/>
              </a:rPr>
              <a:t>грн</a:t>
            </a:r>
            <a:r>
              <a:rPr lang="uk-UA" b="1" dirty="0">
                <a:solidFill>
                  <a:schemeClr val="tx2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4338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4"/>
          <p:cNvSpPr/>
          <p:nvPr/>
        </p:nvSpPr>
        <p:spPr>
          <a:xfrm>
            <a:off x="2722738" y="177385"/>
            <a:ext cx="6421262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b="1" dirty="0">
                <a:solidFill>
                  <a:schemeClr val="bg1"/>
                </a:solidFill>
                <a:cs typeface="Times New Roman" pitchFamily="18" charset="0"/>
              </a:rPr>
              <a:t>СПРИЯННЯ РОЗВИТКУ СІЛЬСЬКОГОСПОДАРСЬКОГО ВИРОБНИЦТВА</a:t>
            </a:r>
            <a:endParaRPr lang="uk-UA" b="1" i="1" dirty="0">
              <a:solidFill>
                <a:schemeClr val="bg1"/>
              </a:solidFill>
            </a:endParaRPr>
          </a:p>
        </p:txBody>
      </p:sp>
      <p:pic>
        <p:nvPicPr>
          <p:cNvPr id="24" name="Picture 3" descr="C:\Users\Центр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370" y="4569417"/>
            <a:ext cx="677404" cy="592220"/>
          </a:xfrm>
          <a:prstGeom prst="rect">
            <a:avLst/>
          </a:prstGeom>
          <a:noFill/>
        </p:spPr>
      </p:pic>
      <p:sp>
        <p:nvSpPr>
          <p:cNvPr id="27" name="Прямоугольник 26"/>
          <p:cNvSpPr/>
          <p:nvPr/>
        </p:nvSpPr>
        <p:spPr>
          <a:xfrm>
            <a:off x="971998" y="3138881"/>
            <a:ext cx="8247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ДОТАЦІЯ ЗА ПРИРІСТ ПОГОЛІВ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</a:rPr>
              <a:t>Я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 КОРІВ –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9 000 ТИС. ГРН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23" name="Прямокутник 7"/>
          <p:cNvSpPr/>
          <p:nvPr/>
        </p:nvSpPr>
        <p:spPr>
          <a:xfrm>
            <a:off x="939583" y="1133046"/>
            <a:ext cx="83125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ЧАСТКОВА КОМПЕНСАЦІЯ ВАРТОСТІ НАСІННЯ – </a:t>
            </a:r>
            <a:r>
              <a:rPr lang="ru-RU" sz="1600" b="1" dirty="0">
                <a:solidFill>
                  <a:schemeClr val="tx2"/>
                </a:solidFill>
                <a:cs typeface="Times New Roman" pitchFamily="18" charset="0"/>
              </a:rPr>
              <a:t>1 200 ТИС. ГРН 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897055" y="1533527"/>
            <a:ext cx="813690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Відшкодуванню підлягає вартість </a:t>
            </a:r>
            <a:r>
              <a:rPr lang="uk-UA" sz="1400" i="1" dirty="0" smtClean="0">
                <a:solidFill>
                  <a:schemeClr val="accent1">
                    <a:lumMod val="75000"/>
                  </a:schemeClr>
                </a:solidFill>
              </a:rPr>
              <a:t>придбаного та висіяного в поточному році 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насіння 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гречки, проса, олійного льону, квасолі, гороху всіх видів, вики, бобів, гірчиці, редьки олійної, капусти (білокачанної, броколі, брюсельської, цвітної), столового буряка, моркви, цибулі, гарбузів, кабачків, патисонів, баклажанів, кукурудзи цукрової , а також огірків, помідорів, перцю (які вирощуються у 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в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дкритому </a:t>
            </a:r>
            <a:r>
              <a:rPr lang="uk-UA" sz="1400" dirty="0" err="1">
                <a:solidFill>
                  <a:schemeClr val="accent1">
                    <a:lumMod val="75000"/>
                  </a:schemeClr>
                </a:solidFill>
              </a:rPr>
              <a:t>грунті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) не нижче першої репродукції або першого покоління гібриду в розмірі до 50% вартості насіння, але не більше  ніж 50,0 </a:t>
            </a:r>
            <a:r>
              <a:rPr lang="uk-UA" sz="1400" dirty="0" err="1">
                <a:solidFill>
                  <a:schemeClr val="accent1">
                    <a:lumMod val="75000"/>
                  </a:schemeClr>
                </a:solidFill>
              </a:rPr>
              <a:t>тис.грн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 одному </a:t>
            </a:r>
            <a:r>
              <a:rPr lang="uk-UA" sz="1400" dirty="0" err="1" smtClean="0">
                <a:solidFill>
                  <a:schemeClr val="accent1">
                    <a:lumMod val="75000"/>
                  </a:schemeClr>
                </a:solidFill>
              </a:rPr>
              <a:t>суб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r>
              <a:rPr lang="uk-UA" sz="1400" dirty="0" err="1" smtClean="0">
                <a:solidFill>
                  <a:schemeClr val="accent1">
                    <a:lumMod val="75000"/>
                  </a:schemeClr>
                </a:solidFill>
              </a:rPr>
              <a:t>єкту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підприємництва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sz="1400" i="1" dirty="0" err="1" smtClean="0">
                <a:solidFill>
                  <a:schemeClr val="accent1">
                    <a:lumMod val="75000"/>
                  </a:schemeClr>
                </a:solidFill>
              </a:rPr>
              <a:t>Термін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1">
                    <a:lumMod val="75000"/>
                  </a:schemeClr>
                </a:solidFill>
              </a:rPr>
              <a:t>подачі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1">
                    <a:lumMod val="75000"/>
                  </a:schemeClr>
                </a:solidFill>
              </a:rPr>
              <a:t>документів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до 15 </a:t>
            </a:r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</a:rPr>
              <a:t>червня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uk-UA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1000433" y="3573016"/>
            <a:ext cx="82235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Дотація за приріст корів надається на безповоротній основі суб’єктам підприємництва за кожну наявну прирощену корову або новостворене поголів’я корів, ідентифіковане та зареєстроване відповідно до законодавства,  в розмірі  до 30 000 гривень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за одну голову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sz="1400" i="1" dirty="0" err="1">
                <a:solidFill>
                  <a:schemeClr val="accent1">
                    <a:lumMod val="75000"/>
                  </a:schemeClr>
                </a:solidFill>
              </a:rPr>
              <a:t>Термін</a:t>
            </a:r>
            <a:r>
              <a:rPr lang="ru-RU" sz="1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i="1" dirty="0" err="1">
                <a:solidFill>
                  <a:schemeClr val="accent1">
                    <a:lumMod val="75000"/>
                  </a:schemeClr>
                </a:solidFill>
              </a:rPr>
              <a:t>подачі</a:t>
            </a:r>
            <a:r>
              <a:rPr lang="ru-RU" sz="1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i="1" dirty="0" err="1">
                <a:solidFill>
                  <a:schemeClr val="accent1">
                    <a:lumMod val="75000"/>
                  </a:schemeClr>
                </a:solidFill>
              </a:rPr>
              <a:t>документів</a:t>
            </a:r>
            <a:r>
              <a:rPr lang="ru-RU" sz="1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до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01 </a:t>
            </a:r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</a:rPr>
              <a:t>травня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uk-UA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9357" y="315884"/>
            <a:ext cx="164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ЗАВДАННЯ 2</a:t>
            </a:r>
          </a:p>
        </p:txBody>
      </p:sp>
      <p:sp>
        <p:nvSpPr>
          <p:cNvPr id="31" name="Штрихова стрілка вправо 30"/>
          <p:cNvSpPr/>
          <p:nvPr/>
        </p:nvSpPr>
        <p:spPr>
          <a:xfrm>
            <a:off x="2071184" y="258234"/>
            <a:ext cx="360040" cy="484632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897055" y="4696250"/>
            <a:ext cx="83305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БЮДЖЕТНА СУБСИДІЯ НА ОДИНИЦЮ ОБРОБЛЮВАЛЬНИХ ОРГАНІЧНИХ УГІДЬ –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1 000 ТИС. ГРН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17" name="Прямокутник 7"/>
          <p:cNvSpPr/>
          <p:nvPr/>
        </p:nvSpPr>
        <p:spPr>
          <a:xfrm>
            <a:off x="927233" y="5161637"/>
            <a:ext cx="82235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Надається суб’єктам підприємництва, що провадять органічну діяльність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</a:rPr>
              <a:t>, підтверджену органічними сертифікатами, на </a:t>
            </a:r>
            <a:r>
              <a:rPr lang="uk-UA" sz="1400" dirty="0">
                <a:solidFill>
                  <a:schemeClr val="accent1">
                    <a:lumMod val="75000"/>
                  </a:schemeClr>
                </a:solidFill>
              </a:rPr>
              <a:t>одиницю оброблюваних угідь з розрахунку 5000 грн на 1 гектар посіву та/або насаджень сільськогосподарських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культур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uk-UA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96" y="2908523"/>
            <a:ext cx="934250" cy="82324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75" y="845736"/>
            <a:ext cx="851923" cy="68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4"/>
          <p:cNvSpPr/>
          <p:nvPr/>
        </p:nvSpPr>
        <p:spPr>
          <a:xfrm>
            <a:off x="0" y="116632"/>
            <a:ext cx="9144000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800" b="1" dirty="0" smtClean="0">
                <a:solidFill>
                  <a:schemeClr val="bg1"/>
                </a:solidFill>
                <a:cs typeface="Times New Roman" pitchFamily="18" charset="0"/>
              </a:rPr>
              <a:t>РЕГІОНАЛЬНА ПІДТРИМКА РЕЛОКОВАНИХ ПІДПРИЄМСТВ</a:t>
            </a:r>
            <a:endParaRPr lang="uk-UA" sz="2800" b="1" i="1" dirty="0">
              <a:solidFill>
                <a:schemeClr val="bg1"/>
              </a:solidFill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251520" y="3356992"/>
            <a:ext cx="872125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Безповоротна фінансова допомога виробничим підприємствам, які </a:t>
            </a:r>
            <a:r>
              <a:rPr lang="uk-UA" dirty="0" err="1" smtClean="0"/>
              <a:t>релокувались</a:t>
            </a:r>
            <a:r>
              <a:rPr lang="uk-UA" dirty="0" smtClean="0"/>
              <a:t>,  становить 100 тис гривень за умови, якщо підприємство перереєструється на території Львівської області. </a:t>
            </a:r>
          </a:p>
          <a:p>
            <a:pPr algn="just"/>
            <a:r>
              <a:rPr lang="uk-UA" dirty="0" smtClean="0"/>
              <a:t>Також підприємство отримає додаткових 100 тис </a:t>
            </a:r>
            <a:r>
              <a:rPr lang="uk-UA" dirty="0" err="1" smtClean="0"/>
              <a:t>грн</a:t>
            </a:r>
            <a:r>
              <a:rPr lang="uk-UA" dirty="0" smtClean="0"/>
              <a:t>, якщо створить не менше 20 нових робочих місць під час воєнного стану на момент подачі заявки.</a:t>
            </a:r>
          </a:p>
          <a:p>
            <a:pPr algn="just"/>
            <a:r>
              <a:rPr lang="uk-UA" dirty="0" smtClean="0"/>
              <a:t>Підтримка полягає у наданні безповоротної фінансової допомоги для підтримки організації фінансово-господарської діяльності (крім заробітної плати і капітальних видатків).</a:t>
            </a:r>
          </a:p>
          <a:p>
            <a:pPr algn="just"/>
            <a:r>
              <a:rPr lang="uk-UA" dirty="0" smtClean="0"/>
              <a:t>Більш детально з програмою можна ознайомитись за посиланням: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://loda.gov.ua/structural-unit/17066?categoryId=6539</a:t>
            </a:r>
            <a:r>
              <a:rPr lang="ru-RU" dirty="0"/>
              <a:t> </a:t>
            </a:r>
          </a:p>
          <a:p>
            <a:pPr algn="just"/>
            <a:endParaRPr lang="uk-UA" dirty="0"/>
          </a:p>
        </p:txBody>
      </p:sp>
      <p:sp>
        <p:nvSpPr>
          <p:cNvPr id="15" name="Прямокутник 14"/>
          <p:cNvSpPr/>
          <p:nvPr/>
        </p:nvSpPr>
        <p:spPr>
          <a:xfrm>
            <a:off x="376943" y="1110225"/>
            <a:ext cx="87348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Програми підтримки бізнесу у Львівській області на період воєнного </a:t>
            </a:r>
            <a:r>
              <a:rPr lang="uk-UA" b="1" dirty="0" smtClean="0"/>
              <a:t>стану, затверджена р</a:t>
            </a:r>
            <a:r>
              <a:rPr lang="ru-RU" b="1" dirty="0" err="1" smtClean="0"/>
              <a:t>озпорядженням</a:t>
            </a:r>
            <a:r>
              <a:rPr lang="ru-RU" b="1" dirty="0" smtClean="0"/>
              <a:t> начальника </a:t>
            </a:r>
            <a:r>
              <a:rPr lang="ru-RU" b="1" dirty="0" err="1" smtClean="0"/>
              <a:t>обласної</a:t>
            </a:r>
            <a:r>
              <a:rPr lang="ru-RU" b="1" dirty="0" smtClean="0"/>
              <a:t> </a:t>
            </a:r>
            <a:r>
              <a:rPr lang="ru-RU" b="1" dirty="0" err="1"/>
              <a:t>військової</a:t>
            </a:r>
            <a:r>
              <a:rPr lang="ru-RU" b="1" dirty="0"/>
              <a:t> </a:t>
            </a:r>
            <a:r>
              <a:rPr lang="ru-RU" b="1" dirty="0" err="1" smtClean="0"/>
              <a:t>адміністрації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endParaRPr lang="ru-RU" b="1" dirty="0"/>
          </a:p>
          <a:p>
            <a:pPr algn="just"/>
            <a:r>
              <a:rPr lang="ru-RU" b="1" dirty="0"/>
              <a:t>01.12.2022 №659/0/5-22ВА</a:t>
            </a:r>
          </a:p>
          <a:p>
            <a:r>
              <a:rPr lang="uk-UA" dirty="0" smtClean="0"/>
              <a:t>Заявку подавати до департаменту економічної політики Львівської ОВА </a:t>
            </a:r>
          </a:p>
          <a:p>
            <a:r>
              <a:rPr lang="uk-UA" dirty="0" smtClean="0"/>
              <a:t>Контакт у </a:t>
            </a:r>
            <a:r>
              <a:rPr lang="en-US" dirty="0" err="1" smtClean="0"/>
              <a:t>WhatsApp</a:t>
            </a:r>
            <a:r>
              <a:rPr lang="en-US" dirty="0" smtClean="0"/>
              <a:t> </a:t>
            </a:r>
            <a:r>
              <a:rPr lang="uk-UA" dirty="0" smtClean="0"/>
              <a:t>за номерами: +38 066 833 03 13, +38 068 068 17 51, +38 063 466 71 38 та </a:t>
            </a:r>
            <a:r>
              <a:rPr lang="en-US" dirty="0" smtClean="0"/>
              <a:t>investregionlviv@gmail.com</a:t>
            </a:r>
            <a:endParaRPr lang="uk-U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495044"/>
            <a:ext cx="1800201" cy="8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177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4"/>
          <p:cNvSpPr/>
          <p:nvPr/>
        </p:nvSpPr>
        <p:spPr>
          <a:xfrm>
            <a:off x="-2" y="0"/>
            <a:ext cx="9144000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800" b="1" dirty="0" smtClean="0">
                <a:solidFill>
                  <a:schemeClr val="bg1"/>
                </a:solidFill>
                <a:cs typeface="Times New Roman" pitchFamily="18" charset="0"/>
              </a:rPr>
              <a:t>ПІДТРИМКА МІСЦЕВИХ БЮДЖЕТІВ</a:t>
            </a:r>
            <a:endParaRPr lang="uk-UA" sz="2800" b="1" i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215850"/>
              </p:ext>
            </p:extLst>
          </p:nvPr>
        </p:nvGraphicFramePr>
        <p:xfrm>
          <a:off x="0" y="523219"/>
          <a:ext cx="9143998" cy="6480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646">
                  <a:extLst>
                    <a:ext uri="{9D8B030D-6E8A-4147-A177-3AD203B41FA5}">
                      <a16:colId xmlns:a16="http://schemas.microsoft.com/office/drawing/2014/main" xmlns="" val="2964919987"/>
                    </a:ext>
                  </a:extLst>
                </a:gridCol>
                <a:gridCol w="1469973">
                  <a:extLst>
                    <a:ext uri="{9D8B030D-6E8A-4147-A177-3AD203B41FA5}">
                      <a16:colId xmlns:a16="http://schemas.microsoft.com/office/drawing/2014/main" xmlns="" val="2190930306"/>
                    </a:ext>
                  </a:extLst>
                </a:gridCol>
                <a:gridCol w="3962575">
                  <a:extLst>
                    <a:ext uri="{9D8B030D-6E8A-4147-A177-3AD203B41FA5}">
                      <a16:colId xmlns:a16="http://schemas.microsoft.com/office/drawing/2014/main" xmlns="" val="4207251687"/>
                    </a:ext>
                  </a:extLst>
                </a:gridCol>
                <a:gridCol w="965859">
                  <a:extLst>
                    <a:ext uri="{9D8B030D-6E8A-4147-A177-3AD203B41FA5}">
                      <a16:colId xmlns:a16="http://schemas.microsoft.com/office/drawing/2014/main" xmlns="" val="3613311091"/>
                    </a:ext>
                  </a:extLst>
                </a:gridCol>
                <a:gridCol w="2401945">
                  <a:extLst>
                    <a:ext uri="{9D8B030D-6E8A-4147-A177-3AD203B41FA5}">
                      <a16:colId xmlns:a16="http://schemas.microsoft.com/office/drawing/2014/main" xmlns="" val="3464941852"/>
                    </a:ext>
                  </a:extLst>
                </a:gridCol>
              </a:tblGrid>
              <a:tr h="448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 з/п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Назва органу місцевого самоврядування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Назва програми та напрями підтримки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Обсяг виділених коштів на 2023 рік, тис.грн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Посилання на сторінку РВА/ОМС на якій розміщено інформацію про програму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1244438992"/>
                  </a:ext>
                </a:extLst>
              </a:tr>
              <a:tr h="1496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Львівський р-н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1926682"/>
                  </a:ext>
                </a:extLst>
              </a:tr>
              <a:tr h="748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Куликівська</a:t>
                      </a:r>
                      <a:r>
                        <a:rPr lang="uk-UA" sz="800" dirty="0">
                          <a:effectLst/>
                        </a:rPr>
                        <a:t> селищна рада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Програма розвитку агропромислового комплексу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- часткова фінансова підтримка новостворених фермерських, СФГ (ФОП) – 150,0 тис. грн.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- часткове відшкодування витрат на придбання насіння кормових – 250,0 </a:t>
                      </a:r>
                      <a:r>
                        <a:rPr lang="uk-UA" sz="800" dirty="0" err="1">
                          <a:effectLst/>
                        </a:rPr>
                        <a:t>тис.грн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400,0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Сайт </a:t>
                      </a:r>
                      <a:r>
                        <a:rPr lang="ru-RU" sz="800" dirty="0" err="1">
                          <a:effectLst/>
                        </a:rPr>
                        <a:t>селищної</a:t>
                      </a:r>
                      <a:r>
                        <a:rPr lang="ru-RU" sz="800" dirty="0">
                          <a:effectLst/>
                        </a:rPr>
                        <a:t> ради https://kulykiv-gromada.gov.ua/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3788233102"/>
                  </a:ext>
                </a:extLst>
              </a:tr>
              <a:tr h="4392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Кам'янка-Бузька міська рада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Програма підтримки та розвитку агропромислового комплексу на території Кам'янка-Бузької територіальної громади на 2023-2024 роки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130,0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Сайт міської ради </a:t>
                      </a:r>
                      <a:r>
                        <a:rPr lang="en-US" sz="800">
                          <a:effectLst/>
                        </a:rPr>
                        <a:t>kbmr</a:t>
                      </a:r>
                      <a:r>
                        <a:rPr lang="uk-UA" sz="800">
                          <a:effectLst/>
                        </a:rPr>
                        <a:t>.</a:t>
                      </a:r>
                      <a:r>
                        <a:rPr lang="en-US" sz="800">
                          <a:effectLst/>
                        </a:rPr>
                        <a:t>gov</a:t>
                      </a:r>
                      <a:r>
                        <a:rPr lang="uk-UA" sz="800">
                          <a:effectLst/>
                        </a:rPr>
                        <a:t>.</a:t>
                      </a:r>
                      <a:r>
                        <a:rPr lang="en-US" sz="800">
                          <a:effectLst/>
                        </a:rPr>
                        <a:t>ua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1390633774"/>
                  </a:ext>
                </a:extLst>
              </a:tr>
              <a:tr h="1496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uk-UA" sz="800" dirty="0" err="1">
                          <a:effectLst/>
                        </a:rPr>
                        <a:t>Стрийський</a:t>
                      </a:r>
                      <a:r>
                        <a:rPr lang="uk-UA" sz="800" dirty="0">
                          <a:effectLst/>
                        </a:rPr>
                        <a:t> р-н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5025497"/>
                  </a:ext>
                </a:extLst>
              </a:tr>
              <a:tr h="331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Стрийська</a:t>
                      </a:r>
                      <a:r>
                        <a:rPr lang="ru-RU" sz="800" dirty="0">
                          <a:effectLst/>
                        </a:rPr>
                        <a:t> ТГ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Програма підтримки сільськогосподарських обслуговуючих кооперативів територіальної громади </a:t>
                      </a:r>
                      <a:r>
                        <a:rPr lang="uk-UA" sz="800" dirty="0" err="1">
                          <a:effectLst/>
                        </a:rPr>
                        <a:t>Стрийської</a:t>
                      </a:r>
                      <a:r>
                        <a:rPr lang="uk-UA" sz="800" dirty="0">
                          <a:effectLst/>
                        </a:rPr>
                        <a:t> міської ради на 2022-2025  роки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150,0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en-US" sz="800" dirty="0">
                          <a:effectLst/>
                        </a:rPr>
                        <a:t>https</a:t>
                      </a:r>
                      <a:r>
                        <a:rPr lang="uk-UA" sz="800" dirty="0">
                          <a:effectLst/>
                        </a:rPr>
                        <a:t>://</a:t>
                      </a:r>
                      <a:r>
                        <a:rPr lang="en-US" sz="800" dirty="0" err="1">
                          <a:effectLst/>
                        </a:rPr>
                        <a:t>stryi</a:t>
                      </a:r>
                      <a:r>
                        <a:rPr lang="uk-UA" sz="800" dirty="0">
                          <a:effectLst/>
                        </a:rPr>
                        <a:t>-</a:t>
                      </a:r>
                      <a:r>
                        <a:rPr lang="en-US" sz="800" dirty="0" err="1">
                          <a:effectLst/>
                        </a:rPr>
                        <a:t>rada</a:t>
                      </a:r>
                      <a:r>
                        <a:rPr lang="uk-UA" sz="800" dirty="0">
                          <a:effectLst/>
                        </a:rPr>
                        <a:t>.</a:t>
                      </a:r>
                      <a:r>
                        <a:rPr lang="en-US" sz="800" dirty="0" err="1">
                          <a:effectLst/>
                        </a:rPr>
                        <a:t>gov</a:t>
                      </a:r>
                      <a:r>
                        <a:rPr lang="uk-UA" sz="800" dirty="0">
                          <a:effectLst/>
                        </a:rPr>
                        <a:t>.</a:t>
                      </a:r>
                      <a:r>
                        <a:rPr lang="en-US" sz="800" dirty="0" err="1">
                          <a:effectLst/>
                        </a:rPr>
                        <a:t>ua</a:t>
                      </a:r>
                      <a:r>
                        <a:rPr lang="uk-UA" sz="800" dirty="0">
                          <a:effectLst/>
                        </a:rPr>
                        <a:t>/</a:t>
                      </a:r>
                      <a:r>
                        <a:rPr lang="en-US" sz="800" dirty="0">
                          <a:effectLst/>
                        </a:rPr>
                        <a:t>doc</a:t>
                      </a:r>
                      <a:r>
                        <a:rPr lang="uk-UA" sz="800" dirty="0">
                          <a:effectLst/>
                        </a:rPr>
                        <a:t>/</a:t>
                      </a:r>
                      <a:r>
                        <a:rPr lang="en-US" sz="800" dirty="0">
                          <a:effectLst/>
                        </a:rPr>
                        <a:t>category</a:t>
                      </a:r>
                      <a:r>
                        <a:rPr lang="uk-UA" sz="800" dirty="0">
                          <a:effectLst/>
                        </a:rPr>
                        <a:t>/</a:t>
                      </a:r>
                      <a:r>
                        <a:rPr lang="en-US" sz="800" dirty="0" err="1">
                          <a:effectLst/>
                        </a:rPr>
                        <a:t>rishennya</a:t>
                      </a:r>
                      <a:r>
                        <a:rPr lang="uk-UA" sz="800" dirty="0">
                          <a:effectLst/>
                        </a:rPr>
                        <a:t>-</a:t>
                      </a:r>
                      <a:r>
                        <a:rPr lang="en-US" sz="800" dirty="0" err="1">
                          <a:effectLst/>
                        </a:rPr>
                        <a:t>sesiy</a:t>
                      </a:r>
                      <a:r>
                        <a:rPr lang="uk-UA" sz="800" dirty="0">
                          <a:effectLst/>
                        </a:rPr>
                        <a:t>/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2434566604"/>
                  </a:ext>
                </a:extLst>
              </a:tr>
              <a:tr h="382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Програма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підтримки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галузі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тваринництва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територіальної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громади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Стрийської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міської</a:t>
                      </a:r>
                      <a:r>
                        <a:rPr lang="ru-RU" sz="800" dirty="0">
                          <a:effectLst/>
                        </a:rPr>
                        <a:t> ради на 2022-2025 роки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200,0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en-US" sz="800">
                          <a:effectLst/>
                        </a:rPr>
                        <a:t>https</a:t>
                      </a:r>
                      <a:r>
                        <a:rPr lang="uk-UA" sz="800">
                          <a:effectLst/>
                        </a:rPr>
                        <a:t>://</a:t>
                      </a:r>
                      <a:r>
                        <a:rPr lang="en-US" sz="800">
                          <a:effectLst/>
                        </a:rPr>
                        <a:t>stryi</a:t>
                      </a:r>
                      <a:r>
                        <a:rPr lang="uk-UA" sz="800">
                          <a:effectLst/>
                        </a:rPr>
                        <a:t>-</a:t>
                      </a:r>
                      <a:r>
                        <a:rPr lang="en-US" sz="800">
                          <a:effectLst/>
                        </a:rPr>
                        <a:t>rada</a:t>
                      </a:r>
                      <a:r>
                        <a:rPr lang="uk-UA" sz="800">
                          <a:effectLst/>
                        </a:rPr>
                        <a:t>.</a:t>
                      </a:r>
                      <a:r>
                        <a:rPr lang="en-US" sz="800">
                          <a:effectLst/>
                        </a:rPr>
                        <a:t>gov</a:t>
                      </a:r>
                      <a:r>
                        <a:rPr lang="uk-UA" sz="800">
                          <a:effectLst/>
                        </a:rPr>
                        <a:t>.</a:t>
                      </a:r>
                      <a:r>
                        <a:rPr lang="en-US" sz="800">
                          <a:effectLst/>
                        </a:rPr>
                        <a:t>ua</a:t>
                      </a:r>
                      <a:r>
                        <a:rPr lang="uk-UA" sz="800">
                          <a:effectLst/>
                        </a:rPr>
                        <a:t>/</a:t>
                      </a:r>
                      <a:r>
                        <a:rPr lang="en-US" sz="800">
                          <a:effectLst/>
                        </a:rPr>
                        <a:t>doc</a:t>
                      </a:r>
                      <a:r>
                        <a:rPr lang="uk-UA" sz="800">
                          <a:effectLst/>
                        </a:rPr>
                        <a:t>/</a:t>
                      </a:r>
                      <a:r>
                        <a:rPr lang="en-US" sz="800">
                          <a:effectLst/>
                        </a:rPr>
                        <a:t>category</a:t>
                      </a:r>
                      <a:r>
                        <a:rPr lang="uk-UA" sz="800">
                          <a:effectLst/>
                        </a:rPr>
                        <a:t>/</a:t>
                      </a:r>
                      <a:r>
                        <a:rPr lang="en-US" sz="800">
                          <a:effectLst/>
                        </a:rPr>
                        <a:t>rishennya</a:t>
                      </a:r>
                      <a:r>
                        <a:rPr lang="uk-UA" sz="800">
                          <a:effectLst/>
                        </a:rPr>
                        <a:t>-</a:t>
                      </a:r>
                      <a:r>
                        <a:rPr lang="en-US" sz="800">
                          <a:effectLst/>
                        </a:rPr>
                        <a:t>sesiy</a:t>
                      </a:r>
                      <a:r>
                        <a:rPr lang="uk-UA" sz="800">
                          <a:effectLst/>
                        </a:rPr>
                        <a:t>/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2281984541"/>
                  </a:ext>
                </a:extLst>
              </a:tr>
              <a:tr h="598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Миколаївська</a:t>
                      </a:r>
                      <a:r>
                        <a:rPr lang="ru-RU" sz="800" dirty="0">
                          <a:effectLst/>
                        </a:rPr>
                        <a:t> ТГ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Програма ефективності ведення галузей сільського господарства агропромислового комплексу Миколаївської ТГ на 2022-2023 роки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300,0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u="sng" dirty="0">
                          <a:effectLst/>
                          <a:hlinkClick r:id="rId3"/>
                        </a:rPr>
                        <a:t>https://mykolaivmr.gov.ua/doc/rishennya-1-she-plenarne-zasidannya-20-oyi-chergovoyi-sesiyi-mykolayivskoyi-miskoyi-rady-stryjskogo-rajonu-lvivskoyi-oblasti/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2478091139"/>
                  </a:ext>
                </a:extLst>
              </a:tr>
              <a:tr h="598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r>
                        <a:rPr lang="ru-RU" sz="800" dirty="0" err="1" smtClean="0">
                          <a:effectLst/>
                        </a:rPr>
                        <a:t>Розвадівська</a:t>
                      </a:r>
                      <a:r>
                        <a:rPr lang="ru-RU" sz="800" dirty="0" smtClean="0">
                          <a:effectLst/>
                        </a:rPr>
                        <a:t> ТГ</a:t>
                      </a:r>
                      <a:endParaRPr lang="ru-RU" sz="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«Ефективність ведення галузей сільського господарства агропромислового комплексу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Розвадівської</a:t>
                      </a:r>
                      <a:r>
                        <a:rPr lang="uk-UA" sz="800" dirty="0">
                          <a:effectLst/>
                        </a:rPr>
                        <a:t> територіальної громади </a:t>
                      </a:r>
                      <a:r>
                        <a:rPr lang="uk-UA" sz="800" dirty="0" err="1">
                          <a:effectLst/>
                        </a:rPr>
                        <a:t>Стрийського</a:t>
                      </a:r>
                      <a:r>
                        <a:rPr lang="uk-UA" sz="800" dirty="0">
                          <a:effectLst/>
                        </a:rPr>
                        <a:t> району Львівської  області у 2023 році»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60,0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uk-UA" sz="800" u="sng" dirty="0">
                          <a:effectLst/>
                          <a:hlinkClick r:id="rId4"/>
                        </a:rPr>
                        <a:t>https://rozvadivotg.gov.ua/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1936581110"/>
                  </a:ext>
                </a:extLst>
              </a:tr>
              <a:tr h="29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800" kern="0" dirty="0">
                          <a:effectLst/>
                        </a:rPr>
                        <a:t> «Покращення стану пасовищ і сіножатей</a:t>
                      </a:r>
                      <a:endParaRPr lang="ru-RU" sz="800" kern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на території </a:t>
                      </a:r>
                      <a:r>
                        <a:rPr lang="uk-UA" sz="800" dirty="0" err="1">
                          <a:effectLst/>
                        </a:rPr>
                        <a:t>Розвадівської</a:t>
                      </a:r>
                      <a:r>
                        <a:rPr lang="uk-UA" sz="800" dirty="0">
                          <a:effectLst/>
                        </a:rPr>
                        <a:t> сільської ради на 2023 роки»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250,0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uk-UA" sz="800" u="sng">
                          <a:effectLst/>
                          <a:hlinkClick r:id="rId4"/>
                        </a:rPr>
                        <a:t>https://rozvadivotg.gov.ua/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3852651242"/>
                  </a:ext>
                </a:extLst>
              </a:tr>
              <a:tr h="615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Боротьба з карантинними бур’янами 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на території </a:t>
                      </a:r>
                      <a:r>
                        <a:rPr lang="uk-UA" sz="800" dirty="0" err="1">
                          <a:effectLst/>
                        </a:rPr>
                        <a:t>Розвадівської</a:t>
                      </a:r>
                      <a:r>
                        <a:rPr lang="uk-UA" sz="800" dirty="0">
                          <a:effectLst/>
                        </a:rPr>
                        <a:t> сільської ради  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Стрийського</a:t>
                      </a:r>
                      <a:r>
                        <a:rPr lang="uk-UA" sz="800" dirty="0">
                          <a:effectLst/>
                        </a:rPr>
                        <a:t> району Львівської  області.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ліквідацію осередків  борщівника  Сосновського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60,0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uk-UA" sz="800" u="sng">
                          <a:effectLst/>
                          <a:hlinkClick r:id="rId4"/>
                        </a:rPr>
                        <a:t>https://rozvadivotg.gov.ua/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2900571325"/>
                  </a:ext>
                </a:extLst>
              </a:tr>
              <a:tr h="448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Новороздільська</a:t>
                      </a:r>
                      <a:r>
                        <a:rPr lang="uk-UA" sz="800" dirty="0">
                          <a:effectLst/>
                        </a:rPr>
                        <a:t> міська рада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Програма ефективності ведення галузей сільського господарства агропромислового комплексу </a:t>
                      </a:r>
                      <a:r>
                        <a:rPr lang="uk-UA" sz="800" dirty="0" err="1">
                          <a:effectLst/>
                        </a:rPr>
                        <a:t>Новороздільської</a:t>
                      </a:r>
                      <a:r>
                        <a:rPr lang="uk-UA" sz="800" dirty="0">
                          <a:effectLst/>
                        </a:rPr>
                        <a:t> територіальної громади на 2023 рік та прогноз на 2024-2025 роки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32,4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uk-UA" sz="800" dirty="0">
                          <a:effectLst/>
                        </a:rPr>
                        <a:t>https://novyyrozdil-gromada.gov.ua/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586409389"/>
                  </a:ext>
                </a:extLst>
              </a:tr>
              <a:tr h="1496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uk-UA" sz="800" dirty="0">
                          <a:effectLst/>
                        </a:rPr>
                        <a:t>Червоноградський р-н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8624500"/>
                  </a:ext>
                </a:extLst>
              </a:tr>
              <a:tr h="29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Радехівська</a:t>
                      </a:r>
                      <a:r>
                        <a:rPr lang="uk-UA" sz="800" dirty="0">
                          <a:effectLst/>
                        </a:rPr>
                        <a:t> ТГ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 </a:t>
                      </a:r>
                      <a:r>
                        <a:rPr lang="ru-RU" sz="800" dirty="0" err="1">
                          <a:effectLst/>
                        </a:rPr>
                        <a:t>Програма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підтримки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розвитку</a:t>
                      </a:r>
                      <a:r>
                        <a:rPr lang="ru-RU" sz="800" dirty="0">
                          <a:effectLst/>
                        </a:rPr>
                        <a:t> СОК та СФГ в </a:t>
                      </a:r>
                      <a:r>
                        <a:rPr lang="ru-RU" sz="800" dirty="0" err="1">
                          <a:effectLst/>
                        </a:rPr>
                        <a:t>Радехівській</a:t>
                      </a:r>
                      <a:r>
                        <a:rPr lang="ru-RU" sz="800" dirty="0">
                          <a:effectLst/>
                        </a:rPr>
                        <a:t> ТГ на 2022-2023  роки»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200</a:t>
                      </a:r>
                      <a:r>
                        <a:rPr lang="uk-UA" sz="800">
                          <a:effectLst/>
                        </a:rPr>
                        <a:t>,</a:t>
                      </a:r>
                      <a:r>
                        <a:rPr lang="en-US" sz="800">
                          <a:effectLst/>
                        </a:rPr>
                        <a:t>00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en-US" sz="800">
                          <a:effectLst/>
                        </a:rPr>
                        <a:t>nttps</a:t>
                      </a:r>
                      <a:r>
                        <a:rPr lang="uk-UA" sz="800">
                          <a:effectLst/>
                        </a:rPr>
                        <a:t>:</a:t>
                      </a:r>
                      <a:r>
                        <a:rPr lang="en-US" sz="800">
                          <a:effectLst/>
                        </a:rPr>
                        <a:t>//radekhiv-miskrada.gov.ua/wp-content/uploads/2022/02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2983179953"/>
                  </a:ext>
                </a:extLst>
              </a:tr>
              <a:tr h="1496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uk-UA" sz="800" dirty="0">
                          <a:effectLst/>
                        </a:rPr>
                        <a:t>Яворівський р-н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5730185"/>
                  </a:ext>
                </a:extLst>
              </a:tr>
              <a:tr h="40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Новояворівська</a:t>
                      </a:r>
                      <a:r>
                        <a:rPr lang="ru-RU" sz="800" dirty="0">
                          <a:effectLst/>
                        </a:rPr>
                        <a:t> ТГ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Програма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фінансової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підтримки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сільськогосподарських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товаровиробників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Новояворівської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міської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територіальної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громади</a:t>
                      </a:r>
                      <a:r>
                        <a:rPr lang="ru-RU" sz="800" dirty="0">
                          <a:effectLst/>
                        </a:rPr>
                        <a:t> на 2022 </a:t>
                      </a:r>
                      <a:r>
                        <a:rPr lang="ru-RU" sz="800" dirty="0" err="1">
                          <a:effectLst/>
                        </a:rPr>
                        <a:t>рік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300,0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https://novmiskrada.gov.ua/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2810571053"/>
                  </a:ext>
                </a:extLst>
              </a:tr>
              <a:tr h="261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2082,4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2022 </a:t>
                      </a:r>
                      <a:r>
                        <a:rPr lang="ru-RU" sz="8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році</a:t>
                      </a:r>
                      <a:r>
                        <a:rPr lang="ru-RU" sz="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- 380 тис. </a:t>
                      </a:r>
                      <a:r>
                        <a:rPr lang="ru-RU" sz="8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грн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30" marR="34230" marT="0" marB="0"/>
                </a:tc>
                <a:extLst>
                  <a:ext uri="{0D108BD9-81ED-4DB2-BD59-A6C34878D82A}">
                    <a16:rowId xmlns:a16="http://schemas.microsoft.com/office/drawing/2014/main" xmlns="" val="4043076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285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9106</TotalTime>
  <Words>1557</Words>
  <Application>Microsoft Office PowerPoint</Application>
  <PresentationFormat>Экран (4:3)</PresentationFormat>
  <Paragraphs>212</Paragraphs>
  <Slides>12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HP</cp:lastModifiedBy>
  <cp:revision>640</cp:revision>
  <cp:lastPrinted>2023-06-13T10:45:47Z</cp:lastPrinted>
  <dcterms:created xsi:type="dcterms:W3CDTF">2010-02-23T11:30:32Z</dcterms:created>
  <dcterms:modified xsi:type="dcterms:W3CDTF">2023-06-13T11:15:48Z</dcterms:modified>
</cp:coreProperties>
</file>