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41" r:id="rId2"/>
    <p:sldId id="655" r:id="rId3"/>
    <p:sldId id="653" r:id="rId4"/>
    <p:sldId id="285" r:id="rId5"/>
    <p:sldId id="647" r:id="rId6"/>
    <p:sldId id="651" r:id="rId7"/>
    <p:sldId id="652" r:id="rId8"/>
    <p:sldId id="644" r:id="rId9"/>
    <p:sldId id="645" r:id="rId10"/>
    <p:sldId id="646" r:id="rId11"/>
    <p:sldId id="656" r:id="rId12"/>
    <p:sldId id="648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FB6"/>
    <a:srgbClr val="074D67"/>
    <a:srgbClr val="282F39"/>
    <a:srgbClr val="FCB414"/>
    <a:srgbClr val="007A7D"/>
    <a:srgbClr val="CB1B4A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6" autoAdjust="0"/>
    <p:restoredTop sz="94669" autoAdjust="0"/>
  </p:normalViewPr>
  <p:slideViewPr>
    <p:cSldViewPr snapToGrid="0">
      <p:cViewPr varScale="1">
        <p:scale>
          <a:sx n="66" d="100"/>
          <a:sy n="66" d="100"/>
        </p:scale>
        <p:origin x="3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E81B3-876C-4208-9707-BDFC4CB8C397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25765-56B2-46E5-A728-FFC9C37D15F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51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AC0B4-B25C-4DBC-A088-97B91412C73E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394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25765-56B2-46E5-A728-FFC9C37D15F9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112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25765-56B2-46E5-A728-FFC9C37D15F9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853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25765-56B2-46E5-A728-FFC9C37D15F9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490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25765-56B2-46E5-A728-FFC9C37D15F9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824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EEB66B08-364C-DF4F-7284-9DEB94BA5A9F}"/>
              </a:ext>
            </a:extLst>
          </p:cNvPr>
          <p:cNvGrpSpPr/>
          <p:nvPr/>
        </p:nvGrpSpPr>
        <p:grpSpPr>
          <a:xfrm>
            <a:off x="6096000" y="1301352"/>
            <a:ext cx="5500428" cy="3653134"/>
            <a:chOff x="959254" y="1715327"/>
            <a:chExt cx="6418983" cy="4263198"/>
          </a:xfrm>
        </p:grpSpPr>
        <p:sp>
          <p:nvSpPr>
            <p:cNvPr id="3" name="Isosceles Triangle 1">
              <a:extLst>
                <a:ext uri="{FF2B5EF4-FFF2-40B4-BE49-F238E27FC236}">
                  <a16:creationId xmlns:a16="http://schemas.microsoft.com/office/drawing/2014/main" id="{5895D39B-3408-BC4B-3578-A7167FAA390D}"/>
                </a:ext>
              </a:extLst>
            </p:cNvPr>
            <p:cNvSpPr/>
            <p:nvPr/>
          </p:nvSpPr>
          <p:spPr>
            <a:xfrm>
              <a:off x="959254" y="1715327"/>
              <a:ext cx="6418982" cy="12772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B3986EB4-98E2-679E-E3AD-36100188CCB5}"/>
                </a:ext>
              </a:extLst>
            </p:cNvPr>
            <p:cNvSpPr/>
            <p:nvPr/>
          </p:nvSpPr>
          <p:spPr>
            <a:xfrm>
              <a:off x="959254" y="3246111"/>
              <a:ext cx="1053695" cy="2038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FF7FCCB5-81F4-9604-C0F6-AAFF398A97B1}"/>
                </a:ext>
              </a:extLst>
            </p:cNvPr>
            <p:cNvSpPr/>
            <p:nvPr/>
          </p:nvSpPr>
          <p:spPr>
            <a:xfrm>
              <a:off x="2300576" y="3246111"/>
              <a:ext cx="1053695" cy="2038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C8B11B84-2132-28AA-B4EF-78CFA3D1843A}"/>
                </a:ext>
              </a:extLst>
            </p:cNvPr>
            <p:cNvSpPr/>
            <p:nvPr/>
          </p:nvSpPr>
          <p:spPr>
            <a:xfrm>
              <a:off x="3641898" y="3246111"/>
              <a:ext cx="1053695" cy="2038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C52A14AD-9377-FAE0-B87C-EFBA1CC64447}"/>
                </a:ext>
              </a:extLst>
            </p:cNvPr>
            <p:cNvSpPr/>
            <p:nvPr/>
          </p:nvSpPr>
          <p:spPr>
            <a:xfrm>
              <a:off x="4983220" y="3246111"/>
              <a:ext cx="1053695" cy="2038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7F7FBB44-8C88-B1EB-ED8F-0DA4935F3AB7}"/>
                </a:ext>
              </a:extLst>
            </p:cNvPr>
            <p:cNvSpPr/>
            <p:nvPr/>
          </p:nvSpPr>
          <p:spPr>
            <a:xfrm>
              <a:off x="959254" y="5503536"/>
              <a:ext cx="6418982" cy="4749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8">
              <a:extLst>
                <a:ext uri="{FF2B5EF4-FFF2-40B4-BE49-F238E27FC236}">
                  <a16:creationId xmlns:a16="http://schemas.microsoft.com/office/drawing/2014/main" id="{5C25546C-C892-52D8-37F4-D7F3D750D086}"/>
                </a:ext>
              </a:extLst>
            </p:cNvPr>
            <p:cNvSpPr/>
            <p:nvPr/>
          </p:nvSpPr>
          <p:spPr>
            <a:xfrm>
              <a:off x="6324542" y="3246111"/>
              <a:ext cx="1053695" cy="2038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41">
            <a:extLst>
              <a:ext uri="{FF2B5EF4-FFF2-40B4-BE49-F238E27FC236}">
                <a16:creationId xmlns:a16="http://schemas.microsoft.com/office/drawing/2014/main" id="{95194FA3-38D6-7413-5F63-9830BDAFB478}"/>
              </a:ext>
            </a:extLst>
          </p:cNvPr>
          <p:cNvSpPr txBox="1"/>
          <p:nvPr/>
        </p:nvSpPr>
        <p:spPr>
          <a:xfrm>
            <a:off x="349104" y="3048966"/>
            <a:ext cx="5613157" cy="76067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2400" b="1" spc="194" dirty="0">
                <a:solidFill>
                  <a:schemeClr val="bg1"/>
                </a:solidFill>
                <a:latin typeface="Arial Black" panose="020B0A04020102020204" pitchFamily="34" charset="0"/>
                <a:cs typeface="Tahoma"/>
              </a:rPr>
              <a:t>Запровадження Центрів ветеранського розвитку</a:t>
            </a:r>
            <a:endParaRPr sz="2400" b="1" dirty="0">
              <a:solidFill>
                <a:schemeClr val="bg1"/>
              </a:solidFill>
              <a:latin typeface="Arial Black" panose="020B0A04020102020204" pitchFamily="34" charset="0"/>
              <a:cs typeface="Tahoma"/>
            </a:endParaRPr>
          </a:p>
        </p:txBody>
      </p:sp>
      <p:pic>
        <p:nvPicPr>
          <p:cNvPr id="15" name="Google Shape;147;p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227A73D-DFF8-3567-43FF-CF9BF1924A0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0000"/>
          <a:stretch/>
        </p:blipFill>
        <p:spPr>
          <a:xfrm>
            <a:off x="0" y="0"/>
            <a:ext cx="1714749" cy="1800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</p:pic>
      <p:sp>
        <p:nvSpPr>
          <p:cNvPr id="16" name="Google Shape;148;p1">
            <a:extLst>
              <a:ext uri="{FF2B5EF4-FFF2-40B4-BE49-F238E27FC236}">
                <a16:creationId xmlns:a16="http://schemas.microsoft.com/office/drawing/2014/main" id="{4B3C4DFB-3EBC-A607-C3EC-4FA2F262B8ED}"/>
              </a:ext>
            </a:extLst>
          </p:cNvPr>
          <p:cNvSpPr txBox="1"/>
          <p:nvPr/>
        </p:nvSpPr>
        <p:spPr>
          <a:xfrm>
            <a:off x="1714749" y="470396"/>
            <a:ext cx="4180795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u="none" strike="noStrike" cap="none" dirty="0">
                <a:solidFill>
                  <a:schemeClr val="bg1"/>
                </a:solidFill>
                <a:latin typeface="e-Ukraine Head UltraLight" pitchFamily="2" charset="0"/>
                <a:ea typeface="Arial"/>
                <a:cs typeface="Arial"/>
                <a:sym typeface="Arial"/>
              </a:rPr>
              <a:t>Міністерство</a:t>
            </a:r>
            <a:endParaRPr b="1" dirty="0">
              <a:solidFill>
                <a:schemeClr val="bg1"/>
              </a:solidFill>
              <a:latin typeface="e-Ukraine Head UltraLight" pitchFamily="2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bg1"/>
                </a:solidFill>
                <a:latin typeface="e-Ukraine Head UltraLight" pitchFamily="2" charset="0"/>
                <a:ea typeface="Arial"/>
                <a:cs typeface="Arial"/>
                <a:sym typeface="Arial"/>
              </a:rPr>
              <a:t>у справах ветеранів України</a:t>
            </a:r>
            <a:endParaRPr b="1" dirty="0">
              <a:solidFill>
                <a:schemeClr val="bg1"/>
              </a:solidFill>
              <a:latin typeface="e-Ukraine Head Ultra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5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07;p35">
            <a:extLst>
              <a:ext uri="{FF2B5EF4-FFF2-40B4-BE49-F238E27FC236}">
                <a16:creationId xmlns:a16="http://schemas.microsoft.com/office/drawing/2014/main" id="{4D3F27C4-3EF4-6A37-2FB9-7526CEADF519}"/>
              </a:ext>
            </a:extLst>
          </p:cNvPr>
          <p:cNvSpPr txBox="1">
            <a:spLocks/>
          </p:cNvSpPr>
          <p:nvPr/>
        </p:nvSpPr>
        <p:spPr>
          <a:xfrm>
            <a:off x="225800" y="0"/>
            <a:ext cx="11360826" cy="6524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uk-UA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Механізм утворення Центру ветеранського розвитку</a:t>
            </a:r>
          </a:p>
        </p:txBody>
      </p:sp>
      <p:sp>
        <p:nvSpPr>
          <p:cNvPr id="6" name="Oval 65">
            <a:extLst>
              <a:ext uri="{FF2B5EF4-FFF2-40B4-BE49-F238E27FC236}">
                <a16:creationId xmlns:a16="http://schemas.microsoft.com/office/drawing/2014/main" id="{F618BC84-46F7-5F5C-C752-C15B960795A4}"/>
              </a:ext>
            </a:extLst>
          </p:cNvPr>
          <p:cNvSpPr/>
          <p:nvPr/>
        </p:nvSpPr>
        <p:spPr>
          <a:xfrm>
            <a:off x="504333" y="1320332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Oval 67">
            <a:extLst>
              <a:ext uri="{FF2B5EF4-FFF2-40B4-BE49-F238E27FC236}">
                <a16:creationId xmlns:a16="http://schemas.microsoft.com/office/drawing/2014/main" id="{475F8F32-7137-E1AB-7850-7318E9D4F845}"/>
              </a:ext>
            </a:extLst>
          </p:cNvPr>
          <p:cNvSpPr/>
          <p:nvPr/>
        </p:nvSpPr>
        <p:spPr>
          <a:xfrm>
            <a:off x="475214" y="2312167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grpSp>
        <p:nvGrpSpPr>
          <p:cNvPr id="72" name="Group 69">
            <a:extLst>
              <a:ext uri="{FF2B5EF4-FFF2-40B4-BE49-F238E27FC236}">
                <a16:creationId xmlns:a16="http://schemas.microsoft.com/office/drawing/2014/main" id="{C0B7E959-D44D-45CC-9A89-7CE4F3026142}"/>
              </a:ext>
            </a:extLst>
          </p:cNvPr>
          <p:cNvGrpSpPr/>
          <p:nvPr/>
        </p:nvGrpSpPr>
        <p:grpSpPr>
          <a:xfrm rot="20349536">
            <a:off x="9952826" y="4243331"/>
            <a:ext cx="1955124" cy="1956341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F5C64816-BB8E-4BF3-9833-F168BDC458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9F85AE0B-2A40-4771-8459-3D1110737D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1F7A97D9-808E-4C47-AF6A-72E1EF6F17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7A12ABF8-2F58-4EFF-A312-636113681C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E471DE1-EEAD-F5D9-7310-607B4B4DC1E2}"/>
              </a:ext>
            </a:extLst>
          </p:cNvPr>
          <p:cNvSpPr txBox="1"/>
          <p:nvPr/>
        </p:nvSpPr>
        <p:spPr>
          <a:xfrm>
            <a:off x="1187717" y="1419627"/>
            <a:ext cx="9120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6810" indent="0" algn="just" defTabSz="914400">
              <a:buNone/>
            </a:pPr>
            <a:r>
              <a:rPr lang="uk-UA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Структурний підрозділ на базі суб’єкта освітньої діяльності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15BDA-E709-C948-8A2A-48E8717BCF79}"/>
              </a:ext>
            </a:extLst>
          </p:cNvPr>
          <p:cNvSpPr txBox="1"/>
          <p:nvPr/>
        </p:nvSpPr>
        <p:spPr>
          <a:xfrm>
            <a:off x="1175657" y="2331127"/>
            <a:ext cx="96977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6810" indent="0" algn="just" defTabSz="914400">
              <a:buNone/>
            </a:pPr>
            <a:r>
              <a:rPr lang="uk-UA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Утворюється за ініціативи суб’єкта освітньої діяльності за погодженням з </a:t>
            </a:r>
            <a:r>
              <a:rPr lang="uk-UA" b="1" kern="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Мінветеранів</a:t>
            </a:r>
            <a:r>
              <a:rPr lang="uk-UA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56810" indent="0" algn="just" defTabSz="914400">
              <a:buNone/>
            </a:pPr>
            <a:endParaRPr lang="uk-UA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4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07;p35">
            <a:extLst>
              <a:ext uri="{FF2B5EF4-FFF2-40B4-BE49-F238E27FC236}">
                <a16:creationId xmlns:a16="http://schemas.microsoft.com/office/drawing/2014/main" id="{4D3F27C4-3EF4-6A37-2FB9-7526CEADF519}"/>
              </a:ext>
            </a:extLst>
          </p:cNvPr>
          <p:cNvSpPr txBox="1">
            <a:spLocks/>
          </p:cNvSpPr>
          <p:nvPr/>
        </p:nvSpPr>
        <p:spPr>
          <a:xfrm>
            <a:off x="225800" y="0"/>
            <a:ext cx="11360826" cy="6524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uk-UA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Механізм</a:t>
            </a:r>
            <a:r>
              <a:rPr lang="ru-RU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 ф</a:t>
            </a:r>
            <a:r>
              <a:rPr lang="uk-UA" dirty="0" err="1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інансування</a:t>
            </a:r>
            <a:r>
              <a:rPr lang="ru-RU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 Центру </a:t>
            </a:r>
            <a:r>
              <a:rPr lang="uk-UA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ветеранського</a:t>
            </a:r>
            <a:r>
              <a:rPr lang="ru-RU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uk-UA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розвитку</a:t>
            </a:r>
          </a:p>
        </p:txBody>
      </p:sp>
      <p:sp>
        <p:nvSpPr>
          <p:cNvPr id="6" name="Oval 65">
            <a:extLst>
              <a:ext uri="{FF2B5EF4-FFF2-40B4-BE49-F238E27FC236}">
                <a16:creationId xmlns:a16="http://schemas.microsoft.com/office/drawing/2014/main" id="{F618BC84-46F7-5F5C-C752-C15B960795A4}"/>
              </a:ext>
            </a:extLst>
          </p:cNvPr>
          <p:cNvSpPr/>
          <p:nvPr/>
        </p:nvSpPr>
        <p:spPr>
          <a:xfrm>
            <a:off x="120239" y="938498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Oval 67">
            <a:extLst>
              <a:ext uri="{FF2B5EF4-FFF2-40B4-BE49-F238E27FC236}">
                <a16:creationId xmlns:a16="http://schemas.microsoft.com/office/drawing/2014/main" id="{475F8F32-7137-E1AB-7850-7318E9D4F845}"/>
              </a:ext>
            </a:extLst>
          </p:cNvPr>
          <p:cNvSpPr/>
          <p:nvPr/>
        </p:nvSpPr>
        <p:spPr>
          <a:xfrm>
            <a:off x="235871" y="3959537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grpSp>
        <p:nvGrpSpPr>
          <p:cNvPr id="72" name="Group 69">
            <a:extLst>
              <a:ext uri="{FF2B5EF4-FFF2-40B4-BE49-F238E27FC236}">
                <a16:creationId xmlns:a16="http://schemas.microsoft.com/office/drawing/2014/main" id="{C0B7E959-D44D-45CC-9A89-7CE4F3026142}"/>
              </a:ext>
            </a:extLst>
          </p:cNvPr>
          <p:cNvGrpSpPr/>
          <p:nvPr/>
        </p:nvGrpSpPr>
        <p:grpSpPr>
          <a:xfrm rot="20349536">
            <a:off x="9952826" y="4243331"/>
            <a:ext cx="1955124" cy="1956341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F5C64816-BB8E-4BF3-9833-F168BDC458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9F85AE0B-2A40-4771-8459-3D1110737D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1F7A97D9-808E-4C47-AF6A-72E1EF6F17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7A12ABF8-2F58-4EFF-A312-636113681C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E471DE1-EEAD-F5D9-7310-607B4B4DC1E2}"/>
              </a:ext>
            </a:extLst>
          </p:cNvPr>
          <p:cNvSpPr txBox="1"/>
          <p:nvPr/>
        </p:nvSpPr>
        <p:spPr>
          <a:xfrm>
            <a:off x="668032" y="938498"/>
            <a:ext cx="10184953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 fontAlgn="base"/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Фінансування здійснюється шляхом відшкодування вартості за надані послуги з професійної адаптації та соціальні послуги у сфері зайнятості, окремо за кожного отримувача послуг (</a:t>
            </a:r>
            <a:r>
              <a:rPr lang="uk-UA" sz="1400" b="1" kern="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</a:t>
            </a: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1501040):</a:t>
            </a:r>
          </a:p>
          <a:p>
            <a:pPr marL="442560" indent="-285750" algn="just">
              <a:buFontTx/>
              <a:buChar char="-"/>
            </a:pP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витрати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оплату </a:t>
            </a: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праці працівників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42560" indent="-285750" algn="just">
              <a:buFontTx/>
              <a:buChar char="-"/>
            </a:pP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нарахування на оплату праці відповідно до законодавства;</a:t>
            </a:r>
          </a:p>
          <a:p>
            <a:pPr marL="442560" indent="-285750" algn="just">
              <a:buFontTx/>
              <a:buChar char="-"/>
            </a:pP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безпосередні витрати 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оплата </a:t>
            </a: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послуг інших організацій 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матеріальні витрати, комунальні послуги та енергоносії, харчування у випадках, передбачених статутами (положеннями) навчальних закладів або законодавством; проведення поточного ремонту, проживання в гуртожитках, оплата послуг зв'язку та Інтернету тощо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42560" indent="-285750" algn="just">
              <a:buFontTx/>
              <a:buChar char="-"/>
            </a:pP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капітальні витрати (придбання або    створення    основних    засобів; ремонт приміщень, будівель, споруд, транспортних засобів, що використовуються у навчальному процесі; придбання програмного  забезпечення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442560" indent="-285750" algn="just">
              <a:buFontTx/>
              <a:buChar char="-"/>
            </a:pPr>
            <a:r>
              <a:rPr lang="uk-UA" sz="1400" b="1" ker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індексація </a:t>
            </a:r>
            <a:r>
              <a:rPr lang="uk-UA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заробітної  плати,  інші  витрати  відповідно   до чинного законодавства</a:t>
            </a:r>
            <a:r>
              <a:rPr lang="ru-RU" sz="14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uk-UA" sz="14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 algn="just" defTabSz="914400">
              <a:buNone/>
            </a:pPr>
            <a:endParaRPr lang="uk-UA" sz="14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15BDA-E709-C948-8A2A-48E8717BCF79}"/>
              </a:ext>
            </a:extLst>
          </p:cNvPr>
          <p:cNvSpPr txBox="1"/>
          <p:nvPr/>
        </p:nvSpPr>
        <p:spPr>
          <a:xfrm>
            <a:off x="873726" y="3959537"/>
            <a:ext cx="969779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56810" indent="0" algn="just">
              <a:buNone/>
              <a:defRPr sz="1400" b="1" ker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>
                <a:solidFill>
                  <a:schemeClr val="bg1"/>
                </a:solidFill>
              </a:rPr>
              <a:t>Фінансування може здійснюватися за рахунок коштів місцевого бюджету, а також інших джерел, не заборонених законодавством:</a:t>
            </a:r>
          </a:p>
          <a:p>
            <a:pPr marL="442560" indent="-285750"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матеріальне забезпечення;</a:t>
            </a:r>
            <a:endParaRPr lang="en-US" dirty="0">
              <a:solidFill>
                <a:schemeClr val="bg1"/>
              </a:solidFill>
            </a:endParaRPr>
          </a:p>
          <a:p>
            <a:pPr marL="442560" indent="-285750"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поточний ремонт;</a:t>
            </a:r>
            <a:endParaRPr lang="en-US" dirty="0">
              <a:solidFill>
                <a:schemeClr val="bg1"/>
              </a:solidFill>
            </a:endParaRPr>
          </a:p>
          <a:p>
            <a:pPr marL="442560" indent="-285750"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придбання технічних засобів;</a:t>
            </a:r>
            <a:endParaRPr lang="en-US" dirty="0">
              <a:solidFill>
                <a:schemeClr val="bg1"/>
              </a:solidFill>
            </a:endParaRPr>
          </a:p>
          <a:p>
            <a:pPr marL="442560" indent="-285750"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придбання засобів для організації навчального процесу;</a:t>
            </a:r>
            <a:endParaRPr lang="en-US" dirty="0">
              <a:solidFill>
                <a:schemeClr val="bg1"/>
              </a:solidFill>
            </a:endParaRPr>
          </a:p>
          <a:p>
            <a:pPr marL="442560" indent="-285750"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оплата праці залучених фахівців.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5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7;p35">
            <a:extLst>
              <a:ext uri="{FF2B5EF4-FFF2-40B4-BE49-F238E27FC236}">
                <a16:creationId xmlns:a16="http://schemas.microsoft.com/office/drawing/2014/main" id="{47EBF63C-3FFD-B6AA-A1E9-C436130006A5}"/>
              </a:ext>
            </a:extLst>
          </p:cNvPr>
          <p:cNvSpPr txBox="1">
            <a:spLocks/>
          </p:cNvSpPr>
          <p:nvPr/>
        </p:nvSpPr>
        <p:spPr>
          <a:xfrm>
            <a:off x="3063119" y="2728396"/>
            <a:ext cx="5816186" cy="10856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uk-UA" sz="480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75838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7103166" cy="820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Ключові складові ветеранської політики</a:t>
            </a:r>
          </a:p>
          <a:p>
            <a:pPr marL="18960">
              <a:spcBef>
                <a:spcPts val="170"/>
              </a:spcBef>
            </a:pPr>
            <a:r>
              <a:rPr lang="uk-UA" sz="1200" b="1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Згідно з протоколом наради Уряду </a:t>
            </a:r>
          </a:p>
          <a:p>
            <a:pPr marL="18960">
              <a:spcBef>
                <a:spcPts val="170"/>
              </a:spcBef>
            </a:pPr>
            <a:r>
              <a:rPr lang="uk-UA" sz="1200" b="1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 22 березня 2023р</a:t>
            </a: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74480" y="41037"/>
            <a:ext cx="3017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 ветерана</a:t>
            </a:r>
            <a:endParaRPr lang="uk-UA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599492" y="-1"/>
            <a:ext cx="4730687" cy="3005547"/>
          </a:xfrm>
          <a:prstGeom prst="triangle">
            <a:avLst>
              <a:gd name="adj" fmla="val 5025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39219" y="1278164"/>
            <a:ext cx="3310139" cy="156178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4622" y="2729014"/>
            <a:ext cx="2622250" cy="13014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1799" y="4057040"/>
            <a:ext cx="2776323" cy="118324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7632" y="5286435"/>
            <a:ext cx="2590800" cy="133699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678585" y="2679942"/>
            <a:ext cx="3129270" cy="145783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58006" y="4114749"/>
            <a:ext cx="2779423" cy="117435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692400" y="5300277"/>
            <a:ext cx="3880678" cy="14272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6126" y="1407133"/>
            <a:ext cx="3261591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Забезпечення</a:t>
            </a:r>
          </a:p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економічної свободи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(Забезпечення роботою, доступні кредити, гранти для започаткування/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розвитку бізнесу)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967" y="2770461"/>
            <a:ext cx="2803343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Забезпечення</a:t>
            </a:r>
          </a:p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житлом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(відновлення житла та компенсація за зруйноване,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доступна іпотека)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41634" y="4269368"/>
            <a:ext cx="3017520" cy="666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Медичні послуги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(лікування, протезування,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Комплексна реабілітація)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80211" y="2874788"/>
            <a:ext cx="3352119" cy="1241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допомога</a:t>
            </a:r>
          </a:p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адаптація</a:t>
            </a:r>
            <a:endParaRPr lang="uk-UA" sz="1200" b="1" spc="194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uk-UA" sz="1000" b="1" spc="194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соцпослуги</a:t>
            </a: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адаптація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супроводження у громадах, упередження впливу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кримінальних кіл)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766" y="5595733"/>
            <a:ext cx="2538445" cy="795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Діджиталізація</a:t>
            </a:r>
            <a:endParaRPr lang="uk-UA" sz="1400" b="1" spc="194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(цифрова інтеграція всіх складових процесів, електроні послуги)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40153" y="4273603"/>
            <a:ext cx="2815128" cy="856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Освітні послуги та навчання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(навчання, професійна перекваліфікація)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1739" y="5498876"/>
            <a:ext cx="3543309" cy="948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Комунікаційна політика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(формування позитивного образа ветеранів у суспільстві, інформаційний супроводження всіх складових ветеранської політики)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9877797" y="1811458"/>
            <a:ext cx="1915398" cy="9477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422640" y="3149547"/>
            <a:ext cx="1844040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319799" y="3117572"/>
            <a:ext cx="1854421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8364220" y="4220648"/>
            <a:ext cx="1844040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0276840" y="4196027"/>
            <a:ext cx="1844040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364220" y="5142093"/>
            <a:ext cx="1844040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0266680" y="5138183"/>
            <a:ext cx="1844040" cy="7925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6368881" y="4027510"/>
            <a:ext cx="1366188" cy="797434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762803" y="2034531"/>
            <a:ext cx="2199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Трудова діяльність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44840" y="3317272"/>
            <a:ext cx="2199640" cy="548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Соціальний</a:t>
            </a:r>
          </a:p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захист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39442" y="4345961"/>
            <a:ext cx="2199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Фізична реабілітація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52380" y="3340572"/>
            <a:ext cx="2199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Самовираження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19360" y="4284762"/>
            <a:ext cx="2199640" cy="548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Освіта,</a:t>
            </a:r>
          </a:p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саморозвиток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0130" y="2648929"/>
            <a:ext cx="3579043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Дихання, вода, їжа, секс</a:t>
            </a:r>
            <a:endParaRPr lang="uk-UA" sz="1050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099040" y="5375957"/>
            <a:ext cx="2199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Суспільна повага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934523" y="2625678"/>
            <a:ext cx="3834162" cy="8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334500" y="2081036"/>
            <a:ext cx="3259055" cy="122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573078" y="1769310"/>
            <a:ext cx="2739279" cy="118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051975" y="1188357"/>
            <a:ext cx="1853482" cy="49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8120159" y="5384471"/>
            <a:ext cx="2199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Доступність</a:t>
            </a:r>
            <a:endParaRPr lang="uk-UA" sz="105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408337" y="1287418"/>
            <a:ext cx="3131268" cy="45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1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Самоповага,</a:t>
            </a:r>
          </a:p>
          <a:p>
            <a:pPr marL="18960" algn="ctr">
              <a:spcBef>
                <a:spcPts val="170"/>
              </a:spcBef>
            </a:pPr>
            <a:r>
              <a:rPr lang="uk-UA" sz="11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впевненість, досягнення </a:t>
            </a:r>
            <a:endParaRPr lang="uk-UA" sz="90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02344" y="1785896"/>
            <a:ext cx="30721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2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Дружба, сім’я, інтимність</a:t>
            </a:r>
            <a:endParaRPr lang="uk-UA" sz="100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02844" y="2079181"/>
            <a:ext cx="4728548" cy="548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Безпека: здоров’я,</a:t>
            </a:r>
          </a:p>
          <a:p>
            <a:pPr marL="18960" algn="ctr">
              <a:spcBef>
                <a:spcPts val="170"/>
              </a:spcBef>
            </a:pPr>
            <a:r>
              <a:rPr lang="uk-UA" sz="1400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майна, майбутнього</a:t>
            </a:r>
            <a:endParaRPr lang="uk-UA" sz="1050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77347" y="478150"/>
            <a:ext cx="1888200" cy="759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Творчість, 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моральність,</a:t>
            </a:r>
          </a:p>
          <a:p>
            <a:pPr marL="18960" algn="ctr">
              <a:spcBef>
                <a:spcPts val="170"/>
              </a:spcBef>
            </a:pPr>
            <a:r>
              <a:rPr lang="uk-UA" sz="1000" b="1" spc="194" dirty="0">
                <a:solidFill>
                  <a:schemeClr val="tx2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вирішення проблем</a:t>
            </a:r>
            <a:endParaRPr lang="uk-UA" sz="700" b="1" dirty="0">
              <a:solidFill>
                <a:schemeClr val="tx2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022081" y="2390225"/>
            <a:ext cx="20741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u="sng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Фізіологічні</a:t>
            </a:r>
            <a:endParaRPr lang="uk-UA" sz="105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632739" y="2005234"/>
            <a:ext cx="20741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u="sng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Безпека</a:t>
            </a:r>
            <a:endParaRPr lang="uk-UA" sz="105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718229" y="1670052"/>
            <a:ext cx="20741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u="sng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Соціальні</a:t>
            </a:r>
            <a:endParaRPr lang="uk-UA" sz="105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249721" y="1198432"/>
            <a:ext cx="20741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u="sng" spc="19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Повага</a:t>
            </a:r>
            <a:endParaRPr lang="uk-UA" sz="105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01368" y="641232"/>
            <a:ext cx="20741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60" algn="ctr">
              <a:spcBef>
                <a:spcPts val="170"/>
              </a:spcBef>
            </a:pPr>
            <a:r>
              <a:rPr lang="uk-UA" sz="1400" b="1" u="sng" spc="194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Сомовираження</a:t>
            </a:r>
            <a:endParaRPr lang="uk-UA" sz="105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1">
            <a:extLst>
              <a:ext uri="{FF2B5EF4-FFF2-40B4-BE49-F238E27FC236}">
                <a16:creationId xmlns:a16="http://schemas.microsoft.com/office/drawing/2014/main" id="{FDD8EFE5-A49E-100C-DCD5-2821084CD6C1}"/>
              </a:ext>
            </a:extLst>
          </p:cNvPr>
          <p:cNvSpPr txBox="1"/>
          <p:nvPr/>
        </p:nvSpPr>
        <p:spPr>
          <a:xfrm>
            <a:off x="336889" y="100460"/>
            <a:ext cx="7091538" cy="663216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Місія </a:t>
            </a:r>
            <a:r>
              <a:rPr lang="uk-UA" sz="2000" b="1" spc="194" dirty="0" err="1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Мінветеранів</a:t>
            </a:r>
            <a:endParaRPr lang="uk-UA" sz="2000" b="1" spc="194" dirty="0">
              <a:solidFill>
                <a:srgbClr val="0070C0"/>
              </a:solidFill>
              <a:latin typeface="Arial Black" panose="020B0A04020102020204" pitchFamily="34" charset="0"/>
              <a:cs typeface="Tahoma"/>
            </a:endParaRPr>
          </a:p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Особливості ветеранської політики</a:t>
            </a:r>
            <a:endParaRPr sz="2000" b="1" dirty="0">
              <a:solidFill>
                <a:srgbClr val="0070C0"/>
              </a:solidFill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4728" y="5276551"/>
            <a:ext cx="1115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Розроблено та ухвалено КМУ та подано на підпис Президента </a:t>
            </a:r>
            <a:r>
              <a:rPr lang="ru-RU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Указу Президента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 “Про рішення 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Ради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національної безпеки і оборони України від _ ___ 2023 року “Про Стратегію формування системи переходу від військової служби до цивільного життя на період до 2032 року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uk-UA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4728" y="4704377"/>
            <a:ext cx="11155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Державна ветеранська політика визначена серед основних заходів Плану пріоритетних дій Уряду на 2023 рік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6888" y="763676"/>
            <a:ext cx="115299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Місія</a:t>
            </a:r>
            <a:r>
              <a:rPr lang="uk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 </a:t>
            </a:r>
          </a:p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Професійний супровід військовослужбовців, зокрема ветеранів, до соціальної інтеграції та економічної незалежності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знак вдячності за їхній важливий внесок у стійкість, міцність і безпеку українського суспільства</a:t>
            </a:r>
            <a:r>
              <a:rPr lang="uk-UA" sz="2000" dirty="0">
                <a:latin typeface="e-Ukraine Light" pitchFamily="2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e-Ukraine Light" pitchFamily="2" charset="0"/>
                <a:cs typeface="Arial" panose="020B0604020202020204" pitchFamily="34" charset="0"/>
              </a:rPr>
            </a:br>
            <a:endParaRPr lang="uk-UA" sz="2000" dirty="0">
              <a:solidFill>
                <a:srgbClr val="000000"/>
              </a:solidFill>
              <a:latin typeface="e-Ukraine Light" pitchFamily="2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8976" y="1754917"/>
            <a:ext cx="11123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Візія</a:t>
            </a:r>
            <a:r>
              <a:rPr lang="uk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 </a:t>
            </a:r>
          </a:p>
          <a:p>
            <a:pPr algn="just"/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Впровадити ефективне управління на всіх рівнях процесу Переходу, у результаті якого кожен український ветеран має почуватися фізично і духовно здоровим, стати соціально захищеним, перенавченим, працевлаштованим, особистісно та фінансово успішним, таким, кого поважають у суспільстві й ким пишаються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8976" y="3189520"/>
            <a:ext cx="9042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1100"/>
            </a:pPr>
            <a:r>
              <a:rPr lang="uk-UA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Цінності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швидкість та гнучкість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партнерство і довіра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компетентність та ефективність</a:t>
            </a:r>
          </a:p>
        </p:txBody>
      </p:sp>
      <p:sp>
        <p:nvSpPr>
          <p:cNvPr id="10" name="Половина рамки 9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628672" y="4695164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1" name="Половина рамки 10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618512" y="5558764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4729" y="5276551"/>
            <a:ext cx="1115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Розроблено та ухвалено КМУ та подано на підпис Президента </a:t>
            </a:r>
            <a:r>
              <a:rPr lang="ru-RU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Указу Президента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 “Про рішення 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Ради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національної безпеки і оборони України від _ ___ 2023 року “Про Стратегію формування системи переходу від військової служби до цивільного життя на період до 2032 року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uk-UA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4729" y="4704377"/>
            <a:ext cx="11155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Державна ветеранська політика визначена серед основних заходів Плану пріоритетних дій Уряду на 2023 рік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6889" y="763676"/>
            <a:ext cx="115299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Місія</a:t>
            </a:r>
            <a:r>
              <a:rPr lang="uk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 </a:t>
            </a:r>
          </a:p>
          <a:p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Професійний супровід військовослужбовців, зокрема ветеранів, до соціальної інтеграції та економічної незалежності </a:t>
            </a: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знак вдячності за їхній важливий внесок у стійкість, міцність і безпеку українського суспільства</a:t>
            </a:r>
            <a:r>
              <a:rPr lang="uk-UA" sz="2000" dirty="0">
                <a:latin typeface="e-Ukraine Light" pitchFamily="2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e-Ukraine Light" pitchFamily="2" charset="0"/>
                <a:cs typeface="Arial" panose="020B0604020202020204" pitchFamily="34" charset="0"/>
              </a:rPr>
            </a:br>
            <a:endParaRPr lang="uk-UA" sz="2000" dirty="0">
              <a:solidFill>
                <a:srgbClr val="000000"/>
              </a:solidFill>
              <a:latin typeface="e-Ukraine Light" pitchFamily="2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8977" y="1754917"/>
            <a:ext cx="11123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Візія</a:t>
            </a:r>
            <a:r>
              <a:rPr lang="uk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 </a:t>
            </a:r>
          </a:p>
          <a:p>
            <a:pPr algn="just"/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Впровадити ефективне управління на всіх рівнях процесу Переходу, у результаті якого кожен український ветеран має почуватися фізично і духовно здоровим, стати соціально захищеним, перенавченим, працевлаштованим, особистісно та фінансово успішним, таким, кого поважають у суспільстві й ким пишаються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8977" y="3189520"/>
            <a:ext cx="9042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1100"/>
            </a:pPr>
            <a:r>
              <a:rPr lang="uk-UA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Цінності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швидкість та гнучкість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партнерство і довіра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uk-UA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Verdana"/>
              </a:rPr>
              <a:t>компетентність та ефективність</a:t>
            </a:r>
          </a:p>
        </p:txBody>
      </p:sp>
      <p:sp>
        <p:nvSpPr>
          <p:cNvPr id="17" name="Половина рамки 16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628673" y="4695164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8" name="Половина рамки 17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618513" y="5558764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1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50ED283-D9BC-93E5-6EDD-714F64236EE4}"/>
              </a:ext>
            </a:extLst>
          </p:cNvPr>
          <p:cNvSpPr/>
          <p:nvPr/>
        </p:nvSpPr>
        <p:spPr>
          <a:xfrm>
            <a:off x="17391" y="1051287"/>
            <a:ext cx="12192000" cy="956802"/>
          </a:xfrm>
          <a:prstGeom prst="rect">
            <a:avLst/>
          </a:prstGeom>
          <a:solidFill>
            <a:schemeClr val="bg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DBC94-C2DF-AD63-9D36-5036680BF2A9}"/>
              </a:ext>
            </a:extLst>
          </p:cNvPr>
          <p:cNvSpPr txBox="1"/>
          <p:nvPr/>
        </p:nvSpPr>
        <p:spPr>
          <a:xfrm>
            <a:off x="-73377" y="3030958"/>
            <a:ext cx="197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Базовий  рівень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73CD19-1A66-78A3-381D-E3622A59F832}"/>
              </a:ext>
            </a:extLst>
          </p:cNvPr>
          <p:cNvSpPr txBox="1"/>
          <p:nvPr/>
        </p:nvSpPr>
        <p:spPr>
          <a:xfrm>
            <a:off x="-3475" y="2192313"/>
            <a:ext cx="232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Обласний  рівень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7B47177-55BF-CBE9-81B1-218A30955CDA}"/>
              </a:ext>
            </a:extLst>
          </p:cNvPr>
          <p:cNvSpPr txBox="1"/>
          <p:nvPr/>
        </p:nvSpPr>
        <p:spPr>
          <a:xfrm>
            <a:off x="122674" y="2392967"/>
            <a:ext cx="1194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>
                <a:solidFill>
                  <a:srgbClr val="A7004E"/>
                </a:solidFill>
              </a:rPr>
              <a:t>область </a:t>
            </a:r>
            <a:endParaRPr lang="ru-RU" sz="3000" dirty="0">
              <a:solidFill>
                <a:srgbClr val="A7004E"/>
              </a:solidFill>
              <a:effectLst/>
            </a:endParaRPr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8B51B570-92C9-E93A-A3D1-E049F52214C8}"/>
              </a:ext>
            </a:extLst>
          </p:cNvPr>
          <p:cNvSpPr/>
          <p:nvPr/>
        </p:nvSpPr>
        <p:spPr>
          <a:xfrm>
            <a:off x="4975902" y="6211057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68" name="Прямокутник: округлені кути 67">
            <a:extLst>
              <a:ext uri="{FF2B5EF4-FFF2-40B4-BE49-F238E27FC236}">
                <a16:creationId xmlns:a16="http://schemas.microsoft.com/office/drawing/2014/main" id="{19B6CC10-2724-9BA9-27C8-3F1EDD367C32}"/>
              </a:ext>
            </a:extLst>
          </p:cNvPr>
          <p:cNvSpPr/>
          <p:nvPr/>
        </p:nvSpPr>
        <p:spPr>
          <a:xfrm>
            <a:off x="1613499" y="5259371"/>
            <a:ext cx="720719" cy="32586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ЦНАП</a:t>
            </a:r>
            <a:endParaRPr lang="uk-UA" sz="1200" dirty="0"/>
          </a:p>
        </p:txBody>
      </p:sp>
      <p:cxnSp>
        <p:nvCxnSpPr>
          <p:cNvPr id="83" name="Пряма сполучна лінія 82">
            <a:extLst>
              <a:ext uri="{FF2B5EF4-FFF2-40B4-BE49-F238E27FC236}">
                <a16:creationId xmlns:a16="http://schemas.microsoft.com/office/drawing/2014/main" id="{90C571C7-6C0E-E8C1-E9E6-17FEB68172BF}"/>
              </a:ext>
            </a:extLst>
          </p:cNvPr>
          <p:cNvCxnSpPr>
            <a:cxnSpLocks/>
          </p:cNvCxnSpPr>
          <p:nvPr/>
        </p:nvCxnSpPr>
        <p:spPr>
          <a:xfrm flipH="1" flipV="1">
            <a:off x="1902251" y="5715717"/>
            <a:ext cx="1098247" cy="677977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20">
            <a:extLst>
              <a:ext uri="{FF2B5EF4-FFF2-40B4-BE49-F238E27FC236}">
                <a16:creationId xmlns:a16="http://schemas.microsoft.com/office/drawing/2014/main" id="{C9FCD86D-C72C-A128-EA77-297225EE6967}"/>
              </a:ext>
            </a:extLst>
          </p:cNvPr>
          <p:cNvCxnSpPr>
            <a:cxnSpLocks/>
          </p:cNvCxnSpPr>
          <p:nvPr/>
        </p:nvCxnSpPr>
        <p:spPr>
          <a:xfrm flipH="1">
            <a:off x="5665248" y="1842886"/>
            <a:ext cx="0" cy="26577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716BE75-BEC8-C601-FB53-105C0FA8C7AA}"/>
              </a:ext>
            </a:extLst>
          </p:cNvPr>
          <p:cNvSpPr txBox="1"/>
          <p:nvPr/>
        </p:nvSpPr>
        <p:spPr>
          <a:xfrm>
            <a:off x="17391" y="1206407"/>
            <a:ext cx="2179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Центральний рівень</a:t>
            </a:r>
          </a:p>
        </p:txBody>
      </p:sp>
      <p:grpSp>
        <p:nvGrpSpPr>
          <p:cNvPr id="106" name="Групувати 105">
            <a:extLst>
              <a:ext uri="{FF2B5EF4-FFF2-40B4-BE49-F238E27FC236}">
                <a16:creationId xmlns:a16="http://schemas.microsoft.com/office/drawing/2014/main" id="{E9D89C30-195C-655B-470A-945C18399727}"/>
              </a:ext>
            </a:extLst>
          </p:cNvPr>
          <p:cNvGrpSpPr/>
          <p:nvPr/>
        </p:nvGrpSpPr>
        <p:grpSpPr>
          <a:xfrm>
            <a:off x="2180768" y="1172617"/>
            <a:ext cx="7261816" cy="658755"/>
            <a:chOff x="2760448" y="1172617"/>
            <a:chExt cx="6675691" cy="658755"/>
          </a:xfrm>
          <a:solidFill>
            <a:schemeClr val="bg1">
              <a:lumMod val="85000"/>
            </a:schemeClr>
          </a:solidFill>
        </p:grpSpPr>
        <p:sp>
          <p:nvSpPr>
            <p:cNvPr id="28" name="Прямокутник: округлені кути 27">
              <a:extLst>
                <a:ext uri="{FF2B5EF4-FFF2-40B4-BE49-F238E27FC236}">
                  <a16:creationId xmlns:a16="http://schemas.microsoft.com/office/drawing/2014/main" id="{B8ED087D-1A2F-1F54-6C8E-639BED2DE299}"/>
                </a:ext>
              </a:extLst>
            </p:cNvPr>
            <p:cNvSpPr/>
            <p:nvPr/>
          </p:nvSpPr>
          <p:spPr>
            <a:xfrm>
              <a:off x="2760448" y="1172617"/>
              <a:ext cx="6635628" cy="65875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C026F7-D57C-F3F7-7C64-1EFE73619EFE}"/>
                </a:ext>
              </a:extLst>
            </p:cNvPr>
            <p:cNvSpPr txBox="1"/>
            <p:nvPr/>
          </p:nvSpPr>
          <p:spPr>
            <a:xfrm>
              <a:off x="2772989" y="1223846"/>
              <a:ext cx="6663150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b="1" dirty="0">
                  <a:solidFill>
                    <a:srgbClr val="A7004E"/>
                  </a:solidFill>
                </a:rPr>
                <a:t>ДЕПАРТАМЕНТ</a:t>
              </a:r>
              <a:r>
                <a:rPr lang="uk-UA" sz="1400" dirty="0">
                  <a:solidFill>
                    <a:srgbClr val="A7004E"/>
                  </a:solidFill>
                </a:rPr>
                <a:t> </a:t>
              </a:r>
            </a:p>
            <a:p>
              <a:pPr algn="ctr"/>
              <a:r>
                <a:rPr lang="uk-UA" sz="1400" b="1" dirty="0">
                  <a:solidFill>
                    <a:srgbClr val="A7004E"/>
                  </a:solidFill>
                </a:rPr>
                <a:t>формування та розвитку регіональної політики у справах ветеранів МІНВЕТЕРАНІВ</a:t>
              </a:r>
              <a:endParaRPr lang="ru-RU" sz="1400" b="1" dirty="0">
                <a:solidFill>
                  <a:srgbClr val="A7004E"/>
                </a:solidFill>
                <a:effectLst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6182036-CD96-4D04-999D-7C763A823224}"/>
              </a:ext>
            </a:extLst>
          </p:cNvPr>
          <p:cNvSpPr txBox="1"/>
          <p:nvPr/>
        </p:nvSpPr>
        <p:spPr>
          <a:xfrm>
            <a:off x="1918938" y="68869"/>
            <a:ext cx="808452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3000" b="1" dirty="0">
                <a:solidFill>
                  <a:srgbClr val="0070C0"/>
                </a:solidFill>
              </a:rPr>
              <a:t>ПРОПОНОВАНА СИСТЕМА УПРАВЛІННЯ</a:t>
            </a:r>
          </a:p>
          <a:p>
            <a:pPr algn="ctr"/>
            <a:r>
              <a:rPr lang="uk-UA" sz="3000" b="1" dirty="0">
                <a:solidFill>
                  <a:srgbClr val="0070C0"/>
                </a:solidFill>
              </a:rPr>
              <a:t>ветеранською політикою  </a:t>
            </a:r>
          </a:p>
        </p:txBody>
      </p:sp>
      <p:grpSp>
        <p:nvGrpSpPr>
          <p:cNvPr id="11" name="Групувати 10">
            <a:extLst>
              <a:ext uri="{FF2B5EF4-FFF2-40B4-BE49-F238E27FC236}">
                <a16:creationId xmlns:a16="http://schemas.microsoft.com/office/drawing/2014/main" id="{92CD1502-51F5-05F7-711C-8787A55E4F22}"/>
              </a:ext>
            </a:extLst>
          </p:cNvPr>
          <p:cNvGrpSpPr/>
          <p:nvPr/>
        </p:nvGrpSpPr>
        <p:grpSpPr>
          <a:xfrm>
            <a:off x="4242087" y="2108656"/>
            <a:ext cx="5260988" cy="799635"/>
            <a:chOff x="3844176" y="2716561"/>
            <a:chExt cx="5687324" cy="615720"/>
          </a:xfrm>
        </p:grpSpPr>
        <p:sp>
          <p:nvSpPr>
            <p:cNvPr id="32" name="Прямокутник: округлені кути 31">
              <a:extLst>
                <a:ext uri="{FF2B5EF4-FFF2-40B4-BE49-F238E27FC236}">
                  <a16:creationId xmlns:a16="http://schemas.microsoft.com/office/drawing/2014/main" id="{803D441D-BFE6-9ED5-4D85-DEB2104A3587}"/>
                </a:ext>
              </a:extLst>
            </p:cNvPr>
            <p:cNvSpPr/>
            <p:nvPr/>
          </p:nvSpPr>
          <p:spPr>
            <a:xfrm>
              <a:off x="3907144" y="2716561"/>
              <a:ext cx="5489614" cy="5232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8E699AA-45D4-4B37-0B1E-820931E4691D}"/>
                </a:ext>
              </a:extLst>
            </p:cNvPr>
            <p:cNvSpPr txBox="1"/>
            <p:nvPr/>
          </p:nvSpPr>
          <p:spPr>
            <a:xfrm>
              <a:off x="4730670" y="2718616"/>
              <a:ext cx="3647875" cy="236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b="1" dirty="0">
                  <a:solidFill>
                    <a:srgbClr val="A7004E"/>
                  </a:solidFill>
                </a:rPr>
                <a:t>Департамент</a:t>
              </a:r>
              <a:r>
                <a:rPr lang="uk-UA" sz="1400" dirty="0">
                  <a:solidFill>
                    <a:srgbClr val="A7004E"/>
                  </a:solidFill>
                </a:rPr>
                <a:t> у справах ветеранів </a:t>
              </a:r>
              <a:endParaRPr lang="ru-RU" sz="1400" dirty="0">
                <a:solidFill>
                  <a:srgbClr val="A7004E"/>
                </a:solidFill>
                <a:effectLst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AC712D-A63C-787B-4AAB-CFFCBB1EA56F}"/>
                </a:ext>
              </a:extLst>
            </p:cNvPr>
            <p:cNvSpPr txBox="1"/>
            <p:nvPr/>
          </p:nvSpPr>
          <p:spPr>
            <a:xfrm>
              <a:off x="7012212" y="3055282"/>
              <a:ext cx="2519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>
                  <a:solidFill>
                    <a:srgbClr val="A7004E"/>
                  </a:solidFill>
                </a:rPr>
                <a:t>Юр. особа публічного права </a:t>
              </a:r>
              <a:endParaRPr lang="ru-RU" dirty="0">
                <a:solidFill>
                  <a:srgbClr val="A7004E"/>
                </a:solidFill>
                <a:effectLst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E4E1E7-C298-455D-2BF8-C36B4019A97E}"/>
                </a:ext>
              </a:extLst>
            </p:cNvPr>
            <p:cNvSpPr txBox="1"/>
            <p:nvPr/>
          </p:nvSpPr>
          <p:spPr>
            <a:xfrm>
              <a:off x="3844176" y="3064813"/>
              <a:ext cx="1352337" cy="213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>
                  <a:solidFill>
                    <a:srgbClr val="A7004E"/>
                  </a:solidFill>
                </a:rPr>
                <a:t>в структурі ОДА </a:t>
              </a:r>
              <a:endParaRPr lang="ru-RU" dirty="0">
                <a:solidFill>
                  <a:srgbClr val="A7004E"/>
                </a:solidFill>
                <a:effectLst/>
              </a:endParaRPr>
            </a:p>
          </p:txBody>
        </p:sp>
      </p:grpSp>
      <p:sp>
        <p:nvSpPr>
          <p:cNvPr id="41" name="Прямокутник: округлені кути 40">
            <a:extLst>
              <a:ext uri="{FF2B5EF4-FFF2-40B4-BE49-F238E27FC236}">
                <a16:creationId xmlns:a16="http://schemas.microsoft.com/office/drawing/2014/main" id="{B9BA3476-C562-1BD2-7A6C-D85DD65CD9B1}"/>
              </a:ext>
            </a:extLst>
          </p:cNvPr>
          <p:cNvSpPr/>
          <p:nvPr/>
        </p:nvSpPr>
        <p:spPr>
          <a:xfrm>
            <a:off x="2769383" y="5215629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cxnSp>
        <p:nvCxnSpPr>
          <p:cNvPr id="47" name="Пряма сполучна лінія 46">
            <a:extLst>
              <a:ext uri="{FF2B5EF4-FFF2-40B4-BE49-F238E27FC236}">
                <a16:creationId xmlns:a16="http://schemas.microsoft.com/office/drawing/2014/main" id="{A95D23A5-69E0-39BC-BF20-48C0F60BA2BD}"/>
              </a:ext>
            </a:extLst>
          </p:cNvPr>
          <p:cNvCxnSpPr>
            <a:cxnSpLocks/>
          </p:cNvCxnSpPr>
          <p:nvPr/>
        </p:nvCxnSpPr>
        <p:spPr>
          <a:xfrm>
            <a:off x="2237826" y="4353686"/>
            <a:ext cx="0" cy="85237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FD00D4EB-858F-EA76-10EA-271BFA34E636}"/>
              </a:ext>
            </a:extLst>
          </p:cNvPr>
          <p:cNvSpPr txBox="1"/>
          <p:nvPr/>
        </p:nvSpPr>
        <p:spPr>
          <a:xfrm>
            <a:off x="7898682" y="1767841"/>
            <a:ext cx="1515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Більше 21 особи</a:t>
            </a:r>
          </a:p>
        </p:txBody>
      </p:sp>
      <p:cxnSp>
        <p:nvCxnSpPr>
          <p:cNvPr id="102" name="Пряма сполучна лінія 101">
            <a:extLst>
              <a:ext uri="{FF2B5EF4-FFF2-40B4-BE49-F238E27FC236}">
                <a16:creationId xmlns:a16="http://schemas.microsoft.com/office/drawing/2014/main" id="{4DBEBB18-E894-EDA1-774E-DF2D91D70BC0}"/>
              </a:ext>
            </a:extLst>
          </p:cNvPr>
          <p:cNvCxnSpPr>
            <a:cxnSpLocks/>
          </p:cNvCxnSpPr>
          <p:nvPr/>
        </p:nvCxnSpPr>
        <p:spPr>
          <a:xfrm flipV="1">
            <a:off x="211756" y="3069201"/>
            <a:ext cx="9446345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625A5D4-3DE5-5C1C-CB7B-FA3F00ADA5BB}"/>
              </a:ext>
            </a:extLst>
          </p:cNvPr>
          <p:cNvSpPr txBox="1"/>
          <p:nvPr/>
        </p:nvSpPr>
        <p:spPr>
          <a:xfrm>
            <a:off x="8436548" y="2759511"/>
            <a:ext cx="96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/>
              <a:t>25-30 осіб</a:t>
            </a:r>
          </a:p>
        </p:txBody>
      </p:sp>
      <p:sp>
        <p:nvSpPr>
          <p:cNvPr id="119" name="Прямокутник: округлені кути 118">
            <a:extLst>
              <a:ext uri="{FF2B5EF4-FFF2-40B4-BE49-F238E27FC236}">
                <a16:creationId xmlns:a16="http://schemas.microsoft.com/office/drawing/2014/main" id="{593EB19C-F3F5-EF9D-1FE3-1C1CE41416FA}"/>
              </a:ext>
            </a:extLst>
          </p:cNvPr>
          <p:cNvSpPr/>
          <p:nvPr/>
        </p:nvSpPr>
        <p:spPr>
          <a:xfrm>
            <a:off x="2719915" y="5574969"/>
            <a:ext cx="542162" cy="1575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село</a:t>
            </a:r>
            <a:endParaRPr lang="ru-RU" sz="1200" dirty="0">
              <a:solidFill>
                <a:srgbClr val="A7004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353E264-0D4D-ED0C-FD56-F6DC65F4CAF0}"/>
              </a:ext>
            </a:extLst>
          </p:cNvPr>
          <p:cNvSpPr txBox="1"/>
          <p:nvPr/>
        </p:nvSpPr>
        <p:spPr>
          <a:xfrm>
            <a:off x="2110264" y="4832869"/>
            <a:ext cx="1051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bg1"/>
                </a:solidFill>
              </a:rPr>
              <a:t>1 ПВ - на 100 ВВ </a:t>
            </a:r>
          </a:p>
        </p:txBody>
      </p:sp>
      <p:sp>
        <p:nvSpPr>
          <p:cNvPr id="125" name="Прямокутник: округлені кути 124">
            <a:extLst>
              <a:ext uri="{FF2B5EF4-FFF2-40B4-BE49-F238E27FC236}">
                <a16:creationId xmlns:a16="http://schemas.microsoft.com/office/drawing/2014/main" id="{4A8B1A58-43E2-F16A-BC7E-E8353452E6BD}"/>
              </a:ext>
            </a:extLst>
          </p:cNvPr>
          <p:cNvSpPr/>
          <p:nvPr/>
        </p:nvSpPr>
        <p:spPr>
          <a:xfrm>
            <a:off x="3821996" y="5121969"/>
            <a:ext cx="1036850" cy="687172"/>
          </a:xfrm>
          <a:prstGeom prst="roundRect">
            <a:avLst/>
          </a:prstGeom>
          <a:solidFill>
            <a:schemeClr val="bg2">
              <a:lumMod val="75000"/>
              <a:alpha val="6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A7004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кутник: округлені кути 120">
            <a:extLst>
              <a:ext uri="{FF2B5EF4-FFF2-40B4-BE49-F238E27FC236}">
                <a16:creationId xmlns:a16="http://schemas.microsoft.com/office/drawing/2014/main" id="{8E80F1E2-DDD8-F355-D256-A79201D9A237}"/>
              </a:ext>
            </a:extLst>
          </p:cNvPr>
          <p:cNvSpPr/>
          <p:nvPr/>
        </p:nvSpPr>
        <p:spPr>
          <a:xfrm>
            <a:off x="3885037" y="5165564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22" name="Прямокутник: округлені кути 121">
            <a:extLst>
              <a:ext uri="{FF2B5EF4-FFF2-40B4-BE49-F238E27FC236}">
                <a16:creationId xmlns:a16="http://schemas.microsoft.com/office/drawing/2014/main" id="{53FAA794-6095-4E2C-4859-BF464E131605}"/>
              </a:ext>
            </a:extLst>
          </p:cNvPr>
          <p:cNvSpPr/>
          <p:nvPr/>
        </p:nvSpPr>
        <p:spPr>
          <a:xfrm>
            <a:off x="4365629" y="5165564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23" name="Прямокутник: округлені кути 122">
            <a:extLst>
              <a:ext uri="{FF2B5EF4-FFF2-40B4-BE49-F238E27FC236}">
                <a16:creationId xmlns:a16="http://schemas.microsoft.com/office/drawing/2014/main" id="{F1A1B78C-BFAF-8B8D-264E-4E607F83D4CC}"/>
              </a:ext>
            </a:extLst>
          </p:cNvPr>
          <p:cNvSpPr/>
          <p:nvPr/>
        </p:nvSpPr>
        <p:spPr>
          <a:xfrm>
            <a:off x="4125333" y="5455649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24" name="Прямокутник: округлені кути 123">
            <a:extLst>
              <a:ext uri="{FF2B5EF4-FFF2-40B4-BE49-F238E27FC236}">
                <a16:creationId xmlns:a16="http://schemas.microsoft.com/office/drawing/2014/main" id="{912E812D-2CB2-834A-5E2D-AA983EC9EAD9}"/>
              </a:ext>
            </a:extLst>
          </p:cNvPr>
          <p:cNvSpPr/>
          <p:nvPr/>
        </p:nvSpPr>
        <p:spPr>
          <a:xfrm>
            <a:off x="3932729" y="5867396"/>
            <a:ext cx="775347" cy="154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селище</a:t>
            </a:r>
            <a:endParaRPr lang="ru-RU" sz="1200" dirty="0">
              <a:solidFill>
                <a:srgbClr val="A7004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Овал 129">
            <a:extLst>
              <a:ext uri="{FF2B5EF4-FFF2-40B4-BE49-F238E27FC236}">
                <a16:creationId xmlns:a16="http://schemas.microsoft.com/office/drawing/2014/main" id="{71050A82-41DB-7FC0-7019-F73F14FEEC26}"/>
              </a:ext>
            </a:extLst>
          </p:cNvPr>
          <p:cNvSpPr/>
          <p:nvPr/>
        </p:nvSpPr>
        <p:spPr>
          <a:xfrm>
            <a:off x="5944097" y="6181944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31" name="Овал 130">
            <a:extLst>
              <a:ext uri="{FF2B5EF4-FFF2-40B4-BE49-F238E27FC236}">
                <a16:creationId xmlns:a16="http://schemas.microsoft.com/office/drawing/2014/main" id="{4E5BED31-CC1E-346C-5172-525A4CFB3F64}"/>
              </a:ext>
            </a:extLst>
          </p:cNvPr>
          <p:cNvSpPr/>
          <p:nvPr/>
        </p:nvSpPr>
        <p:spPr>
          <a:xfrm>
            <a:off x="5470422" y="6215151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32" name="Прямокутник: округлені кути 131">
            <a:extLst>
              <a:ext uri="{FF2B5EF4-FFF2-40B4-BE49-F238E27FC236}">
                <a16:creationId xmlns:a16="http://schemas.microsoft.com/office/drawing/2014/main" id="{265DC701-53A1-1C1E-74F9-E2AEA6014BC6}"/>
              </a:ext>
            </a:extLst>
          </p:cNvPr>
          <p:cNvSpPr/>
          <p:nvPr/>
        </p:nvSpPr>
        <p:spPr>
          <a:xfrm>
            <a:off x="7651957" y="5129412"/>
            <a:ext cx="1465527" cy="868034"/>
          </a:xfrm>
          <a:prstGeom prst="roundRect">
            <a:avLst/>
          </a:prstGeom>
          <a:solidFill>
            <a:schemeClr val="bg2">
              <a:lumMod val="75000"/>
              <a:alpha val="6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A7004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Прямокутник: округлені кути 132">
            <a:extLst>
              <a:ext uri="{FF2B5EF4-FFF2-40B4-BE49-F238E27FC236}">
                <a16:creationId xmlns:a16="http://schemas.microsoft.com/office/drawing/2014/main" id="{131D6082-F2A6-02F1-8999-1290F39810DE}"/>
              </a:ext>
            </a:extLst>
          </p:cNvPr>
          <p:cNvSpPr/>
          <p:nvPr/>
        </p:nvSpPr>
        <p:spPr>
          <a:xfrm>
            <a:off x="7701161" y="5161773"/>
            <a:ext cx="431398" cy="40770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ПВ</a:t>
            </a:r>
          </a:p>
        </p:txBody>
      </p:sp>
      <p:sp>
        <p:nvSpPr>
          <p:cNvPr id="134" name="Прямокутник: округлені кути 133">
            <a:extLst>
              <a:ext uri="{FF2B5EF4-FFF2-40B4-BE49-F238E27FC236}">
                <a16:creationId xmlns:a16="http://schemas.microsoft.com/office/drawing/2014/main" id="{719E6234-6F0C-C258-CDA9-C442BAD82C3D}"/>
              </a:ext>
            </a:extLst>
          </p:cNvPr>
          <p:cNvSpPr/>
          <p:nvPr/>
        </p:nvSpPr>
        <p:spPr>
          <a:xfrm>
            <a:off x="8181753" y="5161773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35" name="Прямокутник: округлені кути 134">
            <a:extLst>
              <a:ext uri="{FF2B5EF4-FFF2-40B4-BE49-F238E27FC236}">
                <a16:creationId xmlns:a16="http://schemas.microsoft.com/office/drawing/2014/main" id="{CD05E718-8034-494C-3166-FDFD57065594}"/>
              </a:ext>
            </a:extLst>
          </p:cNvPr>
          <p:cNvSpPr/>
          <p:nvPr/>
        </p:nvSpPr>
        <p:spPr>
          <a:xfrm>
            <a:off x="7941457" y="5451858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36" name="Прямокутник: округлені кути 135">
            <a:extLst>
              <a:ext uri="{FF2B5EF4-FFF2-40B4-BE49-F238E27FC236}">
                <a16:creationId xmlns:a16="http://schemas.microsoft.com/office/drawing/2014/main" id="{D000CCD3-924D-AC9C-3421-E8D245D72EFE}"/>
              </a:ext>
            </a:extLst>
          </p:cNvPr>
          <p:cNvSpPr/>
          <p:nvPr/>
        </p:nvSpPr>
        <p:spPr>
          <a:xfrm>
            <a:off x="8000526" y="5848666"/>
            <a:ext cx="775347" cy="154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місто</a:t>
            </a:r>
            <a:endParaRPr lang="ru-RU" sz="1200" dirty="0">
              <a:solidFill>
                <a:srgbClr val="A7004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кутник: округлені кути 136">
            <a:extLst>
              <a:ext uri="{FF2B5EF4-FFF2-40B4-BE49-F238E27FC236}">
                <a16:creationId xmlns:a16="http://schemas.microsoft.com/office/drawing/2014/main" id="{E4D090EC-F956-1761-41CE-F53E9261C741}"/>
              </a:ext>
            </a:extLst>
          </p:cNvPr>
          <p:cNvSpPr/>
          <p:nvPr/>
        </p:nvSpPr>
        <p:spPr>
          <a:xfrm>
            <a:off x="8663512" y="5161772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38" name="Прямокутник: округлені кути 137">
            <a:extLst>
              <a:ext uri="{FF2B5EF4-FFF2-40B4-BE49-F238E27FC236}">
                <a16:creationId xmlns:a16="http://schemas.microsoft.com/office/drawing/2014/main" id="{2F949B32-E6E2-33B4-92BE-DC6C1CBF36A0}"/>
              </a:ext>
            </a:extLst>
          </p:cNvPr>
          <p:cNvSpPr/>
          <p:nvPr/>
        </p:nvSpPr>
        <p:spPr>
          <a:xfrm>
            <a:off x="8439691" y="5424663"/>
            <a:ext cx="431398" cy="43226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/>
              <a:t>ПВ</a:t>
            </a:r>
          </a:p>
        </p:txBody>
      </p:sp>
      <p:sp>
        <p:nvSpPr>
          <p:cNvPr id="139" name="Овал 138">
            <a:extLst>
              <a:ext uri="{FF2B5EF4-FFF2-40B4-BE49-F238E27FC236}">
                <a16:creationId xmlns:a16="http://schemas.microsoft.com/office/drawing/2014/main" id="{6DCBA1E8-E455-7C98-38EC-DC24354B0600}"/>
              </a:ext>
            </a:extLst>
          </p:cNvPr>
          <p:cNvSpPr/>
          <p:nvPr/>
        </p:nvSpPr>
        <p:spPr>
          <a:xfrm>
            <a:off x="8018621" y="6125170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40" name="Овал 139">
            <a:extLst>
              <a:ext uri="{FF2B5EF4-FFF2-40B4-BE49-F238E27FC236}">
                <a16:creationId xmlns:a16="http://schemas.microsoft.com/office/drawing/2014/main" id="{32166CD8-DC74-8A9F-9FD2-E47BA79819FB}"/>
              </a:ext>
            </a:extLst>
          </p:cNvPr>
          <p:cNvSpPr/>
          <p:nvPr/>
        </p:nvSpPr>
        <p:spPr>
          <a:xfrm>
            <a:off x="8752519" y="6124263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45" name="Овал 144">
            <a:extLst>
              <a:ext uri="{FF2B5EF4-FFF2-40B4-BE49-F238E27FC236}">
                <a16:creationId xmlns:a16="http://schemas.microsoft.com/office/drawing/2014/main" id="{2A2B30FE-22DB-25B3-E85F-F2F7258DD032}"/>
              </a:ext>
            </a:extLst>
          </p:cNvPr>
          <p:cNvSpPr/>
          <p:nvPr/>
        </p:nvSpPr>
        <p:spPr>
          <a:xfrm>
            <a:off x="3083817" y="6201070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44" name="Овал 143">
            <a:extLst>
              <a:ext uri="{FF2B5EF4-FFF2-40B4-BE49-F238E27FC236}">
                <a16:creationId xmlns:a16="http://schemas.microsoft.com/office/drawing/2014/main" id="{CFCEDAE2-AEF7-A0C4-1C2F-62A21E6F8A0A}"/>
              </a:ext>
            </a:extLst>
          </p:cNvPr>
          <p:cNvSpPr/>
          <p:nvPr/>
        </p:nvSpPr>
        <p:spPr>
          <a:xfrm>
            <a:off x="7183152" y="6125170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41" name="Овал 140">
            <a:extLst>
              <a:ext uri="{FF2B5EF4-FFF2-40B4-BE49-F238E27FC236}">
                <a16:creationId xmlns:a16="http://schemas.microsoft.com/office/drawing/2014/main" id="{9D44C57C-3B87-D3DA-1AE5-19C83A11AE08}"/>
              </a:ext>
            </a:extLst>
          </p:cNvPr>
          <p:cNvSpPr/>
          <p:nvPr/>
        </p:nvSpPr>
        <p:spPr>
          <a:xfrm>
            <a:off x="8376604" y="6200437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43" name="Овал 142">
            <a:extLst>
              <a:ext uri="{FF2B5EF4-FFF2-40B4-BE49-F238E27FC236}">
                <a16:creationId xmlns:a16="http://schemas.microsoft.com/office/drawing/2014/main" id="{1AA82519-AF5D-B2F7-CC0B-B21B3E4BC919}"/>
              </a:ext>
            </a:extLst>
          </p:cNvPr>
          <p:cNvSpPr/>
          <p:nvPr/>
        </p:nvSpPr>
        <p:spPr>
          <a:xfrm>
            <a:off x="7600471" y="6221422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54" name="Прямокутник: округлені кути 153">
            <a:extLst>
              <a:ext uri="{FF2B5EF4-FFF2-40B4-BE49-F238E27FC236}">
                <a16:creationId xmlns:a16="http://schemas.microsoft.com/office/drawing/2014/main" id="{428A04DB-0574-A30D-B146-AA30EA5B91B8}"/>
              </a:ext>
            </a:extLst>
          </p:cNvPr>
          <p:cNvSpPr/>
          <p:nvPr/>
        </p:nvSpPr>
        <p:spPr>
          <a:xfrm>
            <a:off x="5165918" y="5096575"/>
            <a:ext cx="720719" cy="32586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ЦНАП</a:t>
            </a:r>
            <a:endParaRPr lang="uk-UA" sz="1200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780F16F-842C-88C5-51DC-576163F7F9E2}"/>
              </a:ext>
            </a:extLst>
          </p:cNvPr>
          <p:cNvSpPr txBox="1"/>
          <p:nvPr/>
        </p:nvSpPr>
        <p:spPr>
          <a:xfrm>
            <a:off x="4287827" y="4862605"/>
            <a:ext cx="1318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bg1"/>
                </a:solidFill>
              </a:rPr>
              <a:t>1 ПВ - на 100 ВВ </a:t>
            </a:r>
          </a:p>
        </p:txBody>
      </p:sp>
      <p:cxnSp>
        <p:nvCxnSpPr>
          <p:cNvPr id="157" name="Пряма сполучна лінія 156">
            <a:extLst>
              <a:ext uri="{FF2B5EF4-FFF2-40B4-BE49-F238E27FC236}">
                <a16:creationId xmlns:a16="http://schemas.microsoft.com/office/drawing/2014/main" id="{502B3ACE-A7B8-370B-34AE-F7FAD1818846}"/>
              </a:ext>
            </a:extLst>
          </p:cNvPr>
          <p:cNvCxnSpPr>
            <a:cxnSpLocks/>
          </p:cNvCxnSpPr>
          <p:nvPr/>
        </p:nvCxnSpPr>
        <p:spPr>
          <a:xfrm flipH="1">
            <a:off x="5229675" y="5497957"/>
            <a:ext cx="0" cy="673304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25C747F1-8878-CF4D-46DE-EF5440803C08}"/>
              </a:ext>
            </a:extLst>
          </p:cNvPr>
          <p:cNvSpPr txBox="1"/>
          <p:nvPr/>
        </p:nvSpPr>
        <p:spPr>
          <a:xfrm>
            <a:off x="7981045" y="4831803"/>
            <a:ext cx="1491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bg1"/>
                </a:solidFill>
              </a:rPr>
              <a:t>1 ПВ - на 100 ВВ </a:t>
            </a:r>
          </a:p>
        </p:txBody>
      </p:sp>
      <p:cxnSp>
        <p:nvCxnSpPr>
          <p:cNvPr id="161" name="Пряма сполучна лінія 160">
            <a:extLst>
              <a:ext uri="{FF2B5EF4-FFF2-40B4-BE49-F238E27FC236}">
                <a16:creationId xmlns:a16="http://schemas.microsoft.com/office/drawing/2014/main" id="{6AF45E26-8E33-6CA5-5E0D-5F73D767A66B}"/>
              </a:ext>
            </a:extLst>
          </p:cNvPr>
          <p:cNvCxnSpPr>
            <a:cxnSpLocks/>
          </p:cNvCxnSpPr>
          <p:nvPr/>
        </p:nvCxnSpPr>
        <p:spPr>
          <a:xfrm>
            <a:off x="7430757" y="5557648"/>
            <a:ext cx="0" cy="569963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Овал 145">
            <a:extLst>
              <a:ext uri="{FF2B5EF4-FFF2-40B4-BE49-F238E27FC236}">
                <a16:creationId xmlns:a16="http://schemas.microsoft.com/office/drawing/2014/main" id="{660DB67E-4C1F-3709-2EBF-DA344846537D}"/>
              </a:ext>
            </a:extLst>
          </p:cNvPr>
          <p:cNvSpPr/>
          <p:nvPr/>
        </p:nvSpPr>
        <p:spPr>
          <a:xfrm>
            <a:off x="6761030" y="6181944"/>
            <a:ext cx="632110" cy="478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173" name="Прямокутник: округлені кути 172">
            <a:extLst>
              <a:ext uri="{FF2B5EF4-FFF2-40B4-BE49-F238E27FC236}">
                <a16:creationId xmlns:a16="http://schemas.microsoft.com/office/drawing/2014/main" id="{F62881CC-3694-3C8F-BC97-D641246D8203}"/>
              </a:ext>
            </a:extLst>
          </p:cNvPr>
          <p:cNvSpPr/>
          <p:nvPr/>
        </p:nvSpPr>
        <p:spPr>
          <a:xfrm>
            <a:off x="9588599" y="1142283"/>
            <a:ext cx="2530659" cy="3718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Міжнародні</a:t>
            </a:r>
            <a:r>
              <a:rPr lang="ru-RU" sz="1200" dirty="0">
                <a:solidFill>
                  <a:srgbClr val="A700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sz="1200" dirty="0">
                <a:solidFill>
                  <a:srgbClr val="A700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артнери (донори)</a:t>
            </a:r>
          </a:p>
          <a:p>
            <a:pPr algn="ctr"/>
            <a:r>
              <a:rPr lang="ru-RU" sz="1200" dirty="0">
                <a:solidFill>
                  <a:srgbClr val="A700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A700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ГАРАНТУЮТЬ</a:t>
            </a:r>
          </a:p>
          <a:p>
            <a:pPr algn="ctr"/>
            <a:r>
              <a:rPr lang="uk-UA" sz="11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фінансової підтримки створення сервісних офісів</a:t>
            </a:r>
            <a:r>
              <a:rPr lang="uk-UA" sz="1100" b="1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uk-UA" sz="11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фінансування капітального та поточного ремонтів приміщень;</a:t>
            </a:r>
          </a:p>
          <a:p>
            <a:pPr marL="171450" indent="-171450" algn="just">
              <a:buFontTx/>
              <a:buChar char="-"/>
            </a:pPr>
            <a:r>
              <a:rPr lang="uk-UA" sz="11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офісними меблями та оргтехнікою;</a:t>
            </a:r>
          </a:p>
          <a:p>
            <a:pPr marL="171450" indent="-171450" algn="just">
              <a:buFontTx/>
              <a:buChar char="-"/>
            </a:pPr>
            <a:r>
              <a:rPr lang="uk-UA" sz="11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підтримка та розвиток персоналу та асистентів (забезпечення навчальних процесів, створення навчальних програм)</a:t>
            </a:r>
          </a:p>
          <a:p>
            <a:pPr algn="ctr"/>
            <a:endParaRPr lang="uk-UA" sz="1100" b="1" dirty="0">
              <a:solidFill>
                <a:srgbClr val="A700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100" b="1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Орієнтовна допомога</a:t>
            </a:r>
          </a:p>
          <a:p>
            <a:pPr algn="ctr"/>
            <a:r>
              <a:rPr lang="uk-UA" sz="1100" b="1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млн доларів США, з подальшим збільшенням фінансування</a:t>
            </a:r>
          </a:p>
        </p:txBody>
      </p:sp>
      <p:sp>
        <p:nvSpPr>
          <p:cNvPr id="176" name="Стрілка: вліво 175">
            <a:extLst>
              <a:ext uri="{FF2B5EF4-FFF2-40B4-BE49-F238E27FC236}">
                <a16:creationId xmlns:a16="http://schemas.microsoft.com/office/drawing/2014/main" id="{8007B3DF-8604-7727-4F5D-66D970DDA8FA}"/>
              </a:ext>
            </a:extLst>
          </p:cNvPr>
          <p:cNvSpPr/>
          <p:nvPr/>
        </p:nvSpPr>
        <p:spPr>
          <a:xfrm>
            <a:off x="9319695" y="3354561"/>
            <a:ext cx="158693" cy="739019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dirty="0">
              <a:solidFill>
                <a:srgbClr val="A700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8A6183D-CC11-6F2C-A411-5C2E913779FE}"/>
              </a:ext>
            </a:extLst>
          </p:cNvPr>
          <p:cNvSpPr txBox="1"/>
          <p:nvPr/>
        </p:nvSpPr>
        <p:spPr>
          <a:xfrm>
            <a:off x="44518" y="3544623"/>
            <a:ext cx="1700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solidFill>
                  <a:schemeClr val="bg1"/>
                </a:solidFill>
              </a:rPr>
              <a:t>136 районів</a:t>
            </a:r>
          </a:p>
          <a:p>
            <a:pPr algn="ctr"/>
            <a:r>
              <a:rPr lang="uk-UA" sz="1400" dirty="0">
                <a:solidFill>
                  <a:schemeClr val="bg1"/>
                </a:solidFill>
              </a:rPr>
              <a:t> (119 підконтрольні Україні</a:t>
            </a:r>
            <a:r>
              <a:rPr lang="uk-UA" sz="105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5938298-A83B-EC54-04C2-89792F416765}"/>
              </a:ext>
            </a:extLst>
          </p:cNvPr>
          <p:cNvSpPr txBox="1"/>
          <p:nvPr/>
        </p:nvSpPr>
        <p:spPr>
          <a:xfrm>
            <a:off x="427863" y="4930381"/>
            <a:ext cx="69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>
                <a:solidFill>
                  <a:schemeClr val="bg1"/>
                </a:solidFill>
              </a:rPr>
              <a:t>ТГ</a:t>
            </a:r>
            <a:r>
              <a:rPr lang="uk-UA" sz="2000" dirty="0">
                <a:solidFill>
                  <a:srgbClr val="A7004E"/>
                </a:solidFill>
              </a:rPr>
              <a:t> </a:t>
            </a:r>
            <a:endParaRPr lang="ru-RU" sz="3000" dirty="0">
              <a:solidFill>
                <a:srgbClr val="A7004E"/>
              </a:solidFill>
              <a:effectLst/>
            </a:endParaRPr>
          </a:p>
        </p:txBody>
      </p:sp>
      <p:cxnSp>
        <p:nvCxnSpPr>
          <p:cNvPr id="180" name="Пряма сполучна лінія 179">
            <a:extLst>
              <a:ext uri="{FF2B5EF4-FFF2-40B4-BE49-F238E27FC236}">
                <a16:creationId xmlns:a16="http://schemas.microsoft.com/office/drawing/2014/main" id="{5F88854A-6623-8F92-A66A-8E0DE6C7F35A}"/>
              </a:ext>
            </a:extLst>
          </p:cNvPr>
          <p:cNvCxnSpPr>
            <a:cxnSpLocks/>
          </p:cNvCxnSpPr>
          <p:nvPr/>
        </p:nvCxnSpPr>
        <p:spPr>
          <a:xfrm>
            <a:off x="5703214" y="2835201"/>
            <a:ext cx="0" cy="339946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 сполучна лінія 189">
            <a:extLst>
              <a:ext uri="{FF2B5EF4-FFF2-40B4-BE49-F238E27FC236}">
                <a16:creationId xmlns:a16="http://schemas.microsoft.com/office/drawing/2014/main" id="{BE4F0F0A-0532-51AE-D7E7-9B5955E90D8F}"/>
              </a:ext>
            </a:extLst>
          </p:cNvPr>
          <p:cNvCxnSpPr>
            <a:cxnSpLocks/>
          </p:cNvCxnSpPr>
          <p:nvPr/>
        </p:nvCxnSpPr>
        <p:spPr>
          <a:xfrm>
            <a:off x="3566508" y="4279031"/>
            <a:ext cx="0" cy="1862548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 сполучна лінія 196">
            <a:extLst>
              <a:ext uri="{FF2B5EF4-FFF2-40B4-BE49-F238E27FC236}">
                <a16:creationId xmlns:a16="http://schemas.microsoft.com/office/drawing/2014/main" id="{8E611392-C145-567B-02C0-A5661996671F}"/>
              </a:ext>
            </a:extLst>
          </p:cNvPr>
          <p:cNvCxnSpPr>
            <a:cxnSpLocks/>
          </p:cNvCxnSpPr>
          <p:nvPr/>
        </p:nvCxnSpPr>
        <p:spPr>
          <a:xfrm>
            <a:off x="6309477" y="4281161"/>
            <a:ext cx="12816" cy="190688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увати 2">
            <a:extLst>
              <a:ext uri="{FF2B5EF4-FFF2-40B4-BE49-F238E27FC236}">
                <a16:creationId xmlns:a16="http://schemas.microsoft.com/office/drawing/2014/main" id="{BC919865-EFA9-A74A-9F94-40AE23E4FFB3}"/>
              </a:ext>
            </a:extLst>
          </p:cNvPr>
          <p:cNvGrpSpPr/>
          <p:nvPr/>
        </p:nvGrpSpPr>
        <p:grpSpPr>
          <a:xfrm>
            <a:off x="2177878" y="1961096"/>
            <a:ext cx="1964599" cy="1028059"/>
            <a:chOff x="2327540" y="2089175"/>
            <a:chExt cx="2006068" cy="1064422"/>
          </a:xfrm>
        </p:grpSpPr>
        <p:sp>
          <p:nvSpPr>
            <p:cNvPr id="8" name="Прямокутник: округлені кути 7">
              <a:extLst>
                <a:ext uri="{FF2B5EF4-FFF2-40B4-BE49-F238E27FC236}">
                  <a16:creationId xmlns:a16="http://schemas.microsoft.com/office/drawing/2014/main" id="{65316B55-A0CA-A19C-9000-AFE155AD6C33}"/>
                </a:ext>
              </a:extLst>
            </p:cNvPr>
            <p:cNvSpPr/>
            <p:nvPr/>
          </p:nvSpPr>
          <p:spPr>
            <a:xfrm>
              <a:off x="2330492" y="2089175"/>
              <a:ext cx="1895357" cy="104166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 anchorCtr="0"/>
            <a:lstStyle/>
            <a:p>
              <a:pPr algn="ctr"/>
              <a:r>
                <a:rPr lang="uk-UA" sz="1200" dirty="0">
                  <a:solidFill>
                    <a:srgbClr val="A700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Центр ветеранського розвитку</a:t>
              </a:r>
              <a:endParaRPr lang="uk-UA" sz="1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EFF08F5-DEC8-903E-36E6-6294D7AFDF76}"/>
                </a:ext>
              </a:extLst>
            </p:cNvPr>
            <p:cNvSpPr txBox="1"/>
            <p:nvPr/>
          </p:nvSpPr>
          <p:spPr>
            <a:xfrm>
              <a:off x="2327540" y="2484405"/>
              <a:ext cx="2006068" cy="669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b="1" i="1" dirty="0">
                  <a:solidFill>
                    <a:schemeClr val="accent2">
                      <a:lumMod val="75000"/>
                    </a:schemeClr>
                  </a:solidFill>
                </a:rPr>
                <a:t>Реалізація ветеранської політики (щодо навчання та працевлаштування ветеранів) підготовка менторів </a:t>
              </a:r>
            </a:p>
          </p:txBody>
        </p:sp>
      </p:grp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F66F64EA-D8FE-6D5D-258C-4994CC34CD78}"/>
              </a:ext>
            </a:extLst>
          </p:cNvPr>
          <p:cNvCxnSpPr>
            <a:cxnSpLocks/>
          </p:cNvCxnSpPr>
          <p:nvPr/>
        </p:nvCxnSpPr>
        <p:spPr>
          <a:xfrm>
            <a:off x="6455039" y="2828583"/>
            <a:ext cx="809722" cy="328586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сполучна лінія 53">
            <a:extLst>
              <a:ext uri="{FF2B5EF4-FFF2-40B4-BE49-F238E27FC236}">
                <a16:creationId xmlns:a16="http://schemas.microsoft.com/office/drawing/2014/main" id="{0B08333A-10D2-633D-9664-1B0B6FB02840}"/>
              </a:ext>
            </a:extLst>
          </p:cNvPr>
          <p:cNvCxnSpPr>
            <a:cxnSpLocks/>
          </p:cNvCxnSpPr>
          <p:nvPr/>
        </p:nvCxnSpPr>
        <p:spPr>
          <a:xfrm flipH="1">
            <a:off x="4300335" y="2835201"/>
            <a:ext cx="790760" cy="367562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 сполучна лінія 62">
            <a:extLst>
              <a:ext uri="{FF2B5EF4-FFF2-40B4-BE49-F238E27FC236}">
                <a16:creationId xmlns:a16="http://schemas.microsoft.com/office/drawing/2014/main" id="{8A57C291-E46A-AC14-4C99-6B86A2B9F8DD}"/>
              </a:ext>
            </a:extLst>
          </p:cNvPr>
          <p:cNvCxnSpPr>
            <a:cxnSpLocks/>
          </p:cNvCxnSpPr>
          <p:nvPr/>
        </p:nvCxnSpPr>
        <p:spPr>
          <a:xfrm>
            <a:off x="3193985" y="4342217"/>
            <a:ext cx="8283" cy="888558"/>
          </a:xfrm>
          <a:prstGeom prst="line">
            <a:avLst/>
          </a:prstGeom>
          <a:ln w="158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03B9CD5D-AFB0-6428-2ADA-2080AEFC1E43}"/>
              </a:ext>
            </a:extLst>
          </p:cNvPr>
          <p:cNvSpPr txBox="1"/>
          <p:nvPr/>
        </p:nvSpPr>
        <p:spPr>
          <a:xfrm>
            <a:off x="2335448" y="4314778"/>
            <a:ext cx="904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rgbClr val="FF0000"/>
                </a:solidFill>
              </a:rPr>
              <a:t>Кадрові та фінансові відносини</a:t>
            </a:r>
          </a:p>
        </p:txBody>
      </p:sp>
      <p:cxnSp>
        <p:nvCxnSpPr>
          <p:cNvPr id="69" name="Пряма сполучна лінія 68">
            <a:extLst>
              <a:ext uri="{FF2B5EF4-FFF2-40B4-BE49-F238E27FC236}">
                <a16:creationId xmlns:a16="http://schemas.microsoft.com/office/drawing/2014/main" id="{558823C9-4FE7-2AFF-ECB0-2DF1FCD5E8BB}"/>
              </a:ext>
            </a:extLst>
          </p:cNvPr>
          <p:cNvCxnSpPr>
            <a:cxnSpLocks/>
          </p:cNvCxnSpPr>
          <p:nvPr/>
        </p:nvCxnSpPr>
        <p:spPr>
          <a:xfrm>
            <a:off x="4436503" y="4319680"/>
            <a:ext cx="0" cy="802289"/>
          </a:xfrm>
          <a:prstGeom prst="line">
            <a:avLst/>
          </a:prstGeom>
          <a:ln w="158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2B9A740-D45A-74A4-E4D7-CF502E2BAFA6}"/>
              </a:ext>
            </a:extLst>
          </p:cNvPr>
          <p:cNvSpPr txBox="1"/>
          <p:nvPr/>
        </p:nvSpPr>
        <p:spPr>
          <a:xfrm>
            <a:off x="4526675" y="4435114"/>
            <a:ext cx="1310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rgbClr val="FF0000"/>
                </a:solidFill>
              </a:rPr>
              <a:t>Кадрові та фінансові відносини</a:t>
            </a:r>
          </a:p>
        </p:txBody>
      </p:sp>
      <p:cxnSp>
        <p:nvCxnSpPr>
          <p:cNvPr id="72" name="Пряма сполучна лінія 71">
            <a:extLst>
              <a:ext uri="{FF2B5EF4-FFF2-40B4-BE49-F238E27FC236}">
                <a16:creationId xmlns:a16="http://schemas.microsoft.com/office/drawing/2014/main" id="{5FD46461-6E05-166F-5127-F0BD5D8CEBAD}"/>
              </a:ext>
            </a:extLst>
          </p:cNvPr>
          <p:cNvCxnSpPr>
            <a:cxnSpLocks/>
          </p:cNvCxnSpPr>
          <p:nvPr/>
        </p:nvCxnSpPr>
        <p:spPr>
          <a:xfrm>
            <a:off x="8060996" y="4318058"/>
            <a:ext cx="0" cy="824808"/>
          </a:xfrm>
          <a:prstGeom prst="line">
            <a:avLst/>
          </a:prstGeom>
          <a:ln w="158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39920C4-8AEA-125F-8FD5-95FCA9337D99}"/>
              </a:ext>
            </a:extLst>
          </p:cNvPr>
          <p:cNvSpPr txBox="1"/>
          <p:nvPr/>
        </p:nvSpPr>
        <p:spPr>
          <a:xfrm>
            <a:off x="8088993" y="4393700"/>
            <a:ext cx="1330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rgbClr val="FF0000"/>
                </a:solidFill>
              </a:rPr>
              <a:t>Кадрові та фінансові відносини</a:t>
            </a: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BEE9452-29FC-4778-B26C-FF4220780E40}"/>
              </a:ext>
            </a:extLst>
          </p:cNvPr>
          <p:cNvGrpSpPr/>
          <p:nvPr/>
        </p:nvGrpSpPr>
        <p:grpSpPr>
          <a:xfrm>
            <a:off x="1619427" y="3276308"/>
            <a:ext cx="2539546" cy="1101040"/>
            <a:chOff x="2035778" y="3208044"/>
            <a:chExt cx="2539546" cy="1101040"/>
          </a:xfrm>
        </p:grpSpPr>
        <p:sp>
          <p:nvSpPr>
            <p:cNvPr id="39" name="Прямокутник: округлені кути 38">
              <a:extLst>
                <a:ext uri="{FF2B5EF4-FFF2-40B4-BE49-F238E27FC236}">
                  <a16:creationId xmlns:a16="http://schemas.microsoft.com/office/drawing/2014/main" id="{9B180140-B88F-AE86-7A76-C0003A7E1890}"/>
                </a:ext>
              </a:extLst>
            </p:cNvPr>
            <p:cNvSpPr/>
            <p:nvPr/>
          </p:nvSpPr>
          <p:spPr>
            <a:xfrm>
              <a:off x="2126629" y="3217734"/>
              <a:ext cx="2298598" cy="1051788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700" dirty="0"/>
            </a:p>
            <a:p>
              <a:pPr algn="ctr">
                <a:lnSpc>
                  <a:spcPts val="1400"/>
                </a:lnSpc>
              </a:pPr>
              <a:r>
                <a:rPr lang="uk-UA" sz="1400" dirty="0"/>
                <a:t>Сервісні офіси у справах ветеранів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AB0509D-68FB-7A91-4D91-DFC52A0ACD9D}"/>
                </a:ext>
              </a:extLst>
            </p:cNvPr>
            <p:cNvSpPr txBox="1"/>
            <p:nvPr/>
          </p:nvSpPr>
          <p:spPr>
            <a:xfrm>
              <a:off x="2091733" y="4062863"/>
              <a:ext cx="5435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00" dirty="0"/>
                <a:t>ОМС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0B5D23-F922-88C3-1150-5F19833C326F}"/>
                </a:ext>
              </a:extLst>
            </p:cNvPr>
            <p:cNvSpPr txBox="1"/>
            <p:nvPr/>
          </p:nvSpPr>
          <p:spPr>
            <a:xfrm>
              <a:off x="2933119" y="4055559"/>
              <a:ext cx="153533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dirty="0"/>
                <a:t>Юр особа публічного права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D8BBF12-92E6-BE65-EC83-A2B63C2548B6}"/>
                </a:ext>
              </a:extLst>
            </p:cNvPr>
            <p:cNvSpPr txBox="1"/>
            <p:nvPr/>
          </p:nvSpPr>
          <p:spPr>
            <a:xfrm>
              <a:off x="2035778" y="3208044"/>
              <a:ext cx="157111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50" dirty="0"/>
                <a:t>Комунальна установа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9E1FAD-86D0-E24D-F0FB-243935E5BF60}"/>
                </a:ext>
              </a:extLst>
            </p:cNvPr>
            <p:cNvSpPr txBox="1"/>
            <p:nvPr/>
          </p:nvSpPr>
          <p:spPr>
            <a:xfrm>
              <a:off x="2059943" y="3730634"/>
              <a:ext cx="2515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i="1" spc="-30" dirty="0"/>
                <a:t>Реалізація бюджетних програм Мінветеранів</a:t>
              </a:r>
              <a:r>
                <a:rPr lang="uk-UA" sz="900" i="1" dirty="0"/>
                <a:t>,</a:t>
              </a:r>
            </a:p>
            <a:p>
              <a:pPr algn="ctr"/>
              <a:r>
                <a:rPr lang="uk-UA" sz="900" i="1" dirty="0"/>
                <a:t>координація ПВ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DD1DB679-8329-E04B-D666-74F36ABA9805}"/>
              </a:ext>
            </a:extLst>
          </p:cNvPr>
          <p:cNvSpPr txBox="1"/>
          <p:nvPr/>
        </p:nvSpPr>
        <p:spPr>
          <a:xfrm>
            <a:off x="5338944" y="2385171"/>
            <a:ext cx="3003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/>
              <a:t>Реалізація обласних бюджетних програм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27B9C78-27D1-20B0-6C09-8BE7C87BF556}"/>
              </a:ext>
            </a:extLst>
          </p:cNvPr>
          <p:cNvSpPr txBox="1"/>
          <p:nvPr/>
        </p:nvSpPr>
        <p:spPr>
          <a:xfrm>
            <a:off x="6256096" y="4564911"/>
            <a:ext cx="827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accent1">
                    <a:lumMod val="75000"/>
                  </a:schemeClr>
                </a:solidFill>
              </a:rPr>
              <a:t>Надання послуг ВВ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AFC91C7-3EB4-37E1-C544-3A4CF570BE98}"/>
              </a:ext>
            </a:extLst>
          </p:cNvPr>
          <p:cNvSpPr txBox="1"/>
          <p:nvPr/>
        </p:nvSpPr>
        <p:spPr>
          <a:xfrm>
            <a:off x="3993575" y="6055687"/>
            <a:ext cx="94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rgbClr val="00B050"/>
                </a:solidFill>
              </a:rPr>
              <a:t>Консультації та супровід</a:t>
            </a:r>
          </a:p>
        </p:txBody>
      </p:sp>
      <p:cxnSp>
        <p:nvCxnSpPr>
          <p:cNvPr id="111" name="Пряма сполучна лінія 110">
            <a:extLst>
              <a:ext uri="{FF2B5EF4-FFF2-40B4-BE49-F238E27FC236}">
                <a16:creationId xmlns:a16="http://schemas.microsoft.com/office/drawing/2014/main" id="{2A34CB07-72EA-802B-CD83-05F3061FE5A6}"/>
              </a:ext>
            </a:extLst>
          </p:cNvPr>
          <p:cNvCxnSpPr>
            <a:cxnSpLocks/>
          </p:cNvCxnSpPr>
          <p:nvPr/>
        </p:nvCxnSpPr>
        <p:spPr>
          <a:xfrm flipH="1">
            <a:off x="7066952" y="4295645"/>
            <a:ext cx="3799" cy="1844086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 сполучна лінія 111">
            <a:extLst>
              <a:ext uri="{FF2B5EF4-FFF2-40B4-BE49-F238E27FC236}">
                <a16:creationId xmlns:a16="http://schemas.microsoft.com/office/drawing/2014/main" id="{4DCD8B99-3D08-F156-71AB-3B21C99B8DE4}"/>
              </a:ext>
            </a:extLst>
          </p:cNvPr>
          <p:cNvCxnSpPr>
            <a:cxnSpLocks/>
          </p:cNvCxnSpPr>
          <p:nvPr/>
        </p:nvCxnSpPr>
        <p:spPr>
          <a:xfrm>
            <a:off x="4688962" y="5699450"/>
            <a:ext cx="415181" cy="469602"/>
          </a:xfrm>
          <a:prstGeom prst="line">
            <a:avLst/>
          </a:prstGeom>
          <a:ln w="158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 сполучна лінія 112">
            <a:extLst>
              <a:ext uri="{FF2B5EF4-FFF2-40B4-BE49-F238E27FC236}">
                <a16:creationId xmlns:a16="http://schemas.microsoft.com/office/drawing/2014/main" id="{9465140D-754D-E63C-AC2F-C625380FD185}"/>
              </a:ext>
            </a:extLst>
          </p:cNvPr>
          <p:cNvCxnSpPr>
            <a:cxnSpLocks/>
          </p:cNvCxnSpPr>
          <p:nvPr/>
        </p:nvCxnSpPr>
        <p:spPr>
          <a:xfrm>
            <a:off x="3256676" y="5801477"/>
            <a:ext cx="83399" cy="317562"/>
          </a:xfrm>
          <a:prstGeom prst="line">
            <a:avLst/>
          </a:prstGeom>
          <a:ln w="158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B28466BE-317D-B8E7-7157-888A0DF63EE4}"/>
              </a:ext>
            </a:extLst>
          </p:cNvPr>
          <p:cNvSpPr txBox="1"/>
          <p:nvPr/>
        </p:nvSpPr>
        <p:spPr>
          <a:xfrm>
            <a:off x="2274420" y="5799896"/>
            <a:ext cx="1071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rgbClr val="00B050"/>
                </a:solidFill>
              </a:rPr>
              <a:t>Консультації та супровід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C6CA99-BC0C-177C-538F-119EA8B46EA8}"/>
              </a:ext>
            </a:extLst>
          </p:cNvPr>
          <p:cNvSpPr txBox="1"/>
          <p:nvPr/>
        </p:nvSpPr>
        <p:spPr>
          <a:xfrm>
            <a:off x="5164346" y="5395848"/>
            <a:ext cx="120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accent1">
                    <a:lumMod val="75000"/>
                  </a:schemeClr>
                </a:solidFill>
              </a:rPr>
              <a:t>Надання адміністративних послуг ВВ, прийом документів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AC8889C-C089-3F7A-41CB-18643B9F215E}"/>
              </a:ext>
            </a:extLst>
          </p:cNvPr>
          <p:cNvSpPr txBox="1"/>
          <p:nvPr/>
        </p:nvSpPr>
        <p:spPr>
          <a:xfrm>
            <a:off x="8899350" y="5603776"/>
            <a:ext cx="67622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dirty="0">
                <a:solidFill>
                  <a:srgbClr val="00B050"/>
                </a:solidFill>
              </a:rPr>
              <a:t>Консультації та супровід</a:t>
            </a:r>
          </a:p>
        </p:txBody>
      </p:sp>
      <p:cxnSp>
        <p:nvCxnSpPr>
          <p:cNvPr id="165" name="Пряма сполучна лінія 164">
            <a:extLst>
              <a:ext uri="{FF2B5EF4-FFF2-40B4-BE49-F238E27FC236}">
                <a16:creationId xmlns:a16="http://schemas.microsoft.com/office/drawing/2014/main" id="{31578F8B-0BE4-EB72-31D2-99847D61E68C}"/>
              </a:ext>
            </a:extLst>
          </p:cNvPr>
          <p:cNvCxnSpPr>
            <a:cxnSpLocks/>
          </p:cNvCxnSpPr>
          <p:nvPr/>
        </p:nvCxnSpPr>
        <p:spPr>
          <a:xfrm>
            <a:off x="8869757" y="5848028"/>
            <a:ext cx="142703" cy="287556"/>
          </a:xfrm>
          <a:prstGeom prst="line">
            <a:avLst/>
          </a:prstGeom>
          <a:ln w="158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BBD6B0B0-BB3C-AC92-7AB3-137BED39E68E}"/>
              </a:ext>
            </a:extLst>
          </p:cNvPr>
          <p:cNvSpPr txBox="1"/>
          <p:nvPr/>
        </p:nvSpPr>
        <p:spPr>
          <a:xfrm>
            <a:off x="1465264" y="4471892"/>
            <a:ext cx="827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accent1">
                    <a:lumMod val="75000"/>
                  </a:schemeClr>
                </a:solidFill>
              </a:rPr>
              <a:t>Передача документів</a:t>
            </a:r>
          </a:p>
        </p:txBody>
      </p:sp>
      <p:cxnSp>
        <p:nvCxnSpPr>
          <p:cNvPr id="178" name="Пряма сполучна лінія 177">
            <a:extLst>
              <a:ext uri="{FF2B5EF4-FFF2-40B4-BE49-F238E27FC236}">
                <a16:creationId xmlns:a16="http://schemas.microsoft.com/office/drawing/2014/main" id="{B85500B1-EC17-8688-C99D-AC5D8D4532A7}"/>
              </a:ext>
            </a:extLst>
          </p:cNvPr>
          <p:cNvCxnSpPr>
            <a:cxnSpLocks/>
          </p:cNvCxnSpPr>
          <p:nvPr/>
        </p:nvCxnSpPr>
        <p:spPr>
          <a:xfrm flipH="1">
            <a:off x="3183474" y="2959272"/>
            <a:ext cx="0" cy="36000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002B563-DC41-2F79-F35C-26BE6EFF1396}"/>
              </a:ext>
            </a:extLst>
          </p:cNvPr>
          <p:cNvSpPr txBox="1"/>
          <p:nvPr/>
        </p:nvSpPr>
        <p:spPr>
          <a:xfrm>
            <a:off x="218467" y="2735166"/>
            <a:ext cx="1700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bg1"/>
                </a:solidFill>
              </a:rPr>
              <a:t>24 області та місто Київ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2198C8A-1330-FBA8-C401-3867160B17CC}"/>
              </a:ext>
            </a:extLst>
          </p:cNvPr>
          <p:cNvSpPr txBox="1"/>
          <p:nvPr/>
        </p:nvSpPr>
        <p:spPr>
          <a:xfrm>
            <a:off x="282048" y="5374846"/>
            <a:ext cx="1155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solidFill>
                  <a:schemeClr val="bg1"/>
                </a:solidFill>
              </a:rPr>
              <a:t>1469 ТГ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2A87F4B-C651-3EAD-C72D-9F46D9973687}"/>
              </a:ext>
            </a:extLst>
          </p:cNvPr>
          <p:cNvSpPr txBox="1"/>
          <p:nvPr/>
        </p:nvSpPr>
        <p:spPr>
          <a:xfrm>
            <a:off x="928591" y="5781641"/>
            <a:ext cx="120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>
                <a:solidFill>
                  <a:schemeClr val="accent1">
                    <a:lumMod val="75000"/>
                  </a:schemeClr>
                </a:solidFill>
              </a:rPr>
              <a:t>Надання адміністративних послуг ВВ, прийом документів</a:t>
            </a:r>
          </a:p>
        </p:txBody>
      </p:sp>
      <p:sp>
        <p:nvSpPr>
          <p:cNvPr id="100" name="Прямокутник: округлені кути 99">
            <a:extLst>
              <a:ext uri="{FF2B5EF4-FFF2-40B4-BE49-F238E27FC236}">
                <a16:creationId xmlns:a16="http://schemas.microsoft.com/office/drawing/2014/main" id="{54B53B1B-3A65-0E26-A2E9-B15DB81A2090}"/>
              </a:ext>
            </a:extLst>
          </p:cNvPr>
          <p:cNvSpPr/>
          <p:nvPr/>
        </p:nvSpPr>
        <p:spPr>
          <a:xfrm>
            <a:off x="9603178" y="4933640"/>
            <a:ext cx="2558865" cy="183604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1100" b="1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УМОВНІ ПОЗНАЧЕННЯ</a:t>
            </a:r>
            <a:endParaRPr lang="uk-UA" sz="1100" b="1" dirty="0"/>
          </a:p>
        </p:txBody>
      </p:sp>
      <p:sp>
        <p:nvSpPr>
          <p:cNvPr id="75" name="Прямокутник: округлені кути 74">
            <a:extLst>
              <a:ext uri="{FF2B5EF4-FFF2-40B4-BE49-F238E27FC236}">
                <a16:creationId xmlns:a16="http://schemas.microsoft.com/office/drawing/2014/main" id="{90ADA80A-E3D1-8EE4-22D4-30F1ABF1ED8A}"/>
              </a:ext>
            </a:extLst>
          </p:cNvPr>
          <p:cNvSpPr/>
          <p:nvPr/>
        </p:nvSpPr>
        <p:spPr>
          <a:xfrm>
            <a:off x="9653853" y="5346342"/>
            <a:ext cx="371623" cy="3122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dirty="0"/>
              <a:t>ПВ</a:t>
            </a:r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8666468E-8296-41F0-B054-0BB8A46EEB11}"/>
              </a:ext>
            </a:extLst>
          </p:cNvPr>
          <p:cNvSpPr/>
          <p:nvPr/>
        </p:nvSpPr>
        <p:spPr>
          <a:xfrm>
            <a:off x="9631843" y="5715717"/>
            <a:ext cx="371623" cy="36530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600" b="1" dirty="0">
                <a:solidFill>
                  <a:srgbClr val="FF0000"/>
                </a:solidFill>
              </a:rPr>
              <a:t>ВВ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18F698D-74F0-E2EA-C495-C68EDB6CFD4F}"/>
              </a:ext>
            </a:extLst>
          </p:cNvPr>
          <p:cNvSpPr txBox="1"/>
          <p:nvPr/>
        </p:nvSpPr>
        <p:spPr>
          <a:xfrm>
            <a:off x="10268323" y="5327511"/>
            <a:ext cx="92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/>
              <a:t> - помічник    ветерана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315570B-1BC5-5CE7-23B6-299D0EBB1C2D}"/>
              </a:ext>
            </a:extLst>
          </p:cNvPr>
          <p:cNvSpPr txBox="1"/>
          <p:nvPr/>
        </p:nvSpPr>
        <p:spPr>
          <a:xfrm>
            <a:off x="9964907" y="5684419"/>
            <a:ext cx="22136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dirty="0"/>
              <a:t> - ветерани війни (учасники бойових дій, особи з інвалідністю в наслідок війни, члени їх сімей та члени сімей загиблих (померлих) ветеранів війни, Захисників та Захисниць України  </a:t>
            </a:r>
          </a:p>
        </p:txBody>
      </p:sp>
      <p:cxnSp>
        <p:nvCxnSpPr>
          <p:cNvPr id="13" name="Пряма сполучна лінія 12">
            <a:extLst>
              <a:ext uri="{FF2B5EF4-FFF2-40B4-BE49-F238E27FC236}">
                <a16:creationId xmlns:a16="http://schemas.microsoft.com/office/drawing/2014/main" id="{835E1848-11AA-65B2-E43F-B98E341F1186}"/>
              </a:ext>
            </a:extLst>
          </p:cNvPr>
          <p:cNvCxnSpPr>
            <a:cxnSpLocks/>
          </p:cNvCxnSpPr>
          <p:nvPr/>
        </p:nvCxnSpPr>
        <p:spPr>
          <a:xfrm flipH="1">
            <a:off x="4066378" y="1849604"/>
            <a:ext cx="370531" cy="248972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сполучна лінія 29">
            <a:extLst>
              <a:ext uri="{FF2B5EF4-FFF2-40B4-BE49-F238E27FC236}">
                <a16:creationId xmlns:a16="http://schemas.microsoft.com/office/drawing/2014/main" id="{6469948E-F0D4-5E6A-58C2-7807887F5E68}"/>
              </a:ext>
            </a:extLst>
          </p:cNvPr>
          <p:cNvCxnSpPr>
            <a:cxnSpLocks/>
          </p:cNvCxnSpPr>
          <p:nvPr/>
        </p:nvCxnSpPr>
        <p:spPr>
          <a:xfrm flipH="1">
            <a:off x="4039271" y="2429379"/>
            <a:ext cx="272082" cy="7061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 сполучна лінія 114">
            <a:extLst>
              <a:ext uri="{FF2B5EF4-FFF2-40B4-BE49-F238E27FC236}">
                <a16:creationId xmlns:a16="http://schemas.microsoft.com/office/drawing/2014/main" id="{73C33EE8-97BF-BDA7-9504-C0E93DC223AB}"/>
              </a:ext>
            </a:extLst>
          </p:cNvPr>
          <p:cNvCxnSpPr>
            <a:cxnSpLocks/>
          </p:cNvCxnSpPr>
          <p:nvPr/>
        </p:nvCxnSpPr>
        <p:spPr>
          <a:xfrm>
            <a:off x="5789885" y="4261469"/>
            <a:ext cx="0" cy="85237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 сполучна лінія 115">
            <a:extLst>
              <a:ext uri="{FF2B5EF4-FFF2-40B4-BE49-F238E27FC236}">
                <a16:creationId xmlns:a16="http://schemas.microsoft.com/office/drawing/2014/main" id="{12F4F644-75BD-D9FA-9BD5-38DBFDFFFCDF}"/>
              </a:ext>
            </a:extLst>
          </p:cNvPr>
          <p:cNvCxnSpPr>
            <a:cxnSpLocks/>
          </p:cNvCxnSpPr>
          <p:nvPr/>
        </p:nvCxnSpPr>
        <p:spPr>
          <a:xfrm>
            <a:off x="7433770" y="4277298"/>
            <a:ext cx="0" cy="85237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Группа 178">
            <a:extLst>
              <a:ext uri="{FF2B5EF4-FFF2-40B4-BE49-F238E27FC236}">
                <a16:creationId xmlns:a16="http://schemas.microsoft.com/office/drawing/2014/main" id="{B9017261-2A80-4B8A-BE72-F94470D9E2FB}"/>
              </a:ext>
            </a:extLst>
          </p:cNvPr>
          <p:cNvGrpSpPr/>
          <p:nvPr/>
        </p:nvGrpSpPr>
        <p:grpSpPr>
          <a:xfrm>
            <a:off x="4206953" y="3215820"/>
            <a:ext cx="2515381" cy="1101040"/>
            <a:chOff x="2013412" y="3208044"/>
            <a:chExt cx="2515381" cy="1101040"/>
          </a:xfrm>
        </p:grpSpPr>
        <p:sp>
          <p:nvSpPr>
            <p:cNvPr id="181" name="Прямокутник: округлені кути 38">
              <a:extLst>
                <a:ext uri="{FF2B5EF4-FFF2-40B4-BE49-F238E27FC236}">
                  <a16:creationId xmlns:a16="http://schemas.microsoft.com/office/drawing/2014/main" id="{EB443C4C-4005-49EA-8ED2-BC41857FF013}"/>
                </a:ext>
              </a:extLst>
            </p:cNvPr>
            <p:cNvSpPr/>
            <p:nvPr/>
          </p:nvSpPr>
          <p:spPr>
            <a:xfrm>
              <a:off x="2126629" y="3217734"/>
              <a:ext cx="2298598" cy="1051788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700" dirty="0"/>
            </a:p>
            <a:p>
              <a:pPr algn="ctr">
                <a:lnSpc>
                  <a:spcPts val="1400"/>
                </a:lnSpc>
              </a:pPr>
              <a:r>
                <a:rPr lang="uk-UA" sz="1400" dirty="0"/>
                <a:t>Сервісні офіси у справах ветеранів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B6AB6197-CE2D-4661-8E97-7B8660D5C191}"/>
                </a:ext>
              </a:extLst>
            </p:cNvPr>
            <p:cNvSpPr txBox="1"/>
            <p:nvPr/>
          </p:nvSpPr>
          <p:spPr>
            <a:xfrm>
              <a:off x="2091733" y="4062863"/>
              <a:ext cx="5435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00" dirty="0"/>
                <a:t>ОМС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CFD52-D321-4177-BB41-B0774B6FAB0E}"/>
                </a:ext>
              </a:extLst>
            </p:cNvPr>
            <p:cNvSpPr txBox="1"/>
            <p:nvPr/>
          </p:nvSpPr>
          <p:spPr>
            <a:xfrm>
              <a:off x="2933119" y="4055559"/>
              <a:ext cx="153533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dirty="0"/>
                <a:t>Юр особа публічного права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DE755FBE-6295-461A-B9FA-A66EA4A4012E}"/>
                </a:ext>
              </a:extLst>
            </p:cNvPr>
            <p:cNvSpPr txBox="1"/>
            <p:nvPr/>
          </p:nvSpPr>
          <p:spPr>
            <a:xfrm>
              <a:off x="2035778" y="3208044"/>
              <a:ext cx="157111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50" dirty="0"/>
                <a:t>Комунальна установа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81844A9-B128-460E-BBA0-323C9B0432EE}"/>
                </a:ext>
              </a:extLst>
            </p:cNvPr>
            <p:cNvSpPr txBox="1"/>
            <p:nvPr/>
          </p:nvSpPr>
          <p:spPr>
            <a:xfrm>
              <a:off x="2013412" y="3738469"/>
              <a:ext cx="2515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i="1" spc="-30" dirty="0"/>
                <a:t>Реалізація бюджетних програм Мінветеранів</a:t>
              </a:r>
              <a:r>
                <a:rPr lang="uk-UA" sz="900" i="1" dirty="0"/>
                <a:t>,</a:t>
              </a:r>
            </a:p>
            <a:p>
              <a:pPr algn="ctr"/>
              <a:r>
                <a:rPr lang="uk-UA" sz="900" i="1" dirty="0"/>
                <a:t>координація ПВ</a:t>
              </a:r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2C10C157-02AE-4740-ABE6-09A9E7910FEB}"/>
              </a:ext>
            </a:extLst>
          </p:cNvPr>
          <p:cNvGrpSpPr/>
          <p:nvPr/>
        </p:nvGrpSpPr>
        <p:grpSpPr>
          <a:xfrm>
            <a:off x="6835551" y="3190376"/>
            <a:ext cx="2539898" cy="1101040"/>
            <a:chOff x="2035778" y="3208044"/>
            <a:chExt cx="2539898" cy="1101040"/>
          </a:xfrm>
        </p:grpSpPr>
        <p:sp>
          <p:nvSpPr>
            <p:cNvPr id="188" name="Прямокутник: округлені кути 38">
              <a:extLst>
                <a:ext uri="{FF2B5EF4-FFF2-40B4-BE49-F238E27FC236}">
                  <a16:creationId xmlns:a16="http://schemas.microsoft.com/office/drawing/2014/main" id="{7BA1B8CA-134A-41FE-8618-3601C9755D05}"/>
                </a:ext>
              </a:extLst>
            </p:cNvPr>
            <p:cNvSpPr/>
            <p:nvPr/>
          </p:nvSpPr>
          <p:spPr>
            <a:xfrm>
              <a:off x="2126629" y="3217734"/>
              <a:ext cx="2298598" cy="1051788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700" dirty="0"/>
            </a:p>
            <a:p>
              <a:pPr algn="ctr">
                <a:lnSpc>
                  <a:spcPts val="1400"/>
                </a:lnSpc>
              </a:pPr>
              <a:r>
                <a:rPr lang="uk-UA" sz="1400" dirty="0"/>
                <a:t>Сервісні офіси у справах ветеранів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CD889A2-5FBA-44AB-8413-4DA208989D0B}"/>
                </a:ext>
              </a:extLst>
            </p:cNvPr>
            <p:cNvSpPr txBox="1"/>
            <p:nvPr/>
          </p:nvSpPr>
          <p:spPr>
            <a:xfrm>
              <a:off x="2091733" y="4062863"/>
              <a:ext cx="5435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00" dirty="0"/>
                <a:t>ОМС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5906AF3-B700-411E-B1AA-20022F345926}"/>
                </a:ext>
              </a:extLst>
            </p:cNvPr>
            <p:cNvSpPr txBox="1"/>
            <p:nvPr/>
          </p:nvSpPr>
          <p:spPr>
            <a:xfrm>
              <a:off x="2933119" y="4055559"/>
              <a:ext cx="153533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dirty="0"/>
                <a:t>Юр особа публічного права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552D06E-F720-4771-A75B-893C083A6B34}"/>
                </a:ext>
              </a:extLst>
            </p:cNvPr>
            <p:cNvSpPr txBox="1"/>
            <p:nvPr/>
          </p:nvSpPr>
          <p:spPr>
            <a:xfrm>
              <a:off x="2035778" y="3208044"/>
              <a:ext cx="157111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50" dirty="0"/>
                <a:t>Комунальна установа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952EBB27-2A77-43F2-B93A-FDBC399D160E}"/>
                </a:ext>
              </a:extLst>
            </p:cNvPr>
            <p:cNvSpPr txBox="1"/>
            <p:nvPr/>
          </p:nvSpPr>
          <p:spPr>
            <a:xfrm>
              <a:off x="2060295" y="3749806"/>
              <a:ext cx="2515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900" i="1" spc="-30" dirty="0"/>
                <a:t>Реалізація бюджетних програм Мінветеранів</a:t>
              </a:r>
              <a:r>
                <a:rPr lang="uk-UA" sz="900" i="1" dirty="0"/>
                <a:t>,</a:t>
              </a:r>
            </a:p>
            <a:p>
              <a:pPr algn="ctr"/>
              <a:r>
                <a:rPr lang="uk-UA" sz="900" i="1" dirty="0"/>
                <a:t>координація ПВ</a:t>
              </a:r>
            </a:p>
          </p:txBody>
        </p:sp>
      </p:grpSp>
      <p:sp>
        <p:nvSpPr>
          <p:cNvPr id="160" name="Прямокутник: округлені кути 159">
            <a:extLst>
              <a:ext uri="{FF2B5EF4-FFF2-40B4-BE49-F238E27FC236}">
                <a16:creationId xmlns:a16="http://schemas.microsoft.com/office/drawing/2014/main" id="{200EBD30-8482-4E5E-A284-E68C3AA4C43D}"/>
              </a:ext>
            </a:extLst>
          </p:cNvPr>
          <p:cNvSpPr/>
          <p:nvPr/>
        </p:nvSpPr>
        <p:spPr>
          <a:xfrm>
            <a:off x="6969379" y="5146963"/>
            <a:ext cx="663363" cy="3822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rgbClr val="A70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ЦНАП</a:t>
            </a:r>
            <a:endParaRPr lang="uk-UA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3710A1-4E19-0775-7E67-9D1FEA583AD3}"/>
              </a:ext>
            </a:extLst>
          </p:cNvPr>
          <p:cNvSpPr txBox="1"/>
          <p:nvPr/>
        </p:nvSpPr>
        <p:spPr>
          <a:xfrm>
            <a:off x="243144" y="1525298"/>
            <a:ext cx="1194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>
                <a:solidFill>
                  <a:srgbClr val="A7004E"/>
                </a:solidFill>
              </a:rPr>
              <a:t>держава </a:t>
            </a:r>
            <a:endParaRPr lang="ru-RU" sz="3000" dirty="0">
              <a:solidFill>
                <a:srgbClr val="A7004E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2047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17">
            <a:extLst>
              <a:ext uri="{FF2B5EF4-FFF2-40B4-BE49-F238E27FC236}">
                <a16:creationId xmlns:a16="http://schemas.microsoft.com/office/drawing/2014/main" id="{1B09AF1B-ACC8-4293-9936-EF40CA876D99}"/>
              </a:ext>
            </a:extLst>
          </p:cNvPr>
          <p:cNvSpPr>
            <a:spLocks noEditPoints="1"/>
          </p:cNvSpPr>
          <p:nvPr/>
        </p:nvSpPr>
        <p:spPr bwMode="auto">
          <a:xfrm>
            <a:off x="573024" y="794118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41">
            <a:extLst>
              <a:ext uri="{FF2B5EF4-FFF2-40B4-BE49-F238E27FC236}">
                <a16:creationId xmlns:a16="http://schemas.microsoft.com/office/drawing/2014/main" id="{FDD8EFE5-A49E-100C-DCD5-2821084CD6C1}"/>
              </a:ext>
            </a:extLst>
          </p:cNvPr>
          <p:cNvSpPr txBox="1"/>
          <p:nvPr/>
        </p:nvSpPr>
        <p:spPr>
          <a:xfrm>
            <a:off x="336889" y="100460"/>
            <a:ext cx="7091538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Ситуація станом на</a:t>
            </a:r>
            <a:r>
              <a:rPr sz="2000" b="1" spc="45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97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24.02.2022</a:t>
            </a:r>
            <a:r>
              <a:rPr sz="2000" b="1" spc="30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119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р.</a:t>
            </a:r>
            <a:r>
              <a:rPr sz="2000" b="1" spc="15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-119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*</a:t>
            </a:r>
            <a:endParaRPr sz="2000" b="1" dirty="0"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39D13803-7446-9891-3F5C-2DF1DF1246D6}"/>
              </a:ext>
            </a:extLst>
          </p:cNvPr>
          <p:cNvSpPr>
            <a:spLocks noEditPoints="1"/>
          </p:cNvSpPr>
          <p:nvPr/>
        </p:nvSpPr>
        <p:spPr bwMode="auto">
          <a:xfrm>
            <a:off x="573024" y="1115694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7B3CE06F-6013-8DFA-F5A4-4049A0E36A20}"/>
              </a:ext>
            </a:extLst>
          </p:cNvPr>
          <p:cNvSpPr>
            <a:spLocks noEditPoints="1"/>
          </p:cNvSpPr>
          <p:nvPr/>
        </p:nvSpPr>
        <p:spPr bwMode="auto">
          <a:xfrm>
            <a:off x="573024" y="1437270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7C5A879E-A44A-7150-918F-3EC3A8443819}"/>
              </a:ext>
            </a:extLst>
          </p:cNvPr>
          <p:cNvSpPr>
            <a:spLocks noEditPoints="1"/>
          </p:cNvSpPr>
          <p:nvPr/>
        </p:nvSpPr>
        <p:spPr bwMode="auto">
          <a:xfrm>
            <a:off x="569976" y="1769478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68EB304E-9B67-305F-1944-553F50BF0F09}"/>
              </a:ext>
            </a:extLst>
          </p:cNvPr>
          <p:cNvSpPr>
            <a:spLocks noEditPoints="1"/>
          </p:cNvSpPr>
          <p:nvPr/>
        </p:nvSpPr>
        <p:spPr bwMode="auto">
          <a:xfrm>
            <a:off x="569976" y="2091054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E69FA3D7-3DD1-5B5C-75BA-6B10386B3B0C}"/>
              </a:ext>
            </a:extLst>
          </p:cNvPr>
          <p:cNvSpPr>
            <a:spLocks noEditPoints="1"/>
          </p:cNvSpPr>
          <p:nvPr/>
        </p:nvSpPr>
        <p:spPr bwMode="auto">
          <a:xfrm>
            <a:off x="569976" y="2412630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899359" y="843076"/>
            <a:ext cx="4466876" cy="545235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</a:t>
            </a:r>
            <a:r>
              <a:rPr sz="1200" b="1" spc="-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бойових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дій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>
              <a:spcBef>
                <a:spcPts val="1217"/>
              </a:spcBef>
            </a:pP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</a:t>
            </a:r>
            <a:r>
              <a:rPr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війни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(до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  <a:r>
              <a:rPr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1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р.)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object 34">
            <a:extLst>
              <a:ext uri="{FF2B5EF4-FFF2-40B4-BE49-F238E27FC236}">
                <a16:creationId xmlns:a16="http://schemas.microsoft.com/office/drawing/2014/main" id="{885536D3-5B79-C37A-1F99-DC6ED18FAD39}"/>
              </a:ext>
            </a:extLst>
          </p:cNvPr>
          <p:cNvSpPr txBox="1"/>
          <p:nvPr/>
        </p:nvSpPr>
        <p:spPr>
          <a:xfrm>
            <a:off x="899360" y="1454198"/>
            <a:ext cx="7907382" cy="545235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Члени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4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сімей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загиблих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(померлих)</a:t>
            </a:r>
            <a:r>
              <a:rPr sz="1200" b="1" spc="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Захисників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5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Захисниць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>
              <a:spcBef>
                <a:spcPts val="1239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4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інвалідністю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наслідок війни 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(I,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II,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6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групи</a:t>
            </a:r>
            <a:r>
              <a:rPr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object 35">
            <a:extLst>
              <a:ext uri="{FF2B5EF4-FFF2-40B4-BE49-F238E27FC236}">
                <a16:creationId xmlns:a16="http://schemas.microsoft.com/office/drawing/2014/main" id="{563E108C-22D5-CDDD-D9C1-45D8BEEBD855}"/>
              </a:ext>
            </a:extLst>
          </p:cNvPr>
          <p:cNvSpPr txBox="1"/>
          <p:nvPr/>
        </p:nvSpPr>
        <p:spPr>
          <a:xfrm>
            <a:off x="899360" y="2120652"/>
            <a:ext cx="6347052" cy="20668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6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мають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особливі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заслуги</a:t>
            </a:r>
            <a:r>
              <a:rPr sz="1200" b="1" spc="3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3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Батьківщиною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object 36">
            <a:extLst>
              <a:ext uri="{FF2B5EF4-FFF2-40B4-BE49-F238E27FC236}">
                <a16:creationId xmlns:a16="http://schemas.microsoft.com/office/drawing/2014/main" id="{3A552743-B000-AD5A-0F4E-28B3ACC41DA5}"/>
              </a:ext>
            </a:extLst>
          </p:cNvPr>
          <p:cNvSpPr txBox="1"/>
          <p:nvPr/>
        </p:nvSpPr>
        <p:spPr>
          <a:xfrm>
            <a:off x="899360" y="2474601"/>
            <a:ext cx="9758110" cy="20668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Постраждалих</a:t>
            </a:r>
            <a:r>
              <a:rPr sz="1200" b="1" spc="5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учасників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Революції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Гідності та нагороджені орденом Героїв Небесної Сотні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object 37">
            <a:extLst>
              <a:ext uri="{FF2B5EF4-FFF2-40B4-BE49-F238E27FC236}">
                <a16:creationId xmlns:a16="http://schemas.microsoft.com/office/drawing/2014/main" id="{01D818AE-BD76-954D-19A8-095E45A2D321}"/>
              </a:ext>
            </a:extLst>
          </p:cNvPr>
          <p:cNvSpPr txBox="1"/>
          <p:nvPr/>
        </p:nvSpPr>
        <p:spPr>
          <a:xfrm>
            <a:off x="336889" y="2853866"/>
            <a:ext cx="1759833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194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В</a:t>
            </a:r>
            <a:r>
              <a:rPr sz="2000" b="1" spc="23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С</a:t>
            </a:r>
            <a:r>
              <a:rPr sz="2000" b="1" spc="17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Ь</a:t>
            </a:r>
            <a:r>
              <a:rPr sz="2000" b="1" spc="18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ОГ</a:t>
            </a:r>
            <a:r>
              <a:rPr sz="2000" b="1" spc="9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</a:t>
            </a:r>
            <a:endParaRPr sz="2000" b="1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Tahoma"/>
            </a:endParaRPr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BB21BBA1-1769-E66A-1210-DFBE159B7DC4}"/>
              </a:ext>
            </a:extLst>
          </p:cNvPr>
          <p:cNvSpPr txBox="1"/>
          <p:nvPr/>
        </p:nvSpPr>
        <p:spPr>
          <a:xfrm>
            <a:off x="10483697" y="2845356"/>
            <a:ext cx="1529288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67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896</a:t>
            </a:r>
            <a:r>
              <a:rPr sz="2000" b="1" spc="105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52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568</a:t>
            </a:r>
            <a:endParaRPr sz="2000" dirty="0">
              <a:solidFill>
                <a:srgbClr val="0070C0"/>
              </a:solidFill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51" name="object 42">
            <a:extLst>
              <a:ext uri="{FF2B5EF4-FFF2-40B4-BE49-F238E27FC236}">
                <a16:creationId xmlns:a16="http://schemas.microsoft.com/office/drawing/2014/main" id="{525F3B72-BD14-BFB3-8751-3EB18CDE93AC}"/>
              </a:ext>
            </a:extLst>
          </p:cNvPr>
          <p:cNvSpPr txBox="1"/>
          <p:nvPr/>
        </p:nvSpPr>
        <p:spPr>
          <a:xfrm>
            <a:off x="10623262" y="825906"/>
            <a:ext cx="1231848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127" dirty="0">
                <a:solidFill>
                  <a:schemeClr val="bg1"/>
                </a:solidFill>
                <a:latin typeface="Tahoma"/>
                <a:cs typeface="Tahoma"/>
              </a:rPr>
              <a:t>493</a:t>
            </a:r>
            <a:r>
              <a:rPr sz="1400" b="1" spc="-82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157" dirty="0">
                <a:solidFill>
                  <a:schemeClr val="bg1"/>
                </a:solidFill>
                <a:latin typeface="Tahoma"/>
                <a:cs typeface="Tahoma"/>
              </a:rPr>
              <a:t>550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2" name="object 43">
            <a:extLst>
              <a:ext uri="{FF2B5EF4-FFF2-40B4-BE49-F238E27FC236}">
                <a16:creationId xmlns:a16="http://schemas.microsoft.com/office/drawing/2014/main" id="{AF77B2AC-1D0C-F50C-CD69-85E26D496A2D}"/>
              </a:ext>
            </a:extLst>
          </p:cNvPr>
          <p:cNvSpPr txBox="1"/>
          <p:nvPr/>
        </p:nvSpPr>
        <p:spPr>
          <a:xfrm>
            <a:off x="10623263" y="1131691"/>
            <a:ext cx="1231847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dirty="0">
                <a:solidFill>
                  <a:schemeClr val="bg1"/>
                </a:solidFill>
                <a:latin typeface="Tahoma"/>
                <a:cs typeface="Tahoma"/>
              </a:rPr>
              <a:t>176</a:t>
            </a:r>
            <a:r>
              <a:rPr sz="1400" b="1" spc="-9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194" dirty="0">
                <a:solidFill>
                  <a:schemeClr val="bg1"/>
                </a:solidFill>
                <a:latin typeface="Tahoma"/>
                <a:cs typeface="Tahoma"/>
              </a:rPr>
              <a:t>908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3" name="object 44">
            <a:extLst>
              <a:ext uri="{FF2B5EF4-FFF2-40B4-BE49-F238E27FC236}">
                <a16:creationId xmlns:a16="http://schemas.microsoft.com/office/drawing/2014/main" id="{2D812B5C-88FE-A83B-2A04-A7524B8110C7}"/>
              </a:ext>
            </a:extLst>
          </p:cNvPr>
          <p:cNvSpPr txBox="1"/>
          <p:nvPr/>
        </p:nvSpPr>
        <p:spPr>
          <a:xfrm>
            <a:off x="10657470" y="1438021"/>
            <a:ext cx="1163432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-157" dirty="0">
                <a:solidFill>
                  <a:schemeClr val="bg1"/>
                </a:solidFill>
                <a:latin typeface="Tahoma"/>
                <a:cs typeface="Tahoma"/>
              </a:rPr>
              <a:t>111 </a:t>
            </a:r>
            <a:r>
              <a:rPr sz="1400" b="1" spc="112" dirty="0">
                <a:solidFill>
                  <a:schemeClr val="bg1"/>
                </a:solidFill>
                <a:latin typeface="Tahoma"/>
                <a:cs typeface="Tahoma"/>
              </a:rPr>
              <a:t>5</a:t>
            </a:r>
            <a:r>
              <a:rPr sz="1400" b="1" spc="-7" dirty="0">
                <a:solidFill>
                  <a:schemeClr val="bg1"/>
                </a:solidFill>
                <a:latin typeface="Tahoma"/>
                <a:cs typeface="Tahoma"/>
              </a:rPr>
              <a:t>7</a:t>
            </a:r>
            <a:r>
              <a:rPr sz="1400" b="1" spc="157" dirty="0">
                <a:solidFill>
                  <a:schemeClr val="bg1"/>
                </a:solidFill>
                <a:latin typeface="Tahoma"/>
                <a:cs typeface="Tahoma"/>
              </a:rPr>
              <a:t>9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4" name="object 45">
            <a:extLst>
              <a:ext uri="{FF2B5EF4-FFF2-40B4-BE49-F238E27FC236}">
                <a16:creationId xmlns:a16="http://schemas.microsoft.com/office/drawing/2014/main" id="{886D36FD-09F7-F803-756F-73FB44F70FB8}"/>
              </a:ext>
            </a:extLst>
          </p:cNvPr>
          <p:cNvSpPr txBox="1"/>
          <p:nvPr/>
        </p:nvSpPr>
        <p:spPr>
          <a:xfrm>
            <a:off x="10674534" y="1759052"/>
            <a:ext cx="1231847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-157" dirty="0">
                <a:solidFill>
                  <a:schemeClr val="bg1"/>
                </a:solidFill>
                <a:latin typeface="Tahoma"/>
                <a:cs typeface="Tahoma"/>
              </a:rPr>
              <a:t>11</a:t>
            </a:r>
            <a:r>
              <a:rPr sz="1400" b="1" spc="90" dirty="0">
                <a:solidFill>
                  <a:schemeClr val="bg1"/>
                </a:solidFill>
                <a:latin typeface="Tahoma"/>
                <a:cs typeface="Tahoma"/>
              </a:rPr>
              <a:t>3</a:t>
            </a:r>
            <a:r>
              <a:rPr sz="1400" b="1" spc="7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-7" dirty="0">
                <a:solidFill>
                  <a:schemeClr val="bg1"/>
                </a:solidFill>
                <a:latin typeface="Tahoma"/>
                <a:cs typeface="Tahoma"/>
              </a:rPr>
              <a:t>7</a:t>
            </a:r>
            <a:r>
              <a:rPr sz="1400" b="1" spc="157" dirty="0">
                <a:solidFill>
                  <a:schemeClr val="bg1"/>
                </a:solidFill>
                <a:latin typeface="Tahoma"/>
                <a:cs typeface="Tahoma"/>
              </a:rPr>
              <a:t>9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5" name="object 46">
            <a:extLst>
              <a:ext uri="{FF2B5EF4-FFF2-40B4-BE49-F238E27FC236}">
                <a16:creationId xmlns:a16="http://schemas.microsoft.com/office/drawing/2014/main" id="{FD0D9CF6-3B2F-EEEA-5C18-07502EE06582}"/>
              </a:ext>
            </a:extLst>
          </p:cNvPr>
          <p:cNvSpPr txBox="1"/>
          <p:nvPr/>
        </p:nvSpPr>
        <p:spPr>
          <a:xfrm>
            <a:off x="10888009" y="2091054"/>
            <a:ext cx="424340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142" dirty="0">
                <a:solidFill>
                  <a:schemeClr val="bg1"/>
                </a:solidFill>
                <a:latin typeface="Tahoma"/>
                <a:cs typeface="Tahoma"/>
              </a:rPr>
              <a:t>4</a:t>
            </a:r>
            <a:r>
              <a:rPr sz="1400" b="1" spc="-157" dirty="0">
                <a:solidFill>
                  <a:schemeClr val="bg1"/>
                </a:solidFill>
                <a:latin typeface="Tahoma"/>
                <a:cs typeface="Tahoma"/>
              </a:rPr>
              <a:t>1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6" name="object 47">
            <a:extLst>
              <a:ext uri="{FF2B5EF4-FFF2-40B4-BE49-F238E27FC236}">
                <a16:creationId xmlns:a16="http://schemas.microsoft.com/office/drawing/2014/main" id="{7DE9DD97-7196-6871-F0FB-D43CF867E0E1}"/>
              </a:ext>
            </a:extLst>
          </p:cNvPr>
          <p:cNvSpPr txBox="1"/>
          <p:nvPr/>
        </p:nvSpPr>
        <p:spPr>
          <a:xfrm>
            <a:off x="10819665" y="2421678"/>
            <a:ext cx="634180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-7" dirty="0">
                <a:solidFill>
                  <a:schemeClr val="bg1"/>
                </a:solidFill>
                <a:latin typeface="Tahoma"/>
                <a:cs typeface="Tahoma"/>
              </a:rPr>
              <a:t>7</a:t>
            </a:r>
            <a:r>
              <a:rPr sz="1400" b="1" spc="269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57" name="object 46">
            <a:extLst>
              <a:ext uri="{FF2B5EF4-FFF2-40B4-BE49-F238E27FC236}">
                <a16:creationId xmlns:a16="http://schemas.microsoft.com/office/drawing/2014/main" id="{3DB8927F-2F09-C0CE-187C-0089E76C9A74}"/>
              </a:ext>
            </a:extLst>
          </p:cNvPr>
          <p:cNvSpPr txBox="1"/>
          <p:nvPr/>
        </p:nvSpPr>
        <p:spPr>
          <a:xfrm>
            <a:off x="336889" y="3469536"/>
            <a:ext cx="8245011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216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Прогнозована</a:t>
            </a:r>
            <a:r>
              <a:rPr sz="2000" b="1" spc="37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187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кількість</a:t>
            </a:r>
            <a:r>
              <a:rPr sz="2000" b="1" spc="15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209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після</a:t>
            </a:r>
            <a:r>
              <a:rPr sz="2000" b="1" spc="22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246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перемоги</a:t>
            </a:r>
            <a:endParaRPr sz="2000" b="1" dirty="0"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58" name="Freeform 17">
            <a:extLst>
              <a:ext uri="{FF2B5EF4-FFF2-40B4-BE49-F238E27FC236}">
                <a16:creationId xmlns:a16="http://schemas.microsoft.com/office/drawing/2014/main" id="{0ED9076E-C156-0CCB-D26D-604E78CE7D29}"/>
              </a:ext>
            </a:extLst>
          </p:cNvPr>
          <p:cNvSpPr>
            <a:spLocks noEditPoints="1"/>
          </p:cNvSpPr>
          <p:nvPr/>
        </p:nvSpPr>
        <p:spPr bwMode="auto">
          <a:xfrm>
            <a:off x="579120" y="4073766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:a16="http://schemas.microsoft.com/office/drawing/2014/main" id="{C6316099-2A6D-2B7F-7062-CECD26C3C780}"/>
              </a:ext>
            </a:extLst>
          </p:cNvPr>
          <p:cNvSpPr>
            <a:spLocks noEditPoints="1"/>
          </p:cNvSpPr>
          <p:nvPr/>
        </p:nvSpPr>
        <p:spPr bwMode="auto">
          <a:xfrm>
            <a:off x="579120" y="4395342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 17">
            <a:extLst>
              <a:ext uri="{FF2B5EF4-FFF2-40B4-BE49-F238E27FC236}">
                <a16:creationId xmlns:a16="http://schemas.microsoft.com/office/drawing/2014/main" id="{1878D9C2-86FC-F23B-1438-D6CDB4376820}"/>
              </a:ext>
            </a:extLst>
          </p:cNvPr>
          <p:cNvSpPr>
            <a:spLocks noEditPoints="1"/>
          </p:cNvSpPr>
          <p:nvPr/>
        </p:nvSpPr>
        <p:spPr bwMode="auto">
          <a:xfrm>
            <a:off x="579120" y="4716918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:a16="http://schemas.microsoft.com/office/drawing/2014/main" id="{0E2A7E9A-01FF-8D34-D139-1F46367AE84E}"/>
              </a:ext>
            </a:extLst>
          </p:cNvPr>
          <p:cNvSpPr>
            <a:spLocks noEditPoints="1"/>
          </p:cNvSpPr>
          <p:nvPr/>
        </p:nvSpPr>
        <p:spPr bwMode="auto">
          <a:xfrm>
            <a:off x="576072" y="5049126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 17">
            <a:extLst>
              <a:ext uri="{FF2B5EF4-FFF2-40B4-BE49-F238E27FC236}">
                <a16:creationId xmlns:a16="http://schemas.microsoft.com/office/drawing/2014/main" id="{76A9F0F5-5B03-7D70-D543-5B423F6DED84}"/>
              </a:ext>
            </a:extLst>
          </p:cNvPr>
          <p:cNvSpPr>
            <a:spLocks noEditPoints="1"/>
          </p:cNvSpPr>
          <p:nvPr/>
        </p:nvSpPr>
        <p:spPr bwMode="auto">
          <a:xfrm>
            <a:off x="576072" y="5370702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 17">
            <a:extLst>
              <a:ext uri="{FF2B5EF4-FFF2-40B4-BE49-F238E27FC236}">
                <a16:creationId xmlns:a16="http://schemas.microsoft.com/office/drawing/2014/main" id="{CA5ECE66-0F03-6923-9EB6-806B41A4F6AF}"/>
              </a:ext>
            </a:extLst>
          </p:cNvPr>
          <p:cNvSpPr>
            <a:spLocks noEditPoints="1"/>
          </p:cNvSpPr>
          <p:nvPr/>
        </p:nvSpPr>
        <p:spPr bwMode="auto">
          <a:xfrm>
            <a:off x="576072" y="5692278"/>
            <a:ext cx="259334" cy="330624"/>
          </a:xfrm>
          <a:custGeom>
            <a:avLst/>
            <a:gdLst>
              <a:gd name="T0" fmla="*/ 214 w 221"/>
              <a:gd name="T1" fmla="*/ 77 h 315"/>
              <a:gd name="T2" fmla="*/ 164 w 221"/>
              <a:gd name="T3" fmla="*/ 14 h 315"/>
              <a:gd name="T4" fmla="*/ 110 w 221"/>
              <a:gd name="T5" fmla="*/ 0 h 315"/>
              <a:gd name="T6" fmla="*/ 110 w 221"/>
              <a:gd name="T7" fmla="*/ 0 h 315"/>
              <a:gd name="T8" fmla="*/ 56 w 221"/>
              <a:gd name="T9" fmla="*/ 14 h 315"/>
              <a:gd name="T10" fmla="*/ 6 w 221"/>
              <a:gd name="T11" fmla="*/ 77 h 315"/>
              <a:gd name="T12" fmla="*/ 5 w 221"/>
              <a:gd name="T13" fmla="*/ 132 h 315"/>
              <a:gd name="T14" fmla="*/ 40 w 221"/>
              <a:gd name="T15" fmla="*/ 208 h 315"/>
              <a:gd name="T16" fmla="*/ 94 w 221"/>
              <a:gd name="T17" fmla="*/ 292 h 315"/>
              <a:gd name="T18" fmla="*/ 110 w 221"/>
              <a:gd name="T19" fmla="*/ 315 h 315"/>
              <a:gd name="T20" fmla="*/ 110 w 221"/>
              <a:gd name="T21" fmla="*/ 315 h 315"/>
              <a:gd name="T22" fmla="*/ 126 w 221"/>
              <a:gd name="T23" fmla="*/ 292 h 315"/>
              <a:gd name="T24" fmla="*/ 180 w 221"/>
              <a:gd name="T25" fmla="*/ 208 h 315"/>
              <a:gd name="T26" fmla="*/ 215 w 221"/>
              <a:gd name="T27" fmla="*/ 132 h 315"/>
              <a:gd name="T28" fmla="*/ 214 w 221"/>
              <a:gd name="T29" fmla="*/ 77 h 315"/>
              <a:gd name="T30" fmla="*/ 110 w 221"/>
              <a:gd name="T31" fmla="*/ 174 h 315"/>
              <a:gd name="T32" fmla="*/ 110 w 221"/>
              <a:gd name="T33" fmla="*/ 174 h 315"/>
              <a:gd name="T34" fmla="*/ 110 w 221"/>
              <a:gd name="T35" fmla="*/ 174 h 315"/>
              <a:gd name="T36" fmla="*/ 44 w 221"/>
              <a:gd name="T37" fmla="*/ 108 h 315"/>
              <a:gd name="T38" fmla="*/ 110 w 221"/>
              <a:gd name="T39" fmla="*/ 42 h 315"/>
              <a:gd name="T40" fmla="*/ 110 w 221"/>
              <a:gd name="T41" fmla="*/ 42 h 315"/>
              <a:gd name="T42" fmla="*/ 110 w 221"/>
              <a:gd name="T43" fmla="*/ 42 h 315"/>
              <a:gd name="T44" fmla="*/ 176 w 221"/>
              <a:gd name="T45" fmla="*/ 108 h 315"/>
              <a:gd name="T46" fmla="*/ 110 w 221"/>
              <a:gd name="T47" fmla="*/ 174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1" h="315">
                <a:moveTo>
                  <a:pt x="214" y="77"/>
                </a:moveTo>
                <a:cubicBezTo>
                  <a:pt x="206" y="50"/>
                  <a:pt x="189" y="29"/>
                  <a:pt x="164" y="14"/>
                </a:cubicBezTo>
                <a:cubicBezTo>
                  <a:pt x="147" y="4"/>
                  <a:pt x="129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91" y="0"/>
                  <a:pt x="73" y="4"/>
                  <a:pt x="56" y="14"/>
                </a:cubicBezTo>
                <a:cubicBezTo>
                  <a:pt x="31" y="29"/>
                  <a:pt x="15" y="50"/>
                  <a:pt x="6" y="77"/>
                </a:cubicBezTo>
                <a:cubicBezTo>
                  <a:pt x="1" y="95"/>
                  <a:pt x="0" y="114"/>
                  <a:pt x="5" y="132"/>
                </a:cubicBezTo>
                <a:cubicBezTo>
                  <a:pt x="13" y="159"/>
                  <a:pt x="26" y="184"/>
                  <a:pt x="40" y="208"/>
                </a:cubicBezTo>
                <a:cubicBezTo>
                  <a:pt x="58" y="237"/>
                  <a:pt x="76" y="264"/>
                  <a:pt x="94" y="292"/>
                </a:cubicBezTo>
                <a:cubicBezTo>
                  <a:pt x="99" y="300"/>
                  <a:pt x="104" y="307"/>
                  <a:pt x="110" y="315"/>
                </a:cubicBezTo>
                <a:cubicBezTo>
                  <a:pt x="110" y="315"/>
                  <a:pt x="110" y="315"/>
                  <a:pt x="110" y="315"/>
                </a:cubicBezTo>
                <a:cubicBezTo>
                  <a:pt x="116" y="307"/>
                  <a:pt x="121" y="300"/>
                  <a:pt x="126" y="292"/>
                </a:cubicBezTo>
                <a:cubicBezTo>
                  <a:pt x="144" y="264"/>
                  <a:pt x="163" y="237"/>
                  <a:pt x="180" y="208"/>
                </a:cubicBezTo>
                <a:cubicBezTo>
                  <a:pt x="194" y="184"/>
                  <a:pt x="207" y="159"/>
                  <a:pt x="215" y="132"/>
                </a:cubicBezTo>
                <a:cubicBezTo>
                  <a:pt x="221" y="114"/>
                  <a:pt x="220" y="95"/>
                  <a:pt x="214" y="77"/>
                </a:cubicBezTo>
                <a:close/>
                <a:moveTo>
                  <a:pt x="110" y="174"/>
                </a:moveTo>
                <a:cubicBezTo>
                  <a:pt x="110" y="174"/>
                  <a:pt x="110" y="174"/>
                  <a:pt x="110" y="174"/>
                </a:cubicBezTo>
                <a:cubicBezTo>
                  <a:pt x="110" y="174"/>
                  <a:pt x="110" y="174"/>
                  <a:pt x="110" y="174"/>
                </a:cubicBezTo>
                <a:cubicBezTo>
                  <a:pt x="74" y="174"/>
                  <a:pt x="44" y="145"/>
                  <a:pt x="44" y="108"/>
                </a:cubicBezTo>
                <a:cubicBezTo>
                  <a:pt x="44" y="72"/>
                  <a:pt x="74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10" y="42"/>
                  <a:pt x="110" y="42"/>
                  <a:pt x="110" y="42"/>
                </a:cubicBezTo>
                <a:cubicBezTo>
                  <a:pt x="147" y="42"/>
                  <a:pt x="176" y="72"/>
                  <a:pt x="176" y="108"/>
                </a:cubicBezTo>
                <a:cubicBezTo>
                  <a:pt x="176" y="145"/>
                  <a:pt x="147" y="174"/>
                  <a:pt x="110" y="1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bject 33">
            <a:extLst>
              <a:ext uri="{FF2B5EF4-FFF2-40B4-BE49-F238E27FC236}">
                <a16:creationId xmlns:a16="http://schemas.microsoft.com/office/drawing/2014/main" id="{28737BE5-456C-156B-DDEF-318BACEF5426}"/>
              </a:ext>
            </a:extLst>
          </p:cNvPr>
          <p:cNvSpPr txBox="1"/>
          <p:nvPr/>
        </p:nvSpPr>
        <p:spPr>
          <a:xfrm>
            <a:off x="899360" y="4101323"/>
            <a:ext cx="4466876" cy="545235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</a:t>
            </a:r>
            <a:r>
              <a:rPr sz="1200" b="1" spc="-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бойових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дій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>
              <a:spcBef>
                <a:spcPts val="1217"/>
              </a:spcBef>
            </a:pP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</a:t>
            </a:r>
            <a:r>
              <a:rPr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війни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(до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  <a:r>
              <a:rPr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1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р.)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object 34">
            <a:extLst>
              <a:ext uri="{FF2B5EF4-FFF2-40B4-BE49-F238E27FC236}">
                <a16:creationId xmlns:a16="http://schemas.microsoft.com/office/drawing/2014/main" id="{E5451AEE-5C53-D94B-7565-EB60A325E323}"/>
              </a:ext>
            </a:extLst>
          </p:cNvPr>
          <p:cNvSpPr txBox="1"/>
          <p:nvPr/>
        </p:nvSpPr>
        <p:spPr>
          <a:xfrm>
            <a:off x="899360" y="4712445"/>
            <a:ext cx="7907382" cy="545235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Члени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4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сімей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загиблих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(померлих)</a:t>
            </a:r>
            <a:r>
              <a:rPr sz="1200" b="1" spc="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Захисників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5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Захисниць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960">
              <a:spcBef>
                <a:spcPts val="1239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4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2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інвалідністю</a:t>
            </a:r>
            <a:r>
              <a:rPr lang="uk-UA"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наслідок війни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(I,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II,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6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sz="1200" b="1" spc="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групи</a:t>
            </a:r>
            <a:r>
              <a:rPr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object 35">
            <a:extLst>
              <a:ext uri="{FF2B5EF4-FFF2-40B4-BE49-F238E27FC236}">
                <a16:creationId xmlns:a16="http://schemas.microsoft.com/office/drawing/2014/main" id="{D6C32A16-CB62-BD17-17BD-4491FF50EEB9}"/>
              </a:ext>
            </a:extLst>
          </p:cNvPr>
          <p:cNvSpPr txBox="1"/>
          <p:nvPr/>
        </p:nvSpPr>
        <p:spPr>
          <a:xfrm>
            <a:off x="899360" y="5378899"/>
            <a:ext cx="6347052" cy="20668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</a:t>
            </a:r>
            <a:r>
              <a:rPr sz="1200" b="1" spc="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16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мають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особливі</a:t>
            </a:r>
            <a:r>
              <a:rPr sz="1200" b="1" spc="3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0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заслуги</a:t>
            </a:r>
            <a:r>
              <a:rPr sz="1200" b="1" spc="3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39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Батьківщиною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object 36">
            <a:extLst>
              <a:ext uri="{FF2B5EF4-FFF2-40B4-BE49-F238E27FC236}">
                <a16:creationId xmlns:a16="http://schemas.microsoft.com/office/drawing/2014/main" id="{B77D495C-4BB5-CB15-72B6-31905D29FEBE}"/>
              </a:ext>
            </a:extLst>
          </p:cNvPr>
          <p:cNvSpPr txBox="1"/>
          <p:nvPr/>
        </p:nvSpPr>
        <p:spPr>
          <a:xfrm>
            <a:off x="899359" y="5732848"/>
            <a:ext cx="9920305" cy="20668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2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Постраждалих</a:t>
            </a:r>
            <a:r>
              <a:rPr sz="1200" b="1" spc="5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учасників</a:t>
            </a:r>
            <a:r>
              <a:rPr sz="1200" b="1" spc="2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16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Революції</a:t>
            </a:r>
            <a:r>
              <a:rPr sz="1200" b="1" spc="4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200" b="1" spc="202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Гідності та нагороджені орденом Героїв Небесної Сотні</a:t>
            </a:r>
            <a:endParaRPr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object 47">
            <a:extLst>
              <a:ext uri="{FF2B5EF4-FFF2-40B4-BE49-F238E27FC236}">
                <a16:creationId xmlns:a16="http://schemas.microsoft.com/office/drawing/2014/main" id="{8B52811C-0AD5-3B58-1281-DEF67F4367A9}"/>
              </a:ext>
            </a:extLst>
          </p:cNvPr>
          <p:cNvSpPr txBox="1"/>
          <p:nvPr/>
        </p:nvSpPr>
        <p:spPr>
          <a:xfrm>
            <a:off x="10501018" y="4068664"/>
            <a:ext cx="1262785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-157" dirty="0">
                <a:solidFill>
                  <a:schemeClr val="bg1"/>
                </a:solidFill>
                <a:latin typeface="Tahoma"/>
                <a:cs typeface="Tahoma"/>
              </a:rPr>
              <a:t>1 </a:t>
            </a:r>
            <a:r>
              <a:rPr sz="1400" b="1" spc="-7" dirty="0">
                <a:solidFill>
                  <a:schemeClr val="bg1"/>
                </a:solidFill>
                <a:latin typeface="Tahoma"/>
                <a:cs typeface="Tahoma"/>
              </a:rPr>
              <a:t>7</a:t>
            </a:r>
            <a:r>
              <a:rPr sz="1400" b="1" spc="269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r>
              <a:rPr sz="1400" b="1" spc="15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269" dirty="0">
                <a:solidFill>
                  <a:schemeClr val="bg1"/>
                </a:solidFill>
                <a:latin typeface="Tahoma"/>
                <a:cs typeface="Tahoma"/>
              </a:rPr>
              <a:t>00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77" name="object 48">
            <a:extLst>
              <a:ext uri="{FF2B5EF4-FFF2-40B4-BE49-F238E27FC236}">
                <a16:creationId xmlns:a16="http://schemas.microsoft.com/office/drawing/2014/main" id="{152EF85C-184B-3F9E-38B2-B8EF94B6767D}"/>
              </a:ext>
            </a:extLst>
          </p:cNvPr>
          <p:cNvSpPr txBox="1"/>
          <p:nvPr/>
        </p:nvSpPr>
        <p:spPr>
          <a:xfrm>
            <a:off x="10623262" y="4397315"/>
            <a:ext cx="898178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dirty="0">
                <a:solidFill>
                  <a:schemeClr val="bg1"/>
                </a:solidFill>
                <a:latin typeface="Tahoma"/>
                <a:cs typeface="Tahoma"/>
              </a:rPr>
              <a:t>176</a:t>
            </a:r>
            <a:r>
              <a:rPr sz="1400" b="1" spc="-9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194" dirty="0">
                <a:solidFill>
                  <a:schemeClr val="bg1"/>
                </a:solidFill>
                <a:latin typeface="Tahoma"/>
                <a:cs typeface="Tahoma"/>
              </a:rPr>
              <a:t>908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78" name="object 49">
            <a:extLst>
              <a:ext uri="{FF2B5EF4-FFF2-40B4-BE49-F238E27FC236}">
                <a16:creationId xmlns:a16="http://schemas.microsoft.com/office/drawing/2014/main" id="{25102CB0-884C-6CBB-2EE1-DC67FD0B553C}"/>
              </a:ext>
            </a:extLst>
          </p:cNvPr>
          <p:cNvSpPr txBox="1"/>
          <p:nvPr/>
        </p:nvSpPr>
        <p:spPr>
          <a:xfrm>
            <a:off x="10559247" y="4725966"/>
            <a:ext cx="1201052" cy="241613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209" dirty="0">
                <a:solidFill>
                  <a:schemeClr val="bg1"/>
                </a:solidFill>
                <a:latin typeface="Tahoma"/>
                <a:cs typeface="Tahoma"/>
              </a:rPr>
              <a:t>500</a:t>
            </a:r>
            <a:r>
              <a:rPr sz="1400" b="1" spc="-67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000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79" name="object 50">
            <a:extLst>
              <a:ext uri="{FF2B5EF4-FFF2-40B4-BE49-F238E27FC236}">
                <a16:creationId xmlns:a16="http://schemas.microsoft.com/office/drawing/2014/main" id="{40D3ADF7-D286-E0A1-B4DF-8ACC1755CCA6}"/>
              </a:ext>
            </a:extLst>
          </p:cNvPr>
          <p:cNvSpPr txBox="1"/>
          <p:nvPr/>
        </p:nvSpPr>
        <p:spPr>
          <a:xfrm>
            <a:off x="10559247" y="5050411"/>
            <a:ext cx="1560364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231" dirty="0">
                <a:solidFill>
                  <a:schemeClr val="bg1"/>
                </a:solidFill>
                <a:latin typeface="Tahoma"/>
                <a:cs typeface="Tahoma"/>
              </a:rPr>
              <a:t>600</a:t>
            </a:r>
            <a:r>
              <a:rPr sz="1400" b="1" spc="-97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1400" b="1" spc="269" dirty="0">
                <a:solidFill>
                  <a:schemeClr val="bg1"/>
                </a:solidFill>
                <a:latin typeface="Tahoma"/>
                <a:cs typeface="Tahoma"/>
              </a:rPr>
              <a:t>000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0" name="object 51">
            <a:extLst>
              <a:ext uri="{FF2B5EF4-FFF2-40B4-BE49-F238E27FC236}">
                <a16:creationId xmlns:a16="http://schemas.microsoft.com/office/drawing/2014/main" id="{1776AF69-0A1C-1D77-FAC0-20BF52204D96}"/>
              </a:ext>
            </a:extLst>
          </p:cNvPr>
          <p:cNvSpPr txBox="1"/>
          <p:nvPr/>
        </p:nvSpPr>
        <p:spPr>
          <a:xfrm>
            <a:off x="10864063" y="5370702"/>
            <a:ext cx="823529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112" dirty="0">
                <a:solidFill>
                  <a:schemeClr val="bg1"/>
                </a:solidFill>
                <a:latin typeface="Tahoma"/>
                <a:cs typeface="Tahoma"/>
              </a:rPr>
              <a:t>5</a:t>
            </a:r>
            <a:r>
              <a:rPr sz="1400" b="1" spc="254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1" name="object 52">
            <a:extLst>
              <a:ext uri="{FF2B5EF4-FFF2-40B4-BE49-F238E27FC236}">
                <a16:creationId xmlns:a16="http://schemas.microsoft.com/office/drawing/2014/main" id="{2B95401D-1DCD-860A-7BBA-853E51E8BE5D}"/>
              </a:ext>
            </a:extLst>
          </p:cNvPr>
          <p:cNvSpPr txBox="1"/>
          <p:nvPr/>
        </p:nvSpPr>
        <p:spPr>
          <a:xfrm>
            <a:off x="10864063" y="5726309"/>
            <a:ext cx="1255548" cy="237459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1400" b="1" spc="-7" dirty="0">
                <a:solidFill>
                  <a:schemeClr val="bg1"/>
                </a:solidFill>
                <a:latin typeface="Tahoma"/>
                <a:cs typeface="Tahoma"/>
              </a:rPr>
              <a:t>7</a:t>
            </a:r>
            <a:r>
              <a:rPr sz="1400" b="1" spc="269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r>
              <a:rPr sz="1400" b="1" spc="261" dirty="0">
                <a:solidFill>
                  <a:schemeClr val="bg1"/>
                </a:solidFill>
                <a:latin typeface="Tahoma"/>
                <a:cs typeface="Tahoma"/>
              </a:rPr>
              <a:t>0</a:t>
            </a:r>
            <a:endParaRPr sz="14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2" name="object 53">
            <a:extLst>
              <a:ext uri="{FF2B5EF4-FFF2-40B4-BE49-F238E27FC236}">
                <a16:creationId xmlns:a16="http://schemas.microsoft.com/office/drawing/2014/main" id="{7A7FD297-BADA-21DD-E050-9B61002AEACD}"/>
              </a:ext>
            </a:extLst>
          </p:cNvPr>
          <p:cNvSpPr txBox="1"/>
          <p:nvPr/>
        </p:nvSpPr>
        <p:spPr>
          <a:xfrm>
            <a:off x="10247395" y="6136316"/>
            <a:ext cx="1512904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-67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2</a:t>
            </a:r>
            <a:r>
              <a:rPr sz="2000" b="1" spc="149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15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978</a:t>
            </a:r>
            <a:r>
              <a:rPr sz="2000" b="1" spc="170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2000" b="1" spc="-22" dirty="0">
                <a:solidFill>
                  <a:srgbClr val="0070C0"/>
                </a:solidFill>
                <a:latin typeface="Arial Black" panose="020B0A04020102020204" pitchFamily="34" charset="0"/>
                <a:cs typeface="Tahoma"/>
              </a:rPr>
              <a:t>103</a:t>
            </a:r>
            <a:endParaRPr sz="2000" dirty="0">
              <a:solidFill>
                <a:srgbClr val="0070C0"/>
              </a:solidFill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83" name="object 37">
            <a:extLst>
              <a:ext uri="{FF2B5EF4-FFF2-40B4-BE49-F238E27FC236}">
                <a16:creationId xmlns:a16="http://schemas.microsoft.com/office/drawing/2014/main" id="{C07AF907-BF1B-BA5B-82C4-F01E88F27DFE}"/>
              </a:ext>
            </a:extLst>
          </p:cNvPr>
          <p:cNvSpPr txBox="1"/>
          <p:nvPr/>
        </p:nvSpPr>
        <p:spPr>
          <a:xfrm>
            <a:off x="336889" y="2856359"/>
            <a:ext cx="1759833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194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В</a:t>
            </a:r>
            <a:r>
              <a:rPr sz="2000" b="1" spc="23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С</a:t>
            </a:r>
            <a:r>
              <a:rPr sz="2000" b="1" spc="17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Ь</a:t>
            </a:r>
            <a:r>
              <a:rPr sz="2000" b="1" spc="18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ОГ</a:t>
            </a:r>
            <a:r>
              <a:rPr sz="2000" b="1" spc="9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</a:t>
            </a:r>
            <a:endParaRPr sz="2000" b="1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Tahoma"/>
            </a:endParaRPr>
          </a:p>
        </p:txBody>
      </p:sp>
      <p:sp>
        <p:nvSpPr>
          <p:cNvPr id="91" name="object 37">
            <a:extLst>
              <a:ext uri="{FF2B5EF4-FFF2-40B4-BE49-F238E27FC236}">
                <a16:creationId xmlns:a16="http://schemas.microsoft.com/office/drawing/2014/main" id="{F9DA6321-07DF-FA50-06A9-47A1C107DFC0}"/>
              </a:ext>
            </a:extLst>
          </p:cNvPr>
          <p:cNvSpPr txBox="1"/>
          <p:nvPr/>
        </p:nvSpPr>
        <p:spPr>
          <a:xfrm>
            <a:off x="431701" y="6217551"/>
            <a:ext cx="1759833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sz="2000" b="1" spc="194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В</a:t>
            </a:r>
            <a:r>
              <a:rPr sz="2000" b="1" spc="23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С</a:t>
            </a:r>
            <a:r>
              <a:rPr sz="2000" b="1" spc="179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Ь</a:t>
            </a:r>
            <a:r>
              <a:rPr sz="2000" b="1" spc="18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ОГ</a:t>
            </a:r>
            <a:r>
              <a:rPr sz="2000" b="1" spc="97" dirty="0">
                <a:solidFill>
                  <a:srgbClr val="0070C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Tahoma"/>
              </a:rPr>
              <a:t>О</a:t>
            </a:r>
            <a:endParaRPr sz="2000" b="1" dirty="0">
              <a:solidFill>
                <a:srgbClr val="0070C0"/>
              </a:solidFill>
              <a:latin typeface="Arial Black" panose="020B0A04020102020204" pitchFamily="34" charset="0"/>
              <a:ea typeface="Segoe UI Black" panose="020B0A02040204020203" pitchFamily="34" charset="0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3037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1">
            <a:extLst>
              <a:ext uri="{FF2B5EF4-FFF2-40B4-BE49-F238E27FC236}">
                <a16:creationId xmlns:a16="http://schemas.microsoft.com/office/drawing/2014/main" id="{FDD8EFE5-A49E-100C-DCD5-2821084CD6C1}"/>
              </a:ext>
            </a:extLst>
          </p:cNvPr>
          <p:cNvSpPr txBox="1"/>
          <p:nvPr/>
        </p:nvSpPr>
        <p:spPr>
          <a:xfrm>
            <a:off x="336889" y="100460"/>
            <a:ext cx="2203111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2000" b="1" spc="194" dirty="0">
                <a:solidFill>
                  <a:srgbClr val="0F83FF"/>
                </a:solidFill>
                <a:latin typeface="Arial Black" panose="020B0A04020102020204" pitchFamily="34" charset="0"/>
                <a:cs typeface="Tahoma"/>
              </a:rPr>
              <a:t>ВИСНОВКИ</a:t>
            </a:r>
            <a:endParaRPr sz="2000" b="1" dirty="0"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5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956649" y="952846"/>
            <a:ext cx="10991358" cy="329791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 Перемоги кількість ветеранів в Україні зросте орієнтовно в </a:t>
            </a:r>
            <a:r>
              <a:rPr lang="uk-UA" sz="2000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3,3 </a:t>
            </a:r>
            <a:r>
              <a:rPr lang="uk-UA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рази</a:t>
            </a:r>
            <a:endParaRPr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956649" y="2610484"/>
            <a:ext cx="10991358" cy="909437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порівнянні за іншими регіонами України Львівська </a:t>
            </a:r>
            <a:r>
              <a:rPr lang="uk-UA" sz="1600" b="1" spc="224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</a:t>
            </a: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обіймає </a:t>
            </a:r>
            <a:r>
              <a:rPr lang="uk-UA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друге місце </a:t>
            </a:r>
            <a:r>
              <a:rPr lang="uk-UA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кількістю ветеранів</a:t>
            </a:r>
          </a:p>
          <a:p>
            <a:pPr marL="18960">
              <a:spcBef>
                <a:spcPts val="170"/>
              </a:spcBef>
            </a:pPr>
            <a:endParaRPr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956649" y="1757405"/>
            <a:ext cx="10991358" cy="545235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даними ЄДРВВ, у Львівській </a:t>
            </a:r>
            <a:r>
              <a:rPr lang="uk-UA" sz="1600" b="1" spc="224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</a:t>
            </a: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кількісний показник ветеранів війни складає </a:t>
            </a:r>
            <a:r>
              <a:rPr lang="uk-UA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64064 осіб</a:t>
            </a:r>
            <a:r>
              <a:rPr lang="uk-UA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станом </a:t>
            </a:r>
            <a:r>
              <a:rPr lang="uk-UA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01.01.2022 рік</a:t>
            </a:r>
            <a:endParaRPr sz="16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956649" y="3432037"/>
            <a:ext cx="10991358" cy="576013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600" b="1" spc="224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Прогнозована </a:t>
            </a: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кількість ветеранів у Львівській </a:t>
            </a:r>
            <a:r>
              <a:rPr lang="uk-UA" sz="1600" b="1" spc="224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</a:t>
            </a: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складатиме понад </a:t>
            </a:r>
          </a:p>
          <a:p>
            <a:pPr marL="18960">
              <a:spcBef>
                <a:spcPts val="170"/>
              </a:spcBef>
            </a:pPr>
            <a:r>
              <a:rPr lang="uk-UA" b="1" spc="224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200 000 осіб</a:t>
            </a:r>
            <a:endParaRPr b="1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33">
            <a:extLst>
              <a:ext uri="{FF2B5EF4-FFF2-40B4-BE49-F238E27FC236}">
                <a16:creationId xmlns:a16="http://schemas.microsoft.com/office/drawing/2014/main" id="{D933A8B2-C050-C051-F992-96DC54A7F325}"/>
              </a:ext>
            </a:extLst>
          </p:cNvPr>
          <p:cNvSpPr txBox="1"/>
          <p:nvPr/>
        </p:nvSpPr>
        <p:spPr>
          <a:xfrm>
            <a:off x="956649" y="4480520"/>
            <a:ext cx="10991358" cy="514457"/>
          </a:xfrm>
          <a:prstGeom prst="rect">
            <a:avLst/>
          </a:prstGeom>
        </p:spPr>
        <p:txBody>
          <a:bodyPr vert="horz" wrap="square" lIns="0" tIns="21802" rIns="0" bIns="0" rtlCol="0">
            <a:spAutoFit/>
          </a:bodyPr>
          <a:lstStyle/>
          <a:p>
            <a:pPr marL="18960">
              <a:spcBef>
                <a:spcPts val="170"/>
              </a:spcBef>
            </a:pPr>
            <a:r>
              <a:rPr lang="uk-UA" sz="1600" b="1" spc="224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Слід зазначити, що ветерани війни мають сім’ї, на яких теж поширюються відповідні пільги</a:t>
            </a:r>
            <a:endParaRPr b="1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оловина рамки 12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557552" y="896501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4" name="Половина рамки 13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547392" y="1739781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5" name="Половина рамки 14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473450" y="2423942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6" name="Половина рамки 15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531432" y="3500005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17" name="Половина рамки 16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455232" y="4546199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5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65">
            <a:extLst>
              <a:ext uri="{FF2B5EF4-FFF2-40B4-BE49-F238E27FC236}">
                <a16:creationId xmlns:a16="http://schemas.microsoft.com/office/drawing/2014/main" id="{AA7F6921-77DA-952A-21CE-D0E0DBB6B0B4}"/>
              </a:ext>
            </a:extLst>
          </p:cNvPr>
          <p:cNvSpPr/>
          <p:nvPr/>
        </p:nvSpPr>
        <p:spPr>
          <a:xfrm>
            <a:off x="550880" y="893226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8" name="Oval 67">
            <a:extLst>
              <a:ext uri="{FF2B5EF4-FFF2-40B4-BE49-F238E27FC236}">
                <a16:creationId xmlns:a16="http://schemas.microsoft.com/office/drawing/2014/main" id="{FA454A95-3E75-9CF7-FB50-FCD9D8D4F6DB}"/>
              </a:ext>
            </a:extLst>
          </p:cNvPr>
          <p:cNvSpPr/>
          <p:nvPr/>
        </p:nvSpPr>
        <p:spPr>
          <a:xfrm>
            <a:off x="550880" y="1799774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9" name="Oval 72">
            <a:extLst>
              <a:ext uri="{FF2B5EF4-FFF2-40B4-BE49-F238E27FC236}">
                <a16:creationId xmlns:a16="http://schemas.microsoft.com/office/drawing/2014/main" id="{844E4037-7860-A632-B4E6-DCB6BC8313AF}"/>
              </a:ext>
            </a:extLst>
          </p:cNvPr>
          <p:cNvSpPr/>
          <p:nvPr/>
        </p:nvSpPr>
        <p:spPr>
          <a:xfrm>
            <a:off x="558045" y="2731832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" name="Google Shape;207;p35">
            <a:extLst>
              <a:ext uri="{FF2B5EF4-FFF2-40B4-BE49-F238E27FC236}">
                <a16:creationId xmlns:a16="http://schemas.microsoft.com/office/drawing/2014/main" id="{807E97DE-26BE-C98C-2FCA-F75CE2637ADB}"/>
              </a:ext>
            </a:extLst>
          </p:cNvPr>
          <p:cNvSpPr txBox="1">
            <a:spLocks/>
          </p:cNvSpPr>
          <p:nvPr/>
        </p:nvSpPr>
        <p:spPr>
          <a:xfrm>
            <a:off x="254666" y="-26682"/>
            <a:ext cx="10175986" cy="6524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uk-UA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Завдання Центрів ветеранського розвитку</a:t>
            </a:r>
          </a:p>
        </p:txBody>
      </p:sp>
      <p:sp>
        <p:nvSpPr>
          <p:cNvPr id="3" name="Oval 65">
            <a:extLst>
              <a:ext uri="{FF2B5EF4-FFF2-40B4-BE49-F238E27FC236}">
                <a16:creationId xmlns:a16="http://schemas.microsoft.com/office/drawing/2014/main" id="{98A1952C-673B-833F-5D31-26514DDA5939}"/>
              </a:ext>
            </a:extLst>
          </p:cNvPr>
          <p:cNvSpPr/>
          <p:nvPr/>
        </p:nvSpPr>
        <p:spPr>
          <a:xfrm>
            <a:off x="550880" y="4701839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67">
            <a:extLst>
              <a:ext uri="{FF2B5EF4-FFF2-40B4-BE49-F238E27FC236}">
                <a16:creationId xmlns:a16="http://schemas.microsoft.com/office/drawing/2014/main" id="{FD82EDB2-3BDF-15E2-ABAA-9F58CF8BD7E8}"/>
              </a:ext>
            </a:extLst>
          </p:cNvPr>
          <p:cNvSpPr/>
          <p:nvPr/>
        </p:nvSpPr>
        <p:spPr>
          <a:xfrm>
            <a:off x="558399" y="3740069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EADF42-08AE-EBE9-0183-867F3D81FD01}"/>
              </a:ext>
            </a:extLst>
          </p:cNvPr>
          <p:cNvSpPr txBox="1"/>
          <p:nvPr/>
        </p:nvSpPr>
        <p:spPr>
          <a:xfrm>
            <a:off x="1283062" y="5569848"/>
            <a:ext cx="8439274" cy="53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endParaRPr lang="uk-UA" b="1" dirty="0">
              <a:solidFill>
                <a:schemeClr val="bg1"/>
              </a:solidFill>
            </a:endParaRPr>
          </a:p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Організація навчання фахівців із супроводу ветеранів війни (помічники ветеранів) </a:t>
            </a:r>
          </a:p>
        </p:txBody>
      </p:sp>
      <p:grpSp>
        <p:nvGrpSpPr>
          <p:cNvPr id="27" name="Group 9">
            <a:extLst>
              <a:ext uri="{FF2B5EF4-FFF2-40B4-BE49-F238E27FC236}">
                <a16:creationId xmlns:a16="http://schemas.microsoft.com/office/drawing/2014/main" id="{6E9718B7-3A4E-4297-BB2C-715AAA633677}"/>
              </a:ext>
            </a:extLst>
          </p:cNvPr>
          <p:cNvGrpSpPr/>
          <p:nvPr/>
        </p:nvGrpSpPr>
        <p:grpSpPr>
          <a:xfrm>
            <a:off x="9814232" y="2242980"/>
            <a:ext cx="2268911" cy="2407854"/>
            <a:chOff x="5418138" y="4568825"/>
            <a:chExt cx="568325" cy="508001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693C8A7E-5325-491A-BF67-D321062C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4AA463D7-E83F-403C-954D-FFB6A3B35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12849C3A-6CAB-46B0-930E-0A8868AE8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7E8EB48-3958-4083-B960-555E39FB5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6" name="Oval 67">
            <a:extLst>
              <a:ext uri="{FF2B5EF4-FFF2-40B4-BE49-F238E27FC236}">
                <a16:creationId xmlns:a16="http://schemas.microsoft.com/office/drawing/2014/main" id="{8877A53A-6B5D-AE3B-0455-E6D5EC5A6122}"/>
              </a:ext>
            </a:extLst>
          </p:cNvPr>
          <p:cNvSpPr/>
          <p:nvPr/>
        </p:nvSpPr>
        <p:spPr>
          <a:xfrm>
            <a:off x="550880" y="5689684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>
                <a:solidFill>
                  <a:srgbClr val="FFFFFF"/>
                </a:solidFill>
                <a:latin typeface="Calibri" panose="020F0502020204030204"/>
              </a:rPr>
              <a:t>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062" y="886982"/>
            <a:ext cx="899885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Сприяння ветеранам війни та членам їх сімей щодо удосконалення наявних та здобуття додаткових,  відновлення професійних вмінь та навичок, підвищення кваліфікації та перепідготовки тощо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3062" y="1894526"/>
            <a:ext cx="8998858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Надання консультаційних та інформаційних послуг ветеранам війни та членам їх сімей у сфері зайнятості/</a:t>
            </a:r>
            <a:r>
              <a:rPr lang="uk-UA" b="1" dirty="0" err="1">
                <a:solidFill>
                  <a:schemeClr val="bg1"/>
                </a:solidFill>
              </a:rPr>
              <a:t>самозайнятості</a:t>
            </a:r>
            <a:r>
              <a:rPr lang="uk-UA" b="1" dirty="0">
                <a:solidFill>
                  <a:schemeClr val="bg1"/>
                </a:solidFill>
              </a:rPr>
              <a:t> тощо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3062" y="2528298"/>
            <a:ext cx="899885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endParaRPr lang="uk-UA" b="1" dirty="0">
              <a:solidFill>
                <a:schemeClr val="bg1"/>
              </a:solidFill>
            </a:endParaRPr>
          </a:p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Сприяння розвитку підприємницьких ініціатив ветеранів війни та членів їх сімей (тренінги, семінари, круглі столи, курси тощо)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1993" y="3767938"/>
            <a:ext cx="8390343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Координаційна робота у реалізації навчальних (освітніх) програм підготовки, перепідготовки та підвищення кваліфікації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31993" y="4714613"/>
            <a:ext cx="8439274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Взаємодія з суб'єктами освітніх послуг та суб'єктами господарювання, які надають послуги у працевлаштуванні, зайнятості/</a:t>
            </a:r>
            <a:r>
              <a:rPr lang="uk-UA" b="1" dirty="0" err="1">
                <a:solidFill>
                  <a:schemeClr val="bg1"/>
                </a:solidFill>
              </a:rPr>
              <a:t>самозайнятості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887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65">
            <a:extLst>
              <a:ext uri="{FF2B5EF4-FFF2-40B4-BE49-F238E27FC236}">
                <a16:creationId xmlns:a16="http://schemas.microsoft.com/office/drawing/2014/main" id="{AA7F6921-77DA-952A-21CE-D0E0DBB6B0B4}"/>
              </a:ext>
            </a:extLst>
          </p:cNvPr>
          <p:cNvSpPr/>
          <p:nvPr/>
        </p:nvSpPr>
        <p:spPr>
          <a:xfrm>
            <a:off x="550880" y="741241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8" name="Oval 67">
            <a:extLst>
              <a:ext uri="{FF2B5EF4-FFF2-40B4-BE49-F238E27FC236}">
                <a16:creationId xmlns:a16="http://schemas.microsoft.com/office/drawing/2014/main" id="{FA454A95-3E75-9CF7-FB50-FCD9D8D4F6DB}"/>
              </a:ext>
            </a:extLst>
          </p:cNvPr>
          <p:cNvSpPr/>
          <p:nvPr/>
        </p:nvSpPr>
        <p:spPr>
          <a:xfrm>
            <a:off x="550880" y="1904107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9" name="Oval 72">
            <a:extLst>
              <a:ext uri="{FF2B5EF4-FFF2-40B4-BE49-F238E27FC236}">
                <a16:creationId xmlns:a16="http://schemas.microsoft.com/office/drawing/2014/main" id="{844E4037-7860-A632-B4E6-DCB6BC8313AF}"/>
              </a:ext>
            </a:extLst>
          </p:cNvPr>
          <p:cNvSpPr/>
          <p:nvPr/>
        </p:nvSpPr>
        <p:spPr>
          <a:xfrm>
            <a:off x="550880" y="2882769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65">
            <a:extLst>
              <a:ext uri="{FF2B5EF4-FFF2-40B4-BE49-F238E27FC236}">
                <a16:creationId xmlns:a16="http://schemas.microsoft.com/office/drawing/2014/main" id="{98A1952C-673B-833F-5D31-26514DDA5939}"/>
              </a:ext>
            </a:extLst>
          </p:cNvPr>
          <p:cNvSpPr/>
          <p:nvPr/>
        </p:nvSpPr>
        <p:spPr>
          <a:xfrm>
            <a:off x="573596" y="5471920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67">
            <a:extLst>
              <a:ext uri="{FF2B5EF4-FFF2-40B4-BE49-F238E27FC236}">
                <a16:creationId xmlns:a16="http://schemas.microsoft.com/office/drawing/2014/main" id="{FD82EDB2-3BDF-15E2-ABAA-9F58CF8BD7E8}"/>
              </a:ext>
            </a:extLst>
          </p:cNvPr>
          <p:cNvSpPr/>
          <p:nvPr/>
        </p:nvSpPr>
        <p:spPr>
          <a:xfrm>
            <a:off x="563130" y="4689859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oogle Shape;207;p35">
            <a:extLst>
              <a:ext uri="{FF2B5EF4-FFF2-40B4-BE49-F238E27FC236}">
                <a16:creationId xmlns:a16="http://schemas.microsoft.com/office/drawing/2014/main" id="{C1083338-5A8D-B5A0-07DE-570C3A97EBB2}"/>
              </a:ext>
            </a:extLst>
          </p:cNvPr>
          <p:cNvSpPr txBox="1">
            <a:spLocks/>
          </p:cNvSpPr>
          <p:nvPr/>
        </p:nvSpPr>
        <p:spPr>
          <a:xfrm>
            <a:off x="297620" y="-98853"/>
            <a:ext cx="5080539" cy="52322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uk-UA" sz="2800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Очікуванні результати </a:t>
            </a:r>
          </a:p>
        </p:txBody>
      </p:sp>
      <p:grpSp>
        <p:nvGrpSpPr>
          <p:cNvPr id="8" name="Group 76">
            <a:extLst>
              <a:ext uri="{FF2B5EF4-FFF2-40B4-BE49-F238E27FC236}">
                <a16:creationId xmlns:a16="http://schemas.microsoft.com/office/drawing/2014/main" id="{A7E7EAC1-2688-47FB-B843-CC0E5BA055F8}"/>
              </a:ext>
            </a:extLst>
          </p:cNvPr>
          <p:cNvGrpSpPr/>
          <p:nvPr/>
        </p:nvGrpSpPr>
        <p:grpSpPr>
          <a:xfrm>
            <a:off x="9047964" y="1769058"/>
            <a:ext cx="3000265" cy="2930061"/>
            <a:chOff x="5757333" y="2943779"/>
            <a:chExt cx="795498" cy="795498"/>
          </a:xfrm>
        </p:grpSpPr>
        <p:grpSp>
          <p:nvGrpSpPr>
            <p:cNvPr id="9" name="Group 75">
              <a:extLst>
                <a:ext uri="{FF2B5EF4-FFF2-40B4-BE49-F238E27FC236}">
                  <a16:creationId xmlns:a16="http://schemas.microsoft.com/office/drawing/2014/main" id="{E4172518-6EB5-4782-9966-17CDA7AA5B6E}"/>
                </a:ext>
              </a:extLst>
            </p:cNvPr>
            <p:cNvGrpSpPr/>
            <p:nvPr/>
          </p:nvGrpSpPr>
          <p:grpSpPr>
            <a:xfrm>
              <a:off x="5995754" y="3294766"/>
              <a:ext cx="449164" cy="265293"/>
              <a:chOff x="7175537" y="4438243"/>
              <a:chExt cx="347387" cy="205179"/>
            </a:xfrm>
            <a:solidFill>
              <a:srgbClr val="00B050"/>
            </a:solidFill>
          </p:grpSpPr>
          <p:sp>
            <p:nvSpPr>
              <p:cNvPr id="11" name="Rectangle: Rounded Corners 67">
                <a:extLst>
                  <a:ext uri="{FF2B5EF4-FFF2-40B4-BE49-F238E27FC236}">
                    <a16:creationId xmlns:a16="http://schemas.microsoft.com/office/drawing/2014/main" id="{B4CA95C5-5FAE-45A4-86BA-AD2A66D348EA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" name="Rectangle: Rounded Corners 68">
                <a:extLst>
                  <a:ext uri="{FF2B5EF4-FFF2-40B4-BE49-F238E27FC236}">
                    <a16:creationId xmlns:a16="http://schemas.microsoft.com/office/drawing/2014/main" id="{42B88A41-BF48-4EA3-9A3E-1CC748D40FBF}"/>
                  </a:ext>
                </a:extLst>
              </p:cNvPr>
              <p:cNvSpPr/>
              <p:nvPr/>
            </p:nvSpPr>
            <p:spPr>
              <a:xfrm rot="8100000">
                <a:off x="7183297" y="4445598"/>
                <a:ext cx="339627" cy="9540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0" name="Oval 74">
              <a:extLst>
                <a:ext uri="{FF2B5EF4-FFF2-40B4-BE49-F238E27FC236}">
                  <a16:creationId xmlns:a16="http://schemas.microsoft.com/office/drawing/2014/main" id="{8AC70D3E-ECC2-4C2B-A03C-1F133B431878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22" name="Oval 72">
            <a:extLst>
              <a:ext uri="{FF2B5EF4-FFF2-40B4-BE49-F238E27FC236}">
                <a16:creationId xmlns:a16="http://schemas.microsoft.com/office/drawing/2014/main" id="{DD4D0EF5-01AC-7F00-86FE-444EF2351A18}"/>
              </a:ext>
            </a:extLst>
          </p:cNvPr>
          <p:cNvSpPr/>
          <p:nvPr/>
        </p:nvSpPr>
        <p:spPr>
          <a:xfrm>
            <a:off x="563130" y="3820769"/>
            <a:ext cx="506366" cy="506366"/>
          </a:xfrm>
          <a:prstGeom prst="ellipse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76">
            <a:extLst>
              <a:ext uri="{FF2B5EF4-FFF2-40B4-BE49-F238E27FC236}">
                <a16:creationId xmlns:a16="http://schemas.microsoft.com/office/drawing/2014/main" id="{C2259F84-C764-29AF-4580-144E8CB91819}"/>
              </a:ext>
            </a:extLst>
          </p:cNvPr>
          <p:cNvSpPr/>
          <p:nvPr/>
        </p:nvSpPr>
        <p:spPr>
          <a:xfrm>
            <a:off x="573596" y="6266299"/>
            <a:ext cx="506366" cy="5063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74DBA0-F6CB-6D0B-62BD-1503DABB3CA9}"/>
              </a:ext>
            </a:extLst>
          </p:cNvPr>
          <p:cNvSpPr txBox="1"/>
          <p:nvPr/>
        </p:nvSpPr>
        <p:spPr>
          <a:xfrm>
            <a:off x="1194442" y="2868927"/>
            <a:ext cx="787833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914400">
              <a:lnSpc>
                <a:spcPct val="107000"/>
              </a:lnSpc>
              <a:spcAft>
                <a:spcPts val="800"/>
              </a:spcAft>
              <a:buNone/>
              <a:tabLst>
                <a:tab pos="1371600" algn="l"/>
              </a:tabLst>
            </a:pPr>
            <a:r>
              <a:rPr lang="uk-UA" b="1" kern="0" spc="-4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Супровід </a:t>
            </a:r>
            <a:r>
              <a:rPr lang="uk-UA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ветеранів війни та членів їх сімей </a:t>
            </a:r>
            <a:r>
              <a:rPr lang="uk-UA" b="1" kern="0" spc="-4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спрямований на перезапуск складових їх професійних </a:t>
            </a:r>
            <a:r>
              <a:rPr lang="uk-UA" b="1" kern="0" spc="-40" dirty="0" err="1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компетентностей</a:t>
            </a:r>
            <a:r>
              <a:rPr lang="uk-UA" b="1" kern="0" spc="-4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FAA231-DF1F-7A50-D1DB-6693A19601D0}"/>
              </a:ext>
            </a:extLst>
          </p:cNvPr>
          <p:cNvSpPr txBox="1"/>
          <p:nvPr/>
        </p:nvSpPr>
        <p:spPr>
          <a:xfrm>
            <a:off x="1255687" y="3899311"/>
            <a:ext cx="7999961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914400">
              <a:lnSpc>
                <a:spcPct val="107000"/>
              </a:lnSpc>
              <a:spcAft>
                <a:spcPts val="800"/>
              </a:spcAft>
              <a:buNone/>
              <a:tabLst>
                <a:tab pos="1371600" algn="l"/>
              </a:tabLst>
            </a:pPr>
            <a:r>
              <a:rPr lang="uk-UA" b="1" kern="0" spc="-4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Сприяння задоволенню освітніх потреб ветеранів війни та членів їх сімей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9B5357-EB0F-B2A3-8F79-E4FB37207B18}"/>
              </a:ext>
            </a:extLst>
          </p:cNvPr>
          <p:cNvSpPr txBox="1"/>
          <p:nvPr/>
        </p:nvSpPr>
        <p:spPr>
          <a:xfrm>
            <a:off x="1255687" y="4759817"/>
            <a:ext cx="8122452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914400">
              <a:lnSpc>
                <a:spcPct val="107000"/>
              </a:lnSpc>
              <a:spcAft>
                <a:spcPts val="800"/>
              </a:spcAft>
              <a:buNone/>
              <a:tabLst>
                <a:tab pos="1371600" algn="l"/>
              </a:tabLst>
            </a:pPr>
            <a:r>
              <a:rPr lang="uk-UA" b="1" kern="0" spc="-4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Сприяння зайнятості ветеранів війни відповідно до попиту регіонів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C00744-0BDA-9101-AC63-607D6627B620}"/>
              </a:ext>
            </a:extLst>
          </p:cNvPr>
          <p:cNvSpPr txBox="1"/>
          <p:nvPr/>
        </p:nvSpPr>
        <p:spPr>
          <a:xfrm>
            <a:off x="1255687" y="5530755"/>
            <a:ext cx="630924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914400">
              <a:lnSpc>
                <a:spcPct val="107000"/>
              </a:lnSpc>
              <a:spcAft>
                <a:spcPts val="800"/>
              </a:spcAft>
              <a:buNone/>
              <a:tabLst>
                <a:tab pos="1371600" algn="l"/>
              </a:tabLst>
            </a:pPr>
            <a:r>
              <a:rPr lang="uk-UA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Сприяння розвитку підприємницьких ініціатив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6753E5-D82D-60AE-411F-FC7A6DFD9727}"/>
              </a:ext>
            </a:extLst>
          </p:cNvPr>
          <p:cNvSpPr txBox="1"/>
          <p:nvPr/>
        </p:nvSpPr>
        <p:spPr>
          <a:xfrm>
            <a:off x="1197691" y="6172941"/>
            <a:ext cx="10387156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Сприяння підвищення конкурентоспроможності ветеранів та членів їх сімей на ринку праці, а також забезпечення їх продуктивної зайнятості/</a:t>
            </a:r>
            <a:r>
              <a:rPr lang="uk-UA" b="1" dirty="0" err="1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самозайнятості</a:t>
            </a:r>
            <a:endParaRPr lang="uk-UA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443" y="1944226"/>
            <a:ext cx="8345798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Взаємодія з суб'єктами освітніх послуг та суб'єктами господарювання, які надають послуги у працевлаштуванні, зайнятості/</a:t>
            </a:r>
            <a:r>
              <a:rPr lang="uk-UA" b="1" dirty="0" err="1">
                <a:solidFill>
                  <a:schemeClr val="bg1"/>
                </a:solidFill>
              </a:rPr>
              <a:t>самозайнятості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53680" y="768445"/>
            <a:ext cx="10405640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uk-UA" b="1" dirty="0">
                <a:solidFill>
                  <a:schemeClr val="bg1"/>
                </a:solidFill>
              </a:rPr>
              <a:t>Запровадження координаційної  системи на державному рівні задля реалізації навчальних (освітніх) програм підготовки, перепідготовки та підвищення кваліфікації ветеранів війни, в тому числі запровадження інституту помічників ветеранів з метою персоніфікованого підходу в роботі з ветеранами війни</a:t>
            </a:r>
          </a:p>
        </p:txBody>
      </p:sp>
    </p:spTree>
    <p:extLst>
      <p:ext uri="{BB962C8B-B14F-4D97-AF65-F5344CB8AC3E}">
        <p14:creationId xmlns:p14="http://schemas.microsoft.com/office/powerpoint/2010/main" val="270406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7;p35">
            <a:extLst>
              <a:ext uri="{FF2B5EF4-FFF2-40B4-BE49-F238E27FC236}">
                <a16:creationId xmlns:a16="http://schemas.microsoft.com/office/drawing/2014/main" id="{24F5FAE5-4515-D817-1FEA-0DBF4123A388}"/>
              </a:ext>
            </a:extLst>
          </p:cNvPr>
          <p:cNvSpPr txBox="1">
            <a:spLocks/>
          </p:cNvSpPr>
          <p:nvPr/>
        </p:nvSpPr>
        <p:spPr>
          <a:xfrm>
            <a:off x="186613" y="201033"/>
            <a:ext cx="11478607" cy="7537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810" tIns="28810" rIns="28810" bIns="2881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235"/>
              </a:spcAft>
              <a:buClr>
                <a:schemeClr val="dk2"/>
              </a:buClr>
              <a:buSzPts val="1800"/>
            </a:pPr>
            <a:r>
              <a:rPr lang="ru-RU" dirty="0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Штат Центру </a:t>
            </a:r>
            <a:r>
              <a:rPr lang="uk-UA">
                <a:solidFill>
                  <a:srgbClr val="0F83FF"/>
                </a:solidFill>
                <a:latin typeface="Arial Black" panose="020B0A04020102020204" pitchFamily="34" charset="0"/>
                <a:ea typeface="Verdana"/>
                <a:cs typeface="Verdana"/>
                <a:sym typeface="Verdana"/>
              </a:rPr>
              <a:t>ветеранського розвитку</a:t>
            </a:r>
            <a:endParaRPr lang="uk-UA" dirty="0">
              <a:solidFill>
                <a:srgbClr val="0F83FF"/>
              </a:solidFill>
              <a:latin typeface="Arial Black" panose="020B0A04020102020204" pitchFamily="34" charset="0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8;g131e6305868_0_0">
            <a:extLst>
              <a:ext uri="{FF2B5EF4-FFF2-40B4-BE49-F238E27FC236}">
                <a16:creationId xmlns:a16="http://schemas.microsoft.com/office/drawing/2014/main" id="{193384A4-0D50-057C-6566-A64F21997F69}"/>
              </a:ext>
            </a:extLst>
          </p:cNvPr>
          <p:cNvSpPr txBox="1">
            <a:spLocks/>
          </p:cNvSpPr>
          <p:nvPr/>
        </p:nvSpPr>
        <p:spPr>
          <a:xfrm>
            <a:off x="1249982" y="954827"/>
            <a:ext cx="10352161" cy="503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752688" marR="0" lvl="0" indent="-59587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Char char="●"/>
              <a:defRPr sz="34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505377" marR="0" lvl="1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○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58065" marR="0" lvl="2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■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010753" marR="0" lvl="3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●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763442" marR="0" lvl="4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○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16130" marR="0" lvl="5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■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5268819" marR="0" lvl="6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●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6021507" marR="0" lvl="7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○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774195" marR="0" lvl="8" indent="-4599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■"/>
              <a:defRPr sz="230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6810" indent="0">
              <a:buNone/>
            </a:pPr>
            <a:r>
              <a:rPr lang="uk-UA" sz="2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Керівник</a:t>
            </a: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r>
              <a:rPr lang="uk-UA" sz="2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Менеджер з питань професійного розвитку  </a:t>
            </a: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r>
              <a:rPr lang="uk-UA" sz="2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Менеджер з перепідготовки  та підвищення кваліфікації </a:t>
            </a: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6810" indent="0">
              <a:buNone/>
            </a:pPr>
            <a:endParaRPr lang="uk-UA" sz="2000" b="1" kern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CE3BE549-DF22-4BB0-874A-B2352630FCC3}"/>
              </a:ext>
            </a:extLst>
          </p:cNvPr>
          <p:cNvSpPr>
            <a:spLocks/>
          </p:cNvSpPr>
          <p:nvPr/>
        </p:nvSpPr>
        <p:spPr bwMode="auto">
          <a:xfrm>
            <a:off x="8300668" y="3580682"/>
            <a:ext cx="521117" cy="541161"/>
          </a:xfrm>
          <a:custGeom>
            <a:avLst/>
            <a:gdLst>
              <a:gd name="T0" fmla="*/ 91 w 91"/>
              <a:gd name="T1" fmla="*/ 48 h 94"/>
              <a:gd name="T2" fmla="*/ 45 w 91"/>
              <a:gd name="T3" fmla="*/ 94 h 94"/>
              <a:gd name="T4" fmla="*/ 0 w 91"/>
              <a:gd name="T5" fmla="*/ 47 h 94"/>
              <a:gd name="T6" fmla="*/ 46 w 91"/>
              <a:gd name="T7" fmla="*/ 1 h 94"/>
              <a:gd name="T8" fmla="*/ 91 w 91"/>
              <a:gd name="T9" fmla="*/ 4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" h="94">
                <a:moveTo>
                  <a:pt x="91" y="48"/>
                </a:moveTo>
                <a:cubicBezTo>
                  <a:pt x="91" y="74"/>
                  <a:pt x="70" y="94"/>
                  <a:pt x="45" y="94"/>
                </a:cubicBezTo>
                <a:cubicBezTo>
                  <a:pt x="20" y="94"/>
                  <a:pt x="0" y="72"/>
                  <a:pt x="0" y="47"/>
                </a:cubicBezTo>
                <a:cubicBezTo>
                  <a:pt x="0" y="21"/>
                  <a:pt x="22" y="0"/>
                  <a:pt x="46" y="1"/>
                </a:cubicBezTo>
                <a:cubicBezTo>
                  <a:pt x="73" y="3"/>
                  <a:pt x="91" y="21"/>
                  <a:pt x="91" y="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42B9195E-C456-40B0-A442-D45487DC0124}"/>
              </a:ext>
            </a:extLst>
          </p:cNvPr>
          <p:cNvSpPr>
            <a:spLocks/>
          </p:cNvSpPr>
          <p:nvPr/>
        </p:nvSpPr>
        <p:spPr bwMode="auto">
          <a:xfrm>
            <a:off x="8056745" y="4151807"/>
            <a:ext cx="1011281" cy="2204615"/>
          </a:xfrm>
          <a:custGeom>
            <a:avLst/>
            <a:gdLst>
              <a:gd name="T0" fmla="*/ 35 w 177"/>
              <a:gd name="T1" fmla="*/ 194 h 385"/>
              <a:gd name="T2" fmla="*/ 1 w 177"/>
              <a:gd name="T3" fmla="*/ 168 h 385"/>
              <a:gd name="T4" fmla="*/ 7 w 177"/>
              <a:gd name="T5" fmla="*/ 38 h 385"/>
              <a:gd name="T6" fmla="*/ 53 w 177"/>
              <a:gd name="T7" fmla="*/ 1 h 385"/>
              <a:gd name="T8" fmla="*/ 124 w 177"/>
              <a:gd name="T9" fmla="*/ 1 h 385"/>
              <a:gd name="T10" fmla="*/ 172 w 177"/>
              <a:gd name="T11" fmla="*/ 47 h 385"/>
              <a:gd name="T12" fmla="*/ 177 w 177"/>
              <a:gd name="T13" fmla="*/ 171 h 385"/>
              <a:gd name="T14" fmla="*/ 142 w 177"/>
              <a:gd name="T15" fmla="*/ 194 h 385"/>
              <a:gd name="T16" fmla="*/ 141 w 177"/>
              <a:gd name="T17" fmla="*/ 209 h 385"/>
              <a:gd name="T18" fmla="*/ 141 w 177"/>
              <a:gd name="T19" fmla="*/ 354 h 385"/>
              <a:gd name="T20" fmla="*/ 112 w 177"/>
              <a:gd name="T21" fmla="*/ 382 h 385"/>
              <a:gd name="T22" fmla="*/ 87 w 177"/>
              <a:gd name="T23" fmla="*/ 368 h 385"/>
              <a:gd name="T24" fmla="*/ 59 w 177"/>
              <a:gd name="T25" fmla="*/ 382 h 385"/>
              <a:gd name="T26" fmla="*/ 38 w 177"/>
              <a:gd name="T27" fmla="*/ 366 h 385"/>
              <a:gd name="T28" fmla="*/ 36 w 177"/>
              <a:gd name="T29" fmla="*/ 348 h 385"/>
              <a:gd name="T30" fmla="*/ 36 w 177"/>
              <a:gd name="T31" fmla="*/ 209 h 385"/>
              <a:gd name="T32" fmla="*/ 35 w 177"/>
              <a:gd name="T33" fmla="*/ 194 h 385"/>
              <a:gd name="connsiteX0" fmla="*/ 1926 w 9949"/>
              <a:gd name="connsiteY0" fmla="*/ 5033 h 9932"/>
              <a:gd name="connsiteX1" fmla="*/ 5 w 9949"/>
              <a:gd name="connsiteY1" fmla="*/ 4358 h 9932"/>
              <a:gd name="connsiteX2" fmla="*/ 344 w 9949"/>
              <a:gd name="connsiteY2" fmla="*/ 981 h 9932"/>
              <a:gd name="connsiteX3" fmla="*/ 2943 w 9949"/>
              <a:gd name="connsiteY3" fmla="*/ 20 h 9932"/>
              <a:gd name="connsiteX4" fmla="*/ 6955 w 9949"/>
              <a:gd name="connsiteY4" fmla="*/ 20 h 9932"/>
              <a:gd name="connsiteX5" fmla="*/ 9667 w 9949"/>
              <a:gd name="connsiteY5" fmla="*/ 1215 h 9932"/>
              <a:gd name="connsiteX6" fmla="*/ 9949 w 9949"/>
              <a:gd name="connsiteY6" fmla="*/ 4436 h 9932"/>
              <a:gd name="connsiteX7" fmla="*/ 7972 w 9949"/>
              <a:gd name="connsiteY7" fmla="*/ 5033 h 9932"/>
              <a:gd name="connsiteX8" fmla="*/ 7915 w 9949"/>
              <a:gd name="connsiteY8" fmla="*/ 5423 h 9932"/>
              <a:gd name="connsiteX9" fmla="*/ 7915 w 9949"/>
              <a:gd name="connsiteY9" fmla="*/ 9189 h 9932"/>
              <a:gd name="connsiteX10" fmla="*/ 6277 w 9949"/>
              <a:gd name="connsiteY10" fmla="*/ 9916 h 9932"/>
              <a:gd name="connsiteX11" fmla="*/ 4864 w 9949"/>
              <a:gd name="connsiteY11" fmla="*/ 9552 h 9932"/>
              <a:gd name="connsiteX12" fmla="*/ 3282 w 9949"/>
              <a:gd name="connsiteY12" fmla="*/ 9916 h 9932"/>
              <a:gd name="connsiteX13" fmla="*/ 2096 w 9949"/>
              <a:gd name="connsiteY13" fmla="*/ 9500 h 9932"/>
              <a:gd name="connsiteX14" fmla="*/ 1983 w 9949"/>
              <a:gd name="connsiteY14" fmla="*/ 9033 h 9932"/>
              <a:gd name="connsiteX15" fmla="*/ 1983 w 9949"/>
              <a:gd name="connsiteY15" fmla="*/ 5423 h 9932"/>
              <a:gd name="connsiteX16" fmla="*/ 1926 w 9949"/>
              <a:gd name="connsiteY16" fmla="*/ 5033 h 9932"/>
              <a:gd name="connsiteX0" fmla="*/ 1936 w 10000"/>
              <a:gd name="connsiteY0" fmla="*/ 5067 h 10004"/>
              <a:gd name="connsiteX1" fmla="*/ 5 w 10000"/>
              <a:gd name="connsiteY1" fmla="*/ 4388 h 10004"/>
              <a:gd name="connsiteX2" fmla="*/ 346 w 10000"/>
              <a:gd name="connsiteY2" fmla="*/ 988 h 10004"/>
              <a:gd name="connsiteX3" fmla="*/ 2958 w 10000"/>
              <a:gd name="connsiteY3" fmla="*/ 20 h 10004"/>
              <a:gd name="connsiteX4" fmla="*/ 6991 w 10000"/>
              <a:gd name="connsiteY4" fmla="*/ 20 h 10004"/>
              <a:gd name="connsiteX5" fmla="*/ 9717 w 10000"/>
              <a:gd name="connsiteY5" fmla="*/ 1223 h 10004"/>
              <a:gd name="connsiteX6" fmla="*/ 10000 w 10000"/>
              <a:gd name="connsiteY6" fmla="*/ 4466 h 10004"/>
              <a:gd name="connsiteX7" fmla="*/ 8013 w 10000"/>
              <a:gd name="connsiteY7" fmla="*/ 5067 h 10004"/>
              <a:gd name="connsiteX8" fmla="*/ 7956 w 10000"/>
              <a:gd name="connsiteY8" fmla="*/ 5460 h 10004"/>
              <a:gd name="connsiteX9" fmla="*/ 7956 w 10000"/>
              <a:gd name="connsiteY9" fmla="*/ 9252 h 10004"/>
              <a:gd name="connsiteX10" fmla="*/ 6309 w 10000"/>
              <a:gd name="connsiteY10" fmla="*/ 9984 h 10004"/>
              <a:gd name="connsiteX11" fmla="*/ 4889 w 10000"/>
              <a:gd name="connsiteY11" fmla="*/ 9617 h 10004"/>
              <a:gd name="connsiteX12" fmla="*/ 3299 w 10000"/>
              <a:gd name="connsiteY12" fmla="*/ 9984 h 10004"/>
              <a:gd name="connsiteX13" fmla="*/ 2107 w 10000"/>
              <a:gd name="connsiteY13" fmla="*/ 9565 h 10004"/>
              <a:gd name="connsiteX14" fmla="*/ 1993 w 10000"/>
              <a:gd name="connsiteY14" fmla="*/ 9095 h 10004"/>
              <a:gd name="connsiteX15" fmla="*/ 1993 w 10000"/>
              <a:gd name="connsiteY15" fmla="*/ 5460 h 10004"/>
              <a:gd name="connsiteX16" fmla="*/ 1936 w 10000"/>
              <a:gd name="connsiteY16" fmla="*/ 5067 h 10004"/>
              <a:gd name="connsiteX0" fmla="*/ 1936 w 10000"/>
              <a:gd name="connsiteY0" fmla="*/ 5067 h 10003"/>
              <a:gd name="connsiteX1" fmla="*/ 5 w 10000"/>
              <a:gd name="connsiteY1" fmla="*/ 4388 h 10003"/>
              <a:gd name="connsiteX2" fmla="*/ 346 w 10000"/>
              <a:gd name="connsiteY2" fmla="*/ 988 h 10003"/>
              <a:gd name="connsiteX3" fmla="*/ 2958 w 10000"/>
              <a:gd name="connsiteY3" fmla="*/ 20 h 10003"/>
              <a:gd name="connsiteX4" fmla="*/ 6991 w 10000"/>
              <a:gd name="connsiteY4" fmla="*/ 20 h 10003"/>
              <a:gd name="connsiteX5" fmla="*/ 9717 w 10000"/>
              <a:gd name="connsiteY5" fmla="*/ 1223 h 10003"/>
              <a:gd name="connsiteX6" fmla="*/ 10000 w 10000"/>
              <a:gd name="connsiteY6" fmla="*/ 4466 h 10003"/>
              <a:gd name="connsiteX7" fmla="*/ 8013 w 10000"/>
              <a:gd name="connsiteY7" fmla="*/ 5067 h 10003"/>
              <a:gd name="connsiteX8" fmla="*/ 7956 w 10000"/>
              <a:gd name="connsiteY8" fmla="*/ 5460 h 10003"/>
              <a:gd name="connsiteX9" fmla="*/ 7956 w 10000"/>
              <a:gd name="connsiteY9" fmla="*/ 9252 h 10003"/>
              <a:gd name="connsiteX10" fmla="*/ 6309 w 10000"/>
              <a:gd name="connsiteY10" fmla="*/ 9984 h 10003"/>
              <a:gd name="connsiteX11" fmla="*/ 4967 w 10000"/>
              <a:gd name="connsiteY11" fmla="*/ 9610 h 10003"/>
              <a:gd name="connsiteX12" fmla="*/ 3299 w 10000"/>
              <a:gd name="connsiteY12" fmla="*/ 9984 h 10003"/>
              <a:gd name="connsiteX13" fmla="*/ 2107 w 10000"/>
              <a:gd name="connsiteY13" fmla="*/ 9565 h 10003"/>
              <a:gd name="connsiteX14" fmla="*/ 1993 w 10000"/>
              <a:gd name="connsiteY14" fmla="*/ 9095 h 10003"/>
              <a:gd name="connsiteX15" fmla="*/ 1993 w 10000"/>
              <a:gd name="connsiteY15" fmla="*/ 5460 h 10003"/>
              <a:gd name="connsiteX16" fmla="*/ 1936 w 10000"/>
              <a:gd name="connsiteY16" fmla="*/ 5067 h 1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00" h="10003">
                <a:moveTo>
                  <a:pt x="1936" y="5067"/>
                </a:moveTo>
                <a:cubicBezTo>
                  <a:pt x="459" y="5172"/>
                  <a:pt x="-51" y="5015"/>
                  <a:pt x="5" y="4388"/>
                </a:cubicBezTo>
                <a:cubicBezTo>
                  <a:pt x="62" y="3237"/>
                  <a:pt x="176" y="2112"/>
                  <a:pt x="346" y="988"/>
                </a:cubicBezTo>
                <a:cubicBezTo>
                  <a:pt x="403" y="491"/>
                  <a:pt x="1652" y="46"/>
                  <a:pt x="2958" y="20"/>
                </a:cubicBezTo>
                <a:cubicBezTo>
                  <a:pt x="4321" y="-6"/>
                  <a:pt x="5628" y="-6"/>
                  <a:pt x="6991" y="20"/>
                </a:cubicBezTo>
                <a:cubicBezTo>
                  <a:pt x="8467" y="46"/>
                  <a:pt x="9603" y="517"/>
                  <a:pt x="9717" y="1223"/>
                </a:cubicBezTo>
                <a:cubicBezTo>
                  <a:pt x="9830" y="2296"/>
                  <a:pt x="9944" y="3368"/>
                  <a:pt x="10000" y="4466"/>
                </a:cubicBezTo>
                <a:cubicBezTo>
                  <a:pt x="10000" y="4989"/>
                  <a:pt x="9432" y="5172"/>
                  <a:pt x="8013" y="5067"/>
                </a:cubicBezTo>
                <a:cubicBezTo>
                  <a:pt x="8013" y="5198"/>
                  <a:pt x="7956" y="5329"/>
                  <a:pt x="7956" y="5460"/>
                </a:cubicBezTo>
                <a:lnTo>
                  <a:pt x="7956" y="9252"/>
                </a:lnTo>
                <a:cubicBezTo>
                  <a:pt x="7956" y="9748"/>
                  <a:pt x="7331" y="10062"/>
                  <a:pt x="6309" y="9984"/>
                </a:cubicBezTo>
                <a:cubicBezTo>
                  <a:pt x="5855" y="9958"/>
                  <a:pt x="5322" y="9897"/>
                  <a:pt x="4967" y="9610"/>
                </a:cubicBezTo>
                <a:cubicBezTo>
                  <a:pt x="4605" y="9904"/>
                  <a:pt x="4094" y="10062"/>
                  <a:pt x="3299" y="9984"/>
                </a:cubicBezTo>
                <a:cubicBezTo>
                  <a:pt x="2675" y="9958"/>
                  <a:pt x="2277" y="9827"/>
                  <a:pt x="2107" y="9565"/>
                </a:cubicBezTo>
                <a:cubicBezTo>
                  <a:pt x="2049" y="9409"/>
                  <a:pt x="1993" y="9252"/>
                  <a:pt x="1993" y="9095"/>
                </a:cubicBezTo>
                <a:lnTo>
                  <a:pt x="1993" y="5460"/>
                </a:lnTo>
                <a:cubicBezTo>
                  <a:pt x="1993" y="5329"/>
                  <a:pt x="1936" y="5198"/>
                  <a:pt x="1936" y="50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3">
            <a:extLst>
              <a:ext uri="{FF2B5EF4-FFF2-40B4-BE49-F238E27FC236}">
                <a16:creationId xmlns:a16="http://schemas.microsoft.com/office/drawing/2014/main" id="{35FA8F30-8423-4FE4-87A6-009BB2BF2751}"/>
              </a:ext>
            </a:extLst>
          </p:cNvPr>
          <p:cNvGrpSpPr/>
          <p:nvPr/>
        </p:nvGrpSpPr>
        <p:grpSpPr>
          <a:xfrm>
            <a:off x="5316844" y="3798291"/>
            <a:ext cx="2794847" cy="2518489"/>
            <a:chOff x="2843029" y="2549413"/>
            <a:chExt cx="2794847" cy="2518489"/>
          </a:xfrm>
        </p:grpSpPr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833F5587-3115-4ACC-8C97-835CFF88D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2A76D55D-BE1F-4E29-A4B6-8448BBEE5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5" name="Group 2">
              <a:extLst>
                <a:ext uri="{FF2B5EF4-FFF2-40B4-BE49-F238E27FC236}">
                  <a16:creationId xmlns:a16="http://schemas.microsoft.com/office/drawing/2014/main" id="{255826BA-3E03-490B-B3E5-B6CAE2B4719D}"/>
                </a:ext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</p:grpSpPr>
          <p:sp>
            <p:nvSpPr>
              <p:cNvPr id="49" name="Freeform 7">
                <a:extLst>
                  <a:ext uri="{FF2B5EF4-FFF2-40B4-BE49-F238E27FC236}">
                    <a16:creationId xmlns:a16="http://schemas.microsoft.com/office/drawing/2014/main" id="{F305882D-DC7F-4522-A4B6-9241A12EF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18">
                <a:extLst>
                  <a:ext uri="{FF2B5EF4-FFF2-40B4-BE49-F238E27FC236}">
                    <a16:creationId xmlns:a16="http://schemas.microsoft.com/office/drawing/2014/main" id="{9E4AD946-D441-41A1-BA03-13276E1F7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Group 33">
              <a:extLst>
                <a:ext uri="{FF2B5EF4-FFF2-40B4-BE49-F238E27FC236}">
                  <a16:creationId xmlns:a16="http://schemas.microsoft.com/office/drawing/2014/main" id="{9C78067D-7C14-4DED-B237-81BB19A8D307}"/>
                </a:ext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</p:grpSpPr>
          <p:sp>
            <p:nvSpPr>
              <p:cNvPr id="47" name="Freeform 7">
                <a:extLst>
                  <a:ext uri="{FF2B5EF4-FFF2-40B4-BE49-F238E27FC236}">
                    <a16:creationId xmlns:a16="http://schemas.microsoft.com/office/drawing/2014/main" id="{92B311D3-E097-4724-B0EF-E2E36BF4B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18">
                <a:extLst>
                  <a:ext uri="{FF2B5EF4-FFF2-40B4-BE49-F238E27FC236}">
                    <a16:creationId xmlns:a16="http://schemas.microsoft.com/office/drawing/2014/main" id="{10075B95-3A0B-4CCB-9B54-514828151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36">
              <a:extLst>
                <a:ext uri="{FF2B5EF4-FFF2-40B4-BE49-F238E27FC236}">
                  <a16:creationId xmlns:a16="http://schemas.microsoft.com/office/drawing/2014/main" id="{45C53C80-A127-4851-9138-A88FC0329D60}"/>
                </a:ext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</p:grpSpPr>
          <p:sp>
            <p:nvSpPr>
              <p:cNvPr id="45" name="Freeform 7">
                <a:extLst>
                  <a:ext uri="{FF2B5EF4-FFF2-40B4-BE49-F238E27FC236}">
                    <a16:creationId xmlns:a16="http://schemas.microsoft.com/office/drawing/2014/main" id="{6C663ACE-4890-4A70-ACAF-A348979F6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18">
                <a:extLst>
                  <a:ext uri="{FF2B5EF4-FFF2-40B4-BE49-F238E27FC236}">
                    <a16:creationId xmlns:a16="http://schemas.microsoft.com/office/drawing/2014/main" id="{C7E2A526-07B7-4960-AEF9-626B1355B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Group 43">
              <a:extLst>
                <a:ext uri="{FF2B5EF4-FFF2-40B4-BE49-F238E27FC236}">
                  <a16:creationId xmlns:a16="http://schemas.microsoft.com/office/drawing/2014/main" id="{45B0275B-4162-42D4-9F53-454C2F92D182}"/>
                </a:ext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</p:grpSpPr>
          <p:sp>
            <p:nvSpPr>
              <p:cNvPr id="43" name="Freeform 7">
                <a:extLst>
                  <a:ext uri="{FF2B5EF4-FFF2-40B4-BE49-F238E27FC236}">
                    <a16:creationId xmlns:a16="http://schemas.microsoft.com/office/drawing/2014/main" id="{E6876FD8-5864-4521-B048-EBDDCAFAA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18">
                <a:extLst>
                  <a:ext uri="{FF2B5EF4-FFF2-40B4-BE49-F238E27FC236}">
                    <a16:creationId xmlns:a16="http://schemas.microsoft.com/office/drawing/2014/main" id="{8BEC8D7A-28A0-4D86-9E22-406196967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8" name="Group 46">
            <a:extLst>
              <a:ext uri="{FF2B5EF4-FFF2-40B4-BE49-F238E27FC236}">
                <a16:creationId xmlns:a16="http://schemas.microsoft.com/office/drawing/2014/main" id="{4AFE616F-920F-40AA-80D1-163217F85BB4}"/>
              </a:ext>
            </a:extLst>
          </p:cNvPr>
          <p:cNvGrpSpPr/>
          <p:nvPr/>
        </p:nvGrpSpPr>
        <p:grpSpPr>
          <a:xfrm flipH="1">
            <a:off x="9006870" y="3798291"/>
            <a:ext cx="2794847" cy="2518489"/>
            <a:chOff x="2843029" y="2549413"/>
            <a:chExt cx="2794847" cy="2518489"/>
          </a:xfrm>
        </p:grpSpPr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E545D8B4-A171-40E2-92D7-573C7DE3A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94F543C-5112-45D7-B8C8-626D23FCC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49">
              <a:extLst>
                <a:ext uri="{FF2B5EF4-FFF2-40B4-BE49-F238E27FC236}">
                  <a16:creationId xmlns:a16="http://schemas.microsoft.com/office/drawing/2014/main" id="{B32FD09D-2939-4991-A8B7-5C06881DBAE6}"/>
                </a:ext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</p:grpSpPr>
          <p:sp>
            <p:nvSpPr>
              <p:cNvPr id="31" name="Freeform 7">
                <a:extLst>
                  <a:ext uri="{FF2B5EF4-FFF2-40B4-BE49-F238E27FC236}">
                    <a16:creationId xmlns:a16="http://schemas.microsoft.com/office/drawing/2014/main" id="{4A5A6227-A597-4F81-9144-771341903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Freeform 18">
                <a:extLst>
                  <a:ext uri="{FF2B5EF4-FFF2-40B4-BE49-F238E27FC236}">
                    <a16:creationId xmlns:a16="http://schemas.microsoft.com/office/drawing/2014/main" id="{E7546DA0-4F90-4551-BC57-8EAD71ECB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50">
              <a:extLst>
                <a:ext uri="{FF2B5EF4-FFF2-40B4-BE49-F238E27FC236}">
                  <a16:creationId xmlns:a16="http://schemas.microsoft.com/office/drawing/2014/main" id="{5528A032-F01B-4FEA-A339-A398905DF1FD}"/>
                </a:ext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</p:grpSpPr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5DAA99E2-104A-4B9C-BB0D-EED40B590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Freeform 18">
                <a:extLst>
                  <a:ext uri="{FF2B5EF4-FFF2-40B4-BE49-F238E27FC236}">
                    <a16:creationId xmlns:a16="http://schemas.microsoft.com/office/drawing/2014/main" id="{BC9779C9-5617-41F6-B3DD-327B60252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51">
              <a:extLst>
                <a:ext uri="{FF2B5EF4-FFF2-40B4-BE49-F238E27FC236}">
                  <a16:creationId xmlns:a16="http://schemas.microsoft.com/office/drawing/2014/main" id="{1140427B-8476-45C8-9045-C662F2C65586}"/>
                </a:ext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</p:grpSpPr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D7AF02C7-463F-4AA6-ABD3-5419EB7BC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18">
                <a:extLst>
                  <a:ext uri="{FF2B5EF4-FFF2-40B4-BE49-F238E27FC236}">
                    <a16:creationId xmlns:a16="http://schemas.microsoft.com/office/drawing/2014/main" id="{AE36B726-8DDB-417E-BB06-54D4796D8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52">
              <a:extLst>
                <a:ext uri="{FF2B5EF4-FFF2-40B4-BE49-F238E27FC236}">
                  <a16:creationId xmlns:a16="http://schemas.microsoft.com/office/drawing/2014/main" id="{D7F91C6E-57EC-49B2-8FC5-2895C699C58F}"/>
                </a:ext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</p:grpSpPr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id="{DB635136-9BC0-4CB9-8A21-38BD50628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72F11526-B7C0-4C12-A96B-71570F887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6" name="Половина рамки 55">
            <a:extLst>
              <a:ext uri="{FF2B5EF4-FFF2-40B4-BE49-F238E27FC236}">
                <a16:creationId xmlns:a16="http://schemas.microsoft.com/office/drawing/2014/main" id="{61C72DCF-7189-B22D-8218-DF09AD2638C2}"/>
              </a:ext>
            </a:extLst>
          </p:cNvPr>
          <p:cNvSpPr/>
          <p:nvPr/>
        </p:nvSpPr>
        <p:spPr>
          <a:xfrm rot="13727213">
            <a:off x="705976" y="1019035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7" name="Половина рамки 56">
            <a:extLst>
              <a:ext uri="{FF2B5EF4-FFF2-40B4-BE49-F238E27FC236}">
                <a16:creationId xmlns:a16="http://schemas.microsoft.com/office/drawing/2014/main" id="{B717666B-D5F6-1C19-0EC5-90ECCCBCC36D}"/>
              </a:ext>
            </a:extLst>
          </p:cNvPr>
          <p:cNvSpPr/>
          <p:nvPr/>
        </p:nvSpPr>
        <p:spPr>
          <a:xfrm rot="13727213">
            <a:off x="811061" y="1806148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8" name="Половина рамки 57">
            <a:extLst>
              <a:ext uri="{FF2B5EF4-FFF2-40B4-BE49-F238E27FC236}">
                <a16:creationId xmlns:a16="http://schemas.microsoft.com/office/drawing/2014/main" id="{40A6B4EF-7DF8-4773-4EB0-3786D43F9094}"/>
              </a:ext>
            </a:extLst>
          </p:cNvPr>
          <p:cNvSpPr/>
          <p:nvPr/>
        </p:nvSpPr>
        <p:spPr>
          <a:xfrm rot="13727213">
            <a:off x="883494" y="2782051"/>
            <a:ext cx="140616" cy="426830"/>
          </a:xfrm>
          <a:prstGeom prst="halfFram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5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5">
    <a:dk1>
      <a:srgbClr val="282F39"/>
    </a:dk1>
    <a:lt1>
      <a:srgbClr val="FFFFFF"/>
    </a:lt1>
    <a:dk2>
      <a:srgbClr val="000000"/>
    </a:dk2>
    <a:lt2>
      <a:srgbClr val="EEEEEE"/>
    </a:lt2>
    <a:accent1>
      <a:srgbClr val="C2C923"/>
    </a:accent1>
    <a:accent2>
      <a:srgbClr val="42AFB6"/>
    </a:accent2>
    <a:accent3>
      <a:srgbClr val="074D67"/>
    </a:accent3>
    <a:accent4>
      <a:srgbClr val="CB1B4A"/>
    </a:accent4>
    <a:accent5>
      <a:srgbClr val="FCB414"/>
    </a:accent5>
    <a:accent6>
      <a:srgbClr val="007A7D"/>
    </a:accent6>
    <a:hlink>
      <a:srgbClr val="1EB7EF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15349</TotalTime>
  <Words>1413</Words>
  <Application>Microsoft Office PowerPoint</Application>
  <PresentationFormat>Широкий екран</PresentationFormat>
  <Paragraphs>275</Paragraphs>
  <Slides>12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e-Ukraine Head UltraLight</vt:lpstr>
      <vt:lpstr>e-Ukraine Light</vt:lpstr>
      <vt:lpstr>Helvetica Neue</vt:lpstr>
      <vt:lpstr>Segoe UI Black</vt:lpstr>
      <vt:lpstr>Tahoma</vt:lpstr>
      <vt:lpstr>Verdana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Роман</cp:lastModifiedBy>
  <cp:revision>1146</cp:revision>
  <cp:lastPrinted>2023-04-05T14:24:12Z</cp:lastPrinted>
  <dcterms:created xsi:type="dcterms:W3CDTF">2017-12-05T16:25:52Z</dcterms:created>
  <dcterms:modified xsi:type="dcterms:W3CDTF">2023-06-13T10:01:22Z</dcterms:modified>
</cp:coreProperties>
</file>