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9"/>
  </p:notesMasterIdLst>
  <p:sldIdLst>
    <p:sldId id="277" r:id="rId2"/>
    <p:sldId id="278" r:id="rId3"/>
    <p:sldId id="283" r:id="rId4"/>
    <p:sldId id="295" r:id="rId5"/>
    <p:sldId id="322" r:id="rId6"/>
    <p:sldId id="298" r:id="rId7"/>
    <p:sldId id="317" r:id="rId8"/>
    <p:sldId id="318" r:id="rId9"/>
    <p:sldId id="319" r:id="rId10"/>
    <p:sldId id="320" r:id="rId11"/>
    <p:sldId id="321" r:id="rId12"/>
    <p:sldId id="279" r:id="rId13"/>
    <p:sldId id="286" r:id="rId14"/>
    <p:sldId id="294" r:id="rId15"/>
    <p:sldId id="293" r:id="rId16"/>
    <p:sldId id="292" r:id="rId17"/>
    <p:sldId id="296" r:id="rId18"/>
    <p:sldId id="291" r:id="rId19"/>
    <p:sldId id="288" r:id="rId20"/>
    <p:sldId id="287" r:id="rId21"/>
    <p:sldId id="284" r:id="rId22"/>
    <p:sldId id="285" r:id="rId23"/>
    <p:sldId id="289" r:id="rId24"/>
    <p:sldId id="290" r:id="rId25"/>
    <p:sldId id="282" r:id="rId26"/>
    <p:sldId id="281" r:id="rId27"/>
    <p:sldId id="302" r:id="rId28"/>
    <p:sldId id="300" r:id="rId29"/>
    <p:sldId id="301" r:id="rId30"/>
    <p:sldId id="305" r:id="rId31"/>
    <p:sldId id="310" r:id="rId32"/>
    <p:sldId id="311" r:id="rId33"/>
    <p:sldId id="312" r:id="rId34"/>
    <p:sldId id="313" r:id="rId35"/>
    <p:sldId id="315" r:id="rId36"/>
    <p:sldId id="316" r:id="rId37"/>
    <p:sldId id="280" r:id="rId3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промовчанням" id="{25A54243-09DE-4B42-A070-69D71D26879D}">
          <p14:sldIdLst>
            <p14:sldId id="277"/>
            <p14:sldId id="278"/>
            <p14:sldId id="283"/>
            <p14:sldId id="295"/>
            <p14:sldId id="322"/>
            <p14:sldId id="298"/>
            <p14:sldId id="317"/>
            <p14:sldId id="318"/>
            <p14:sldId id="319"/>
            <p14:sldId id="320"/>
            <p14:sldId id="321"/>
            <p14:sldId id="279"/>
            <p14:sldId id="286"/>
            <p14:sldId id="294"/>
            <p14:sldId id="293"/>
            <p14:sldId id="292"/>
            <p14:sldId id="296"/>
            <p14:sldId id="291"/>
            <p14:sldId id="288"/>
            <p14:sldId id="287"/>
            <p14:sldId id="284"/>
            <p14:sldId id="285"/>
            <p14:sldId id="289"/>
            <p14:sldId id="290"/>
            <p14:sldId id="282"/>
            <p14:sldId id="281"/>
            <p14:sldId id="302"/>
            <p14:sldId id="300"/>
            <p14:sldId id="301"/>
            <p14:sldId id="305"/>
            <p14:sldId id="310"/>
            <p14:sldId id="311"/>
            <p14:sldId id="312"/>
            <p14:sldId id="313"/>
            <p14:sldId id="315"/>
            <p14:sldId id="316"/>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46"/>
    <a:srgbClr val="006666"/>
    <a:srgbClr val="6BBF49"/>
    <a:srgbClr val="B7E1E5"/>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60" d="100"/>
          <a:sy n="60" d="100"/>
        </p:scale>
        <p:origin x="102"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0199F-6ABC-4822-853D-C653C8E08B7A}" type="datetimeFigureOut">
              <a:rPr lang="uk-UA" smtClean="0"/>
              <a:t>13.06.2023</a:t>
            </a:fld>
            <a:endParaRPr lang="uk-UA"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A1B4A-A92A-4382-A12A-67FCEA46966E}" type="slidenum">
              <a:rPr lang="uk-UA" smtClean="0"/>
              <a:t>‹№›</a:t>
            </a:fld>
            <a:endParaRPr lang="uk-UA" dirty="0"/>
          </a:p>
        </p:txBody>
      </p:sp>
    </p:spTree>
    <p:extLst>
      <p:ext uri="{BB962C8B-B14F-4D97-AF65-F5344CB8AC3E}">
        <p14:creationId xmlns:p14="http://schemas.microsoft.com/office/powerpoint/2010/main" val="1489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37664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74873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39157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36378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44301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88011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17582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30236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96885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54723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4181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16297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88833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91791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03284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55470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56488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17101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32663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875066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77692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6960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68550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0312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08478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41576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694977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51970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5750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48807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61302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1521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89015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15715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8140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75769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92909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Титульный слайд">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2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4116217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Заголовок и вертикальный текст">
    <p:spTree>
      <p:nvGrpSpPr>
        <p:cNvPr id="1" name="Shape 73"/>
        <p:cNvGrpSpPr/>
        <p:nvPr/>
      </p:nvGrpSpPr>
      <p:grpSpPr>
        <a:xfrm>
          <a:off x="0" y="0"/>
          <a:ext cx="0" cy="0"/>
          <a:chOff x="0" y="0"/>
          <a:chExt cx="0" cy="0"/>
        </a:xfrm>
      </p:grpSpPr>
      <p:sp>
        <p:nvSpPr>
          <p:cNvPr id="74" name="Google Shape;7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77" name="Google Shape;7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78" name="Google Shape;7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2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374186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Вертикальный заголовок и текст">
    <p:spTree>
      <p:nvGrpSpPr>
        <p:cNvPr id="1" name="Shape 79"/>
        <p:cNvGrpSpPr/>
        <p:nvPr/>
      </p:nvGrpSpPr>
      <p:grpSpPr>
        <a:xfrm>
          <a:off x="0" y="0"/>
          <a:ext cx="0" cy="0"/>
          <a:chOff x="0" y="0"/>
          <a:chExt cx="0" cy="0"/>
        </a:xfrm>
      </p:grpSpPr>
      <p:sp>
        <p:nvSpPr>
          <p:cNvPr id="80" name="Google Shape;80;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83" name="Google Shape;8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84" name="Google Shape;8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2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266658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Пустой слайд" type="blank">
  <p:cSld name="Пустой слайд">
    <p:spTree>
      <p:nvGrpSpPr>
        <p:cNvPr id="1" name="Shape 21"/>
        <p:cNvGrpSpPr/>
        <p:nvPr/>
      </p:nvGrpSpPr>
      <p:grpSpPr>
        <a:xfrm>
          <a:off x="0" y="0"/>
          <a:ext cx="0" cy="0"/>
          <a:chOff x="0" y="0"/>
          <a:chExt cx="0" cy="0"/>
        </a:xfrm>
      </p:grpSpPr>
      <p:sp>
        <p:nvSpPr>
          <p:cNvPr id="22" name="Google Shape;2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23" name="Google Shape;2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24" name="Google Shape;2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2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1309999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spTree>
      <p:nvGrpSpPr>
        <p:cNvPr id="1" name="Shape 26"/>
        <p:cNvGrpSpPr/>
        <p:nvPr/>
      </p:nvGrpSpPr>
      <p:grpSpPr>
        <a:xfrm>
          <a:off x="0" y="0"/>
          <a:ext cx="0" cy="0"/>
          <a:chOff x="0" y="0"/>
          <a:chExt cx="0" cy="0"/>
        </a:xfrm>
      </p:grpSpPr>
      <p:sp>
        <p:nvSpPr>
          <p:cNvPr id="27" name="Google Shape;27;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30" name="Google Shape;3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31" name="Google Shape;3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2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3973879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Заголовок раздела">
    <p:spTree>
      <p:nvGrpSpPr>
        <p:cNvPr id="1" name="Shape 32"/>
        <p:cNvGrpSpPr/>
        <p:nvPr/>
      </p:nvGrpSpPr>
      <p:grpSpPr>
        <a:xfrm>
          <a:off x="0" y="0"/>
          <a:ext cx="0" cy="0"/>
          <a:chOff x="0" y="0"/>
          <a:chExt cx="0" cy="0"/>
        </a:xfrm>
      </p:grpSpPr>
      <p:sp>
        <p:nvSpPr>
          <p:cNvPr id="33" name="Google Shape;33;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36" name="Google Shape;3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37" name="Google Shape;3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2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246763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Два объекта">
    <p:spTree>
      <p:nvGrpSpPr>
        <p:cNvPr id="1" name="Shape 38"/>
        <p:cNvGrpSpPr/>
        <p:nvPr/>
      </p:nvGrpSpPr>
      <p:grpSpPr>
        <a:xfrm>
          <a:off x="0" y="0"/>
          <a:ext cx="0" cy="0"/>
          <a:chOff x="0" y="0"/>
          <a:chExt cx="0" cy="0"/>
        </a:xfrm>
      </p:grpSpPr>
      <p:sp>
        <p:nvSpPr>
          <p:cNvPr id="39" name="Google Shape;3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43" name="Google Shape;4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44" name="Google Shape;4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2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2836281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Сравнение">
    <p:spTree>
      <p:nvGrpSpPr>
        <p:cNvPr id="1" name="Shape 45"/>
        <p:cNvGrpSpPr/>
        <p:nvPr/>
      </p:nvGrpSpPr>
      <p:grpSpPr>
        <a:xfrm>
          <a:off x="0" y="0"/>
          <a:ext cx="0" cy="0"/>
          <a:chOff x="0" y="0"/>
          <a:chExt cx="0" cy="0"/>
        </a:xfrm>
      </p:grpSpPr>
      <p:sp>
        <p:nvSpPr>
          <p:cNvPr id="46" name="Google Shape;46;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2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1133442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Только заголовок">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57" name="Google Shape;5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58" name="Google Shape;5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2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1498837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Объект с подписью">
    <p:spTree>
      <p:nvGrpSpPr>
        <p:cNvPr id="1" name="Shape 59"/>
        <p:cNvGrpSpPr/>
        <p:nvPr/>
      </p:nvGrpSpPr>
      <p:grpSpPr>
        <a:xfrm>
          <a:off x="0" y="0"/>
          <a:ext cx="0" cy="0"/>
          <a:chOff x="0" y="0"/>
          <a:chExt cx="0" cy="0"/>
        </a:xfrm>
      </p:grpSpPr>
      <p:sp>
        <p:nvSpPr>
          <p:cNvPr id="60" name="Google Shape;60;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64" name="Google Shape;6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65" name="Google Shape;6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2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247912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Рисунок с подписью">
    <p:spTree>
      <p:nvGrpSpPr>
        <p:cNvPr id="1" name="Shape 66"/>
        <p:cNvGrpSpPr/>
        <p:nvPr/>
      </p:nvGrpSpPr>
      <p:grpSpPr>
        <a:xfrm>
          <a:off x="0" y="0"/>
          <a:ext cx="0" cy="0"/>
          <a:chOff x="0" y="0"/>
          <a:chExt cx="0" cy="0"/>
        </a:xfrm>
      </p:grpSpPr>
      <p:sp>
        <p:nvSpPr>
          <p:cNvPr id="67" name="Google Shape;67;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4"/>
          <p:cNvSpPr>
            <a:spLocks noGrp="1"/>
          </p:cNvSpPr>
          <p:nvPr>
            <p:ph type="pic" idx="2"/>
          </p:nvPr>
        </p:nvSpPr>
        <p:spPr>
          <a:xfrm>
            <a:off x="5183188" y="987425"/>
            <a:ext cx="6172200" cy="4873625"/>
          </a:xfrm>
          <a:prstGeom prst="rect">
            <a:avLst/>
          </a:prstGeom>
          <a:noFill/>
          <a:ln>
            <a:noFill/>
          </a:ln>
        </p:spPr>
      </p:sp>
      <p:sp>
        <p:nvSpPr>
          <p:cNvPr id="69" name="Google Shape;69;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71" name="Google Shape;7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72" name="Google Shape;7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2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3572535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sym typeface="Calibri"/>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ru-RU" sz="12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75434776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hyperlink" Target="https://zakon.rada.gov.ua/laws/show/1102-2004-%D0%BF#Text" TargetMode="External"/><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10" Type="http://schemas.openxmlformats.org/officeDocument/2006/relationships/hyperlink" Target="https://zakon.rada.gov.ua/laws/show/106-2018-%D0%BF#Text" TargetMode="External"/><Relationship Id="rId4" Type="http://schemas.openxmlformats.org/officeDocument/2006/relationships/image" Target="../media/image5.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10" Type="http://schemas.openxmlformats.org/officeDocument/2006/relationships/hyperlink" Target="https://www.kmu.gov.ua/npas/deyaki-pitannya-nadannya-grantiv-biznesu-738-210622" TargetMode="External"/><Relationship Id="rId4" Type="http://schemas.openxmlformats.org/officeDocument/2006/relationships/image" Target="../media/image5.png"/><Relationship Id="rId9" Type="http://schemas.openxmlformats.org/officeDocument/2006/relationships/hyperlink" Target="https://diia.gov.ua/services/categories/biznesu/yerobot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minagro.gov.ua/npa/pro-zatverdzhennya-tipovogo-proektu-modulnoyi-teplici"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hyperlink" Target="http://surl.li/hzozw"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hyperlink" Target="http://surl.li/crws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hyperlink" Target="http://surl.li/crwsp" TargetMode="External"/><Relationship Id="rId3" Type="http://schemas.openxmlformats.org/officeDocument/2006/relationships/image" Target="../media/image4.png"/><Relationship Id="rId7" Type="http://schemas.openxmlformats.org/officeDocument/2006/relationships/hyperlink" Target="https://diia.gov.ua/kilkist-postijnih-ta-sezonnih-pracivnikiv-z-urahuvannyam-kultur-nasadzhen?v=62bf42a23112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26.png"/><Relationship Id="rId5" Type="http://schemas.openxmlformats.org/officeDocument/2006/relationships/image" Target="../media/image6.png"/><Relationship Id="rId10" Type="http://schemas.openxmlformats.org/officeDocument/2006/relationships/image" Target="../media/image25.png"/><Relationship Id="rId4" Type="http://schemas.openxmlformats.org/officeDocument/2006/relationships/image" Target="../media/image5.png"/><Relationship Id="rId9" Type="http://schemas.openxmlformats.org/officeDocument/2006/relationships/hyperlink" Target="https://zakon.rada.gov.ua/laws/show/738-2022-%D0%BF#n27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hyperlink" Target="http://surl.li/hmvia" TargetMode="External"/><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10" Type="http://schemas.openxmlformats.org/officeDocument/2006/relationships/image" Target="../media/image28.png"/><Relationship Id="rId4" Type="http://schemas.openxmlformats.org/officeDocument/2006/relationships/image" Target="../media/image5.pn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hyperlink" Target="http://surl.li/hmvia" TargetMode="External"/><Relationship Id="rId3" Type="http://schemas.openxmlformats.org/officeDocument/2006/relationships/image" Target="../media/image4.png"/><Relationship Id="rId7" Type="http://schemas.openxmlformats.org/officeDocument/2006/relationships/image" Target="../media/image20.png"/><Relationship Id="rId12"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31.png"/><Relationship Id="rId5" Type="http://schemas.openxmlformats.org/officeDocument/2006/relationships/image" Target="../media/image6.png"/><Relationship Id="rId10" Type="http://schemas.openxmlformats.org/officeDocument/2006/relationships/image" Target="../media/image30.png"/><Relationship Id="rId4" Type="http://schemas.openxmlformats.org/officeDocument/2006/relationships/image" Target="../media/image5.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hyperlink" Target="https://ips.ligazakon.net/document/re38087?an=46" TargetMode="External"/><Relationship Id="rId3" Type="http://schemas.openxmlformats.org/officeDocument/2006/relationships/image" Target="../media/image4.png"/><Relationship Id="rId7" Type="http://schemas.openxmlformats.org/officeDocument/2006/relationships/hyperlink" Target="https://zakon.rada.gov.ua/laws/show/738-2022-%D0%BF#n19"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10" Type="http://schemas.openxmlformats.org/officeDocument/2006/relationships/hyperlink" Target="https://ips.ligazakon.net/document/re38087?an=9" TargetMode="External"/><Relationship Id="rId4" Type="http://schemas.openxmlformats.org/officeDocument/2006/relationships/image" Target="../media/image5.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hyperlink" Target="https://diia.gov.ua/kincevi-stroki-podannya-zayav-na-otrimannya-graniti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hyperlink" Target="https://diia.gov.ua/services/grant-na-pererobne-pidpriyemstvo"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zakon.rada.gov.ua/laws/show/738-2022-%D0%BF#Tex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png"/><Relationship Id="rId7"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hyperlink" Target="https://veteranfund.com.ua/" TargetMode="External"/><Relationship Id="rId5" Type="http://schemas.openxmlformats.org/officeDocument/2006/relationships/image" Target="../media/image6.png"/><Relationship Id="rId10" Type="http://schemas.openxmlformats.org/officeDocument/2006/relationships/image" Target="../media/image40.png"/><Relationship Id="rId4" Type="http://schemas.openxmlformats.org/officeDocument/2006/relationships/image" Target="../media/image5.png"/><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8" Type="http://schemas.openxmlformats.org/officeDocument/2006/relationships/hyperlink" Target="https://bit.ly/3U4CDpN" TargetMode="External"/><Relationship Id="rId13" Type="http://schemas.openxmlformats.org/officeDocument/2006/relationships/hyperlink" Target="https://www.facebook.com/usaid.agro" TargetMode="External"/><Relationship Id="rId3" Type="http://schemas.openxmlformats.org/officeDocument/2006/relationships/image" Target="../media/image4.png"/><Relationship Id="rId7" Type="http://schemas.openxmlformats.org/officeDocument/2006/relationships/hyperlink" Target="https://l.facebook.com/l.php?u=https://bit.ly/3oUDnC6?fbclid%3DIwAR0R5Hk_YahRixWvuuezhrfgX6QMynMDsIY1Ge1atSkzV7vLRtZttr3VXj0&amp;h=AT3v4KnsrSxfFv7qY1DmRxPAzMiGRx2zXSZsOIqh9cexxbGHCbTgOz0knDN5y5quHGgBlPf5ssa1MrgxUuVFowWieZdXBxc4c8cpkhpDsGGzCOrxRM1ffv9EEILgAzNkoUo&amp;__tn__=-UK-R&amp;c%5b0%5d=AT2wiJvR3vSPYJXSbZWaRSn9o63EiGsiy_NMGpuugQXwUpGRZDMzoVesG7UYPRE8Th5HNkuaF0jD4zZxfJKjWExetDCcmHia_BGozvvpn1K7XI_VWn8VqKxz1m6xxIgZni_D7h0ZnOjPAG0bZ9FPc4UyPQ4OYzxI-VsezxHbiSuq5ezD7KewCHLHU5exqK8mLx5SY5fWh-yUvYikv-u32-7A-d2w0dmLb6pKY4yfo8pWcQ" TargetMode="External"/><Relationship Id="rId12" Type="http://schemas.openxmlformats.org/officeDocument/2006/relationships/hyperlink" Target="https://bit.ly/43x13MQ?fbclid=IwAR19a0HESwIhQXweZzgu9kzCiC3LYxhtmSPApAqcPn1ciOOaO-43jsIXNb4"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hyperlink" Target="https://bit.ly/3N6Sfrd?fbclid=IwAR2ACVbZYunH-X3FJRjPkG_lFz0Vh-wZLU8LPguAO6srwtxVUIdtUnrap_8" TargetMode="External"/><Relationship Id="rId5" Type="http://schemas.openxmlformats.org/officeDocument/2006/relationships/image" Target="../media/image6.png"/><Relationship Id="rId10" Type="http://schemas.openxmlformats.org/officeDocument/2006/relationships/hyperlink" Target="https://bit.ly/41kehe6?fbclid=IwAR26At3XayIRaXNp166vl6GEkmBEqC9WpZ4GRZojFrKWeffWP7d7J4t_sn8" TargetMode="External"/><Relationship Id="rId4" Type="http://schemas.openxmlformats.org/officeDocument/2006/relationships/image" Target="../media/image5.png"/><Relationship Id="rId9" Type="http://schemas.openxmlformats.org/officeDocument/2006/relationships/hyperlink" Target="https://bit.ly/41kV6Rp?fbclid=IwAR3t9jjHaVe0ljWLugkB8URXUbiql7GkS0LSXjvFuBu6isuCnndj1MUpjSg"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lap.drc.ngo/title/sme" TargetMode="External"/><Relationship Id="rId3" Type="http://schemas.openxmlformats.org/officeDocument/2006/relationships/image" Target="../media/image4.png"/><Relationship Id="rId7" Type="http://schemas.openxmlformats.org/officeDocument/2006/relationships/hyperlink" Target="https://lap.drc.ngo/title/msd"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10" Type="http://schemas.openxmlformats.org/officeDocument/2006/relationships/hyperlink" Target="https://lap.drc.ngo/title/micro" TargetMode="External"/><Relationship Id="rId4" Type="http://schemas.openxmlformats.org/officeDocument/2006/relationships/image" Target="../media/image5.png"/><Relationship Id="rId9" Type="http://schemas.openxmlformats.org/officeDocument/2006/relationships/hyperlink" Target="https://lap.drc.ngo/title/vet"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minagro.gov.ua/news/grantova-pidtrimka-dlya-mikro-ta-malih-virobnikiv-agrarnoyi-produkciyi" TargetMode="External"/><Relationship Id="rId3" Type="http://schemas.openxmlformats.org/officeDocument/2006/relationships/image" Target="../media/image4.png"/><Relationship Id="rId7"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hyperlink" Target="https://www.prostir.ua/?grants=mercy-corps-shukaje-partneriv-dlya-pidtrymky-ahrarnoho-sektoru-scho-postrazhdav-vid-naslidkiv-vijny" TargetMode="External"/><Relationship Id="rId3" Type="http://schemas.openxmlformats.org/officeDocument/2006/relationships/image" Target="../media/image4.png"/><Relationship Id="rId7"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hyperlink" Target="https://era-ukraine.org.ua/page-apiculture/" TargetMode="External"/><Relationship Id="rId3" Type="http://schemas.openxmlformats.org/officeDocument/2006/relationships/image" Target="../media/image4.png"/><Relationship Id="rId7"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10" Type="http://schemas.openxmlformats.org/officeDocument/2006/relationships/hyperlink" Target="https://era-ukraine.org.ua/" TargetMode="External"/><Relationship Id="rId4" Type="http://schemas.openxmlformats.org/officeDocument/2006/relationships/image" Target="../media/image5.png"/><Relationship Id="rId9" Type="http://schemas.openxmlformats.org/officeDocument/2006/relationships/image" Target="../media/image44.png"/></Relationships>
</file>

<file path=ppt/slides/_rels/slide36.xml.rels><?xml version="1.0" encoding="UTF-8" standalone="yes"?>
<Relationships xmlns="http://schemas.openxmlformats.org/package/2006/relationships"><Relationship Id="rId8" Type="http://schemas.openxmlformats.org/officeDocument/2006/relationships/hyperlink" Target="https://gurt.org.ua/news/grants/" TargetMode="External"/><Relationship Id="rId13" Type="http://schemas.openxmlformats.org/officeDocument/2006/relationships/image" Target="../media/image48.png"/><Relationship Id="rId3" Type="http://schemas.openxmlformats.org/officeDocument/2006/relationships/image" Target="../media/image4.png"/><Relationship Id="rId7" Type="http://schemas.openxmlformats.org/officeDocument/2006/relationships/image" Target="../media/image45.png"/><Relationship Id="rId12" Type="http://schemas.openxmlformats.org/officeDocument/2006/relationships/hyperlink" Target="https://diia.gov.ua/" TargetMode="External"/><Relationship Id="rId17" Type="http://schemas.openxmlformats.org/officeDocument/2006/relationships/hyperlink" Target="http://www.chaszmin.com.ua/" TargetMode="External"/><Relationship Id="rId2" Type="http://schemas.openxmlformats.org/officeDocument/2006/relationships/notesSlide" Target="../notesSlides/notesSlide36.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47.png"/><Relationship Id="rId5" Type="http://schemas.openxmlformats.org/officeDocument/2006/relationships/image" Target="../media/image6.png"/><Relationship Id="rId15" Type="http://schemas.openxmlformats.org/officeDocument/2006/relationships/image" Target="../media/image50.png"/><Relationship Id="rId10" Type="http://schemas.openxmlformats.org/officeDocument/2006/relationships/hyperlink" Target="https://www.prostir.ua/category/grants/?next_page=1" TargetMode="External"/><Relationship Id="rId4" Type="http://schemas.openxmlformats.org/officeDocument/2006/relationships/image" Target="../media/image5.png"/><Relationship Id="rId9" Type="http://schemas.openxmlformats.org/officeDocument/2006/relationships/image" Target="../media/image46.png"/><Relationship Id="rId1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rkorinets@gmail.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hyperlink" Target="https://minagro.gov.ua/" TargetMode="External"/><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hyperlink" Target="https://zakon.rada.gov.ua/laws/show/2710-20#Text" TargetMode="External"/><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hyperlink" Target="https://udf.gov.ua/" TargetMode="External"/><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3" y="2264908"/>
            <a:ext cx="12192000" cy="1997688"/>
          </a:xfrm>
          <a:prstGeom prst="rect">
            <a:avLst/>
          </a:prstGeom>
          <a:noFill/>
          <a:ln>
            <a:noFill/>
          </a:ln>
        </p:spPr>
        <p:txBody>
          <a:bodyPr spcFirstLastPara="1" wrap="square" lIns="91425" tIns="45700" rIns="91425" bIns="45700" anchor="b" anchorCtr="0">
            <a:noAutofit/>
          </a:bodyPr>
          <a:lstStyle/>
          <a:p>
            <a:pPr lvl="0">
              <a:lnSpc>
                <a:spcPct val="100000"/>
              </a:lnSpc>
              <a:buClr>
                <a:srgbClr val="124D4E"/>
              </a:buClr>
              <a:buSzPts val="3600"/>
            </a:pPr>
            <a:r>
              <a:rPr lang="uk-UA" sz="4800" b="1" dirty="0" smtClean="0">
                <a:solidFill>
                  <a:schemeClr val="accent6">
                    <a:lumMod val="50000"/>
                  </a:schemeClr>
                </a:solidFill>
                <a:latin typeface="Calibri" panose="020F0502020204030204" pitchFamily="34" charset="0"/>
                <a:ea typeface="Montserrat SemiBold"/>
                <a:cs typeface="Montserrat SemiBold"/>
                <a:sym typeface="Montserrat SemiBold"/>
              </a:rPr>
              <a:t>РЕСУРСИ ДЛЯ СІМЕЙНИХ ФЕРМ ТА СІЛЬСЬКОГОСПОДАРСЬКИХ КООПЕРАТИВІВ</a:t>
            </a:r>
            <a:endParaRPr lang="uk-UA" sz="4800" b="1" dirty="0">
              <a:solidFill>
                <a:schemeClr val="accent6">
                  <a:lumMod val="50000"/>
                </a:schemeClr>
              </a:solidFill>
              <a:latin typeface="Calibri" panose="020F0502020204030204" pitchFamily="34" charset="0"/>
              <a:ea typeface="Montserrat SemiBold"/>
              <a:cs typeface="Montserrat SemiBold"/>
              <a:sym typeface="Montserrat SemiBold"/>
            </a:endParaRPr>
          </a:p>
        </p:txBody>
      </p:sp>
      <p:sp>
        <p:nvSpPr>
          <p:cNvPr id="91" name="Google Shape;91;p1"/>
          <p:cNvSpPr txBox="1">
            <a:spLocks noGrp="1"/>
          </p:cNvSpPr>
          <p:nvPr>
            <p:ph type="subTitle" idx="1"/>
          </p:nvPr>
        </p:nvSpPr>
        <p:spPr>
          <a:xfrm>
            <a:off x="595087" y="5371228"/>
            <a:ext cx="11364684" cy="804042"/>
          </a:xfrm>
          <a:prstGeom prst="rect">
            <a:avLst/>
          </a:prstGeom>
          <a:noFill/>
          <a:ln>
            <a:noFill/>
          </a:ln>
        </p:spPr>
        <p:txBody>
          <a:bodyPr spcFirstLastPara="1" wrap="square" lIns="91425" tIns="45700" rIns="91425" bIns="45700" anchor="t" anchorCtr="0">
            <a:normAutofit lnSpcReduction="10000"/>
          </a:bodyPr>
          <a:lstStyle/>
          <a:p>
            <a:pPr marL="0" lvl="0" indent="0">
              <a:spcBef>
                <a:spcPts val="0"/>
              </a:spcBef>
              <a:buClr>
                <a:srgbClr val="006666"/>
              </a:buClr>
              <a:buSzPts val="2000"/>
            </a:pPr>
            <a:r>
              <a:rPr lang="uk-UA" sz="2000" b="1" dirty="0" smtClean="0">
                <a:solidFill>
                  <a:schemeClr val="accent6">
                    <a:lumMod val="50000"/>
                  </a:schemeClr>
                </a:solidFill>
                <a:latin typeface="Calibri" panose="020F0502020204030204" pitchFamily="34" charset="0"/>
                <a:ea typeface="Montserrat"/>
                <a:cs typeface="Montserrat"/>
                <a:sym typeface="Montserrat"/>
              </a:rPr>
              <a:t>Роман Корінець,</a:t>
            </a:r>
          </a:p>
          <a:p>
            <a:pPr marL="0" lvl="0" indent="0">
              <a:spcBef>
                <a:spcPts val="0"/>
              </a:spcBef>
              <a:buClr>
                <a:srgbClr val="006666"/>
              </a:buClr>
              <a:buSzPts val="2000"/>
            </a:pPr>
            <a:r>
              <a:rPr lang="uk-UA" sz="2000" dirty="0" smtClean="0">
                <a:solidFill>
                  <a:schemeClr val="accent6">
                    <a:lumMod val="50000"/>
                  </a:schemeClr>
                </a:solidFill>
                <a:latin typeface="Calibri" panose="020F0502020204030204" pitchFamily="34" charset="0"/>
                <a:ea typeface="Montserrat"/>
                <a:cs typeface="Montserrat"/>
                <a:sym typeface="Montserrat"/>
              </a:rPr>
              <a:t>директор Національної асоціації сільськогосподарських дорадчих служб України</a:t>
            </a:r>
          </a:p>
          <a:p>
            <a:pPr marL="0" lvl="0" indent="0">
              <a:spcBef>
                <a:spcPts val="0"/>
              </a:spcBef>
              <a:buClr>
                <a:srgbClr val="006666"/>
              </a:buClr>
              <a:buSzPts val="2000"/>
            </a:pPr>
            <a:r>
              <a:rPr lang="ru-RU" sz="1800" dirty="0" smtClean="0">
                <a:solidFill>
                  <a:schemeClr val="accent6">
                    <a:lumMod val="50000"/>
                  </a:schemeClr>
                </a:solidFill>
                <a:latin typeface="Calibri" panose="020F0502020204030204" pitchFamily="34" charset="0"/>
                <a:ea typeface="Montserrat"/>
                <a:cs typeface="Montserrat"/>
                <a:sym typeface="Montserrat"/>
              </a:rPr>
              <a:t>Червень, 2023</a:t>
            </a:r>
            <a:endParaRPr dirty="0">
              <a:solidFill>
                <a:schemeClr val="accent6">
                  <a:lumMod val="50000"/>
                </a:schemeClr>
              </a:solidFill>
              <a:latin typeface="Calibri" panose="020F0502020204030204" pitchFamily="34" charset="0"/>
            </a:endParaRPr>
          </a:p>
        </p:txBody>
      </p:sp>
      <p:pic>
        <p:nvPicPr>
          <p:cNvPr id="92" name="Google Shape;92;p1"/>
          <p:cNvPicPr preferRelativeResize="0"/>
          <p:nvPr/>
        </p:nvPicPr>
        <p:blipFill rotWithShape="1">
          <a:blip r:embed="rId3">
            <a:alphaModFix/>
          </a:blip>
          <a:srcRect/>
          <a:stretch/>
        </p:blipFill>
        <p:spPr>
          <a:xfrm>
            <a:off x="2159649" y="314856"/>
            <a:ext cx="2487384" cy="999831"/>
          </a:xfrm>
          <a:prstGeom prst="rect">
            <a:avLst/>
          </a:prstGeom>
          <a:noFill/>
          <a:ln>
            <a:noFill/>
          </a:ln>
        </p:spPr>
      </p:pic>
      <p:pic>
        <p:nvPicPr>
          <p:cNvPr id="93" name="Google Shape;93;p1"/>
          <p:cNvPicPr preferRelativeResize="0"/>
          <p:nvPr/>
        </p:nvPicPr>
        <p:blipFill rotWithShape="1">
          <a:blip r:embed="rId4">
            <a:alphaModFix/>
          </a:blip>
          <a:srcRect/>
          <a:stretch/>
        </p:blipFill>
        <p:spPr>
          <a:xfrm>
            <a:off x="4810128" y="172149"/>
            <a:ext cx="2571750" cy="1285240"/>
          </a:xfrm>
          <a:prstGeom prst="rect">
            <a:avLst/>
          </a:prstGeom>
          <a:noFill/>
          <a:ln>
            <a:noFill/>
          </a:ln>
        </p:spPr>
      </p:pic>
      <p:pic>
        <p:nvPicPr>
          <p:cNvPr id="94" name="Google Shape;94;p1"/>
          <p:cNvPicPr preferRelativeResize="0"/>
          <p:nvPr/>
        </p:nvPicPr>
        <p:blipFill rotWithShape="1">
          <a:blip r:embed="rId5">
            <a:alphaModFix/>
          </a:blip>
          <a:srcRect/>
          <a:stretch/>
        </p:blipFill>
        <p:spPr>
          <a:xfrm>
            <a:off x="7718951" y="448531"/>
            <a:ext cx="2000250" cy="570689"/>
          </a:xfrm>
          <a:prstGeom prst="rect">
            <a:avLst/>
          </a:prstGeom>
          <a:noFill/>
          <a:ln>
            <a:noFill/>
          </a:ln>
        </p:spPr>
      </p:pic>
      <p:sp>
        <p:nvSpPr>
          <p:cNvPr id="95" name="Google Shape;95;p1"/>
          <p:cNvSpPr txBox="1"/>
          <p:nvPr/>
        </p:nvSpPr>
        <p:spPr>
          <a:xfrm>
            <a:off x="1465535" y="1457397"/>
            <a:ext cx="9166335"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ontserrat"/>
                <a:cs typeface="Montserrat"/>
                <a:sym typeface="Montserrat"/>
              </a:rPr>
              <a:t>Проєкт «Школа </a:t>
            </a:r>
            <a:r>
              <a:rPr kumimoji="0" lang="ru-RU" sz="1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ontserrat"/>
                <a:cs typeface="Montserrat"/>
                <a:sym typeface="Montserrat"/>
              </a:rPr>
              <a:t>сімейного</a:t>
            </a:r>
            <a:r>
              <a:rPr kumimoji="0" lang="ru-RU" sz="1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ontserrat"/>
                <a:cs typeface="Montserrat"/>
                <a:sym typeface="Montserrat"/>
              </a:rPr>
              <a:t> фермерства для </a:t>
            </a:r>
            <a:r>
              <a:rPr kumimoji="0" lang="ru-RU" sz="1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ontserrat"/>
                <a:cs typeface="Montserrat"/>
                <a:sym typeface="Montserrat"/>
              </a:rPr>
              <a:t>ветеранів</a:t>
            </a:r>
            <a:r>
              <a:rPr kumimoji="0" lang="ru-RU" sz="1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ontserrat"/>
                <a:cs typeface="Montserrat"/>
                <a:sym typeface="Montserrat"/>
              </a:rPr>
              <a:t> </a:t>
            </a:r>
            <a:r>
              <a:rPr lang="ru-RU" kern="0" dirty="0">
                <a:solidFill>
                  <a:srgbClr val="70AD47">
                    <a:lumMod val="50000"/>
                  </a:srgbClr>
                </a:solidFill>
                <a:latin typeface="Calibri" panose="020F0502020204030204" pitchFamily="34" charset="0"/>
                <a:ea typeface="Montserrat"/>
                <a:cs typeface="Montserrat"/>
                <a:sym typeface="Montserrat"/>
              </a:rPr>
              <a:t>і</a:t>
            </a:r>
            <a:r>
              <a:rPr kumimoji="0" lang="ru-RU" sz="1800" b="0" i="0" u="none" strike="noStrike" kern="0" cap="none" spc="0" normalizeH="0" baseline="0" noProof="0" dirty="0" smtClean="0">
                <a:ln>
                  <a:noFill/>
                </a:ln>
                <a:solidFill>
                  <a:srgbClr val="70AD47">
                    <a:lumMod val="50000"/>
                  </a:srgbClr>
                </a:solidFill>
                <a:effectLst/>
                <a:uLnTx/>
                <a:uFillTx/>
                <a:latin typeface="Calibri" panose="020F0502020204030204" pitchFamily="34" charset="0"/>
                <a:ea typeface="Montserrat"/>
                <a:cs typeface="Montserrat"/>
                <a:sym typeface="Montserrat"/>
              </a:rPr>
              <a:t> </a:t>
            </a:r>
            <a:r>
              <a:rPr kumimoji="0" lang="ru-RU" sz="1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ontserrat"/>
                <a:cs typeface="Montserrat"/>
                <a:sym typeface="Montserrat"/>
              </a:rPr>
              <a:t>ветеранок»</a:t>
            </a:r>
            <a:endParaRPr kumimoji="0" sz="1400" b="0" i="0" u="none" strike="noStrike" kern="0" cap="none" spc="0" normalizeH="0" baseline="0" noProof="0" dirty="0">
              <a:ln>
                <a:noFill/>
              </a:ln>
              <a:solidFill>
                <a:srgbClr val="70AD47">
                  <a:lumMod val="50000"/>
                </a:srgbClr>
              </a:solidFill>
              <a:effectLst/>
              <a:uLnTx/>
              <a:uFillTx/>
              <a:latin typeface="Calibri" panose="020F0502020204030204" pitchFamily="34" charset="0"/>
              <a:cs typeface="Arial"/>
              <a:sym typeface="Arial"/>
            </a:endParaRPr>
          </a:p>
        </p:txBody>
      </p:sp>
    </p:spTree>
    <p:extLst>
      <p:ext uri="{BB962C8B-B14F-4D97-AF65-F5344CB8AC3E}">
        <p14:creationId xmlns:p14="http://schemas.microsoft.com/office/powerpoint/2010/main" val="766752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pic>
        <p:nvPicPr>
          <p:cNvPr id="10" name="Рисунок 9"/>
          <p:cNvPicPr>
            <a:picLocks noChangeAspect="1"/>
          </p:cNvPicPr>
          <p:nvPr/>
        </p:nvPicPr>
        <p:blipFill>
          <a:blip r:embed="rId7"/>
          <a:stretch>
            <a:fillRect/>
          </a:stretch>
        </p:blipFill>
        <p:spPr>
          <a:xfrm>
            <a:off x="1869576" y="1287434"/>
            <a:ext cx="3471681" cy="1461165"/>
          </a:xfrm>
          <a:prstGeom prst="rect">
            <a:avLst/>
          </a:prstGeom>
        </p:spPr>
      </p:pic>
      <p:sp>
        <p:nvSpPr>
          <p:cNvPr id="13" name="Заголовок 1"/>
          <p:cNvSpPr txBox="1">
            <a:spLocks/>
          </p:cNvSpPr>
          <p:nvPr/>
        </p:nvSpPr>
        <p:spPr>
          <a:xfrm>
            <a:off x="1711622" y="778536"/>
            <a:ext cx="9355541" cy="6005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uk-UA" sz="2800" b="1" i="0" u="none" strike="noStrike" kern="1200" cap="none" spc="0" normalizeH="0" baseline="0" noProof="0" dirty="0" smtClean="0">
                <a:ln>
                  <a:noFill/>
                </a:ln>
                <a:solidFill>
                  <a:srgbClr val="70AD47">
                    <a:lumMod val="50000"/>
                  </a:srgbClr>
                </a:solidFill>
                <a:effectLst/>
                <a:uLnTx/>
                <a:uFillTx/>
                <a:latin typeface="Times New Roman" panose="02020603050405020304" pitchFamily="18" charset="0"/>
                <a:ea typeface="+mj-ea"/>
                <a:cs typeface="Times New Roman" panose="02020603050405020304" pitchFamily="18" charset="0"/>
                <a:sym typeface="Arial"/>
              </a:rPr>
              <a:t>МІНАГРОПОЛІТИКИ: В ОЧІКУВАННІ ПЕРЕМОГИ</a:t>
            </a:r>
            <a:endParaRPr kumimoji="0" lang="uk-UA"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j-ea"/>
              <a:cs typeface="Times New Roman" panose="02020603050405020304" pitchFamily="18" charset="0"/>
              <a:sym typeface="Arial"/>
            </a:endParaRPr>
          </a:p>
        </p:txBody>
      </p:sp>
      <p:sp>
        <p:nvSpPr>
          <p:cNvPr id="2" name="Прямокутник 1"/>
          <p:cNvSpPr/>
          <p:nvPr/>
        </p:nvSpPr>
        <p:spPr>
          <a:xfrm>
            <a:off x="1711622" y="2935515"/>
            <a:ext cx="3640579" cy="24622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0" i="0" u="none" strike="noStrike" kern="0" cap="none" spc="0" normalizeH="0" baseline="0" noProof="0" dirty="0">
                <a:ln>
                  <a:noFill/>
                </a:ln>
                <a:solidFill>
                  <a:srgbClr val="333333"/>
                </a:solidFill>
                <a:effectLst/>
                <a:uLnTx/>
                <a:uFillTx/>
                <a:latin typeface="Times New Roman" panose="02020603050405020304" pitchFamily="18" charset="0"/>
                <a:ea typeface="+mn-ea"/>
                <a:cs typeface="Arial"/>
                <a:sym typeface="Arial"/>
              </a:rPr>
              <a:t>3. </a:t>
            </a:r>
            <a:r>
              <a:rPr kumimoji="0" lang="uk-UA" sz="1400" b="0" i="0" u="none" strike="noStrike" kern="0" cap="none" spc="0" normalizeH="0" baseline="0" noProof="0" dirty="0" smtClean="0">
                <a:ln>
                  <a:noFill/>
                </a:ln>
                <a:solidFill>
                  <a:srgbClr val="333333"/>
                </a:solidFill>
                <a:effectLst/>
                <a:uLnTx/>
                <a:uFillTx/>
                <a:latin typeface="Times New Roman" panose="02020603050405020304" pitchFamily="18" charset="0"/>
                <a:ea typeface="+mn-ea"/>
                <a:cs typeface="Arial"/>
                <a:sym typeface="Arial"/>
              </a:rPr>
              <a:t>Фінансова підтримка надається за такими напрямами:</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400" b="0" i="0" u="none" strike="noStrike" kern="0" cap="none" spc="0" normalizeH="0" baseline="0" noProof="0" dirty="0" smtClean="0">
              <a:ln>
                <a:noFill/>
              </a:ln>
              <a:solidFill>
                <a:srgbClr val="333333"/>
              </a:solidFill>
              <a:effectLst/>
              <a:uLnTx/>
              <a:uFillTx/>
              <a:latin typeface="Times New Roman" panose="02020603050405020304" pitchFamily="18" charset="0"/>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smtClean="0">
                <a:ln>
                  <a:noFill/>
                </a:ln>
                <a:solidFill>
                  <a:srgbClr val="333333"/>
                </a:solidFill>
                <a:effectLst/>
                <a:uLnTx/>
                <a:uFillTx/>
                <a:latin typeface="Times New Roman" panose="02020603050405020304" pitchFamily="18" charset="0"/>
                <a:ea typeface="+mn-ea"/>
                <a:cs typeface="Arial"/>
                <a:sym typeface="Arial"/>
              </a:rPr>
              <a:t>фінансова підтримка фермерських господарств для провадження виробничої діяльності та диверсифікації виробництва;</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400" b="0" i="0" u="none" strike="noStrike" kern="0" cap="none" spc="0" normalizeH="0" baseline="0" noProof="0" dirty="0" smtClean="0">
              <a:ln>
                <a:noFill/>
              </a:ln>
              <a:solidFill>
                <a:srgbClr val="333333"/>
              </a:solidFill>
              <a:effectLst/>
              <a:uLnTx/>
              <a:uFillTx/>
              <a:latin typeface="Times New Roman" panose="02020603050405020304" pitchFamily="18" charset="0"/>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smtClean="0">
                <a:ln>
                  <a:noFill/>
                </a:ln>
                <a:solidFill>
                  <a:srgbClr val="333333"/>
                </a:solidFill>
                <a:effectLst/>
                <a:uLnTx/>
                <a:uFillTx/>
                <a:latin typeface="Times New Roman" panose="02020603050405020304" pitchFamily="18" charset="0"/>
                <a:ea typeface="+mn-ea"/>
                <a:cs typeface="Arial"/>
                <a:sym typeface="Arial"/>
              </a:rPr>
              <a:t>фінансова підтримка сімейних фермерських господарств без набуття статусу юридичної особи для придбання землі сільськогосподарського призначення.</a:t>
            </a:r>
            <a:endParaRPr kumimoji="0" lang="uk-UA" sz="1400" b="0" i="0" u="none" strike="noStrike" kern="0" cap="none" spc="0" normalizeH="0" baseline="0" noProof="0" dirty="0">
              <a:ln>
                <a:noFill/>
              </a:ln>
              <a:solidFill>
                <a:srgbClr val="333333"/>
              </a:solidFill>
              <a:effectLst/>
              <a:uLnTx/>
              <a:uFillTx/>
              <a:latin typeface="Times New Roman" panose="02020603050405020304" pitchFamily="18" charset="0"/>
              <a:ea typeface="+mn-ea"/>
              <a:cs typeface="Arial"/>
              <a:sym typeface="Arial"/>
            </a:endParaRPr>
          </a:p>
        </p:txBody>
      </p:sp>
      <p:sp>
        <p:nvSpPr>
          <p:cNvPr id="14" name="Прямокутник 13"/>
          <p:cNvSpPr/>
          <p:nvPr/>
        </p:nvSpPr>
        <p:spPr>
          <a:xfrm>
            <a:off x="1711622" y="5584644"/>
            <a:ext cx="3111749"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a:ea typeface="+mn-ea"/>
                <a:cs typeface="Arial"/>
                <a:sym typeface="Arial"/>
                <a:hlinkClick r:id="rId8"/>
              </a:rPr>
              <a:t>https://zakon.rada.gov.ua/laws/show/1102-2004-%</a:t>
            </a:r>
            <a:r>
              <a:rPr kumimoji="0" lang="en-GB" sz="800" b="0" i="0" u="none" strike="noStrike" kern="0" cap="none" spc="0" normalizeH="0" baseline="0" noProof="0" dirty="0" smtClean="0">
                <a:ln>
                  <a:noFill/>
                </a:ln>
                <a:solidFill>
                  <a:srgbClr val="000000"/>
                </a:solidFill>
                <a:effectLst/>
                <a:uLnTx/>
                <a:uFillTx/>
                <a:latin typeface="Arial"/>
                <a:ea typeface="+mn-ea"/>
                <a:cs typeface="Arial"/>
                <a:sym typeface="Arial"/>
                <a:hlinkClick r:id="rId8"/>
              </a:rPr>
              <a:t>D0%BF#Text</a:t>
            </a:r>
            <a:r>
              <a:rPr kumimoji="0" lang="uk-UA" sz="800" b="0" i="0" u="none" strike="noStrike" kern="0" cap="none" spc="0" normalizeH="0" baseline="0" noProof="0" dirty="0" smtClean="0">
                <a:ln>
                  <a:noFill/>
                </a:ln>
                <a:solidFill>
                  <a:srgbClr val="000000"/>
                </a:solidFill>
                <a:effectLst/>
                <a:uLnTx/>
                <a:uFillTx/>
                <a:latin typeface="Arial"/>
                <a:ea typeface="+mn-ea"/>
                <a:cs typeface="Arial"/>
                <a:sym typeface="Arial"/>
              </a:rPr>
              <a:t> </a:t>
            </a:r>
            <a:endParaRPr kumimoji="0" lang="uk-UA" sz="8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5" name="Рисунок 14"/>
          <p:cNvPicPr>
            <a:picLocks noChangeAspect="1"/>
          </p:cNvPicPr>
          <p:nvPr/>
        </p:nvPicPr>
        <p:blipFill>
          <a:blip r:embed="rId9"/>
          <a:stretch>
            <a:fillRect/>
          </a:stretch>
        </p:blipFill>
        <p:spPr>
          <a:xfrm>
            <a:off x="6389392" y="1462631"/>
            <a:ext cx="3882161" cy="1495536"/>
          </a:xfrm>
          <a:prstGeom prst="rect">
            <a:avLst/>
          </a:prstGeom>
        </p:spPr>
      </p:pic>
      <p:sp>
        <p:nvSpPr>
          <p:cNvPr id="16" name="Прямокутник 15"/>
          <p:cNvSpPr/>
          <p:nvPr/>
        </p:nvSpPr>
        <p:spPr>
          <a:xfrm>
            <a:off x="5474866" y="3041761"/>
            <a:ext cx="6426848" cy="31085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smtClean="0">
                <a:ln>
                  <a:noFill/>
                </a:ln>
                <a:solidFill>
                  <a:srgbClr val="333333"/>
                </a:solidFill>
                <a:effectLst/>
                <a:uLnTx/>
                <a:uFillTx/>
                <a:latin typeface="Times New Roman" panose="02020603050405020304" pitchFamily="18" charset="0"/>
                <a:ea typeface="+mn-ea"/>
                <a:cs typeface="Arial"/>
                <a:sym typeface="Arial"/>
              </a:rPr>
              <a:t>5. Фінансова підтримка надається одержувачам за такими напрямами:</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400" b="0" i="0" u="none" strike="noStrike" kern="0" cap="none" spc="0" normalizeH="0" baseline="0" noProof="0" dirty="0" smtClean="0">
              <a:ln>
                <a:noFill/>
              </a:ln>
              <a:solidFill>
                <a:srgbClr val="333333"/>
              </a:solidFill>
              <a:effectLst/>
              <a:uLnTx/>
              <a:uFillTx/>
              <a:latin typeface="Times New Roman" panose="02020603050405020304" pitchFamily="18" charset="0"/>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smtClean="0">
                <a:ln>
                  <a:noFill/>
                </a:ln>
                <a:solidFill>
                  <a:srgbClr val="333333"/>
                </a:solidFill>
                <a:effectLst/>
                <a:uLnTx/>
                <a:uFillTx/>
                <a:latin typeface="Times New Roman" panose="02020603050405020304" pitchFamily="18" charset="0"/>
                <a:ea typeface="+mn-ea"/>
                <a:cs typeface="Arial"/>
                <a:sym typeface="Arial"/>
              </a:rPr>
              <a:t>часткова компенсація витрат фермерським господарствам, пов’язаних з наданими сільськогосподарськими дорадчими послугами (крім новостворених);</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400" b="0" i="0" u="none" strike="noStrike" kern="0" cap="none" spc="0" normalizeH="0" baseline="0" noProof="0" dirty="0" smtClean="0">
              <a:ln>
                <a:noFill/>
              </a:ln>
              <a:solidFill>
                <a:srgbClr val="333333"/>
              </a:solidFill>
              <a:effectLst/>
              <a:uLnTx/>
              <a:uFillTx/>
              <a:latin typeface="Times New Roman" panose="02020603050405020304" pitchFamily="18" charset="0"/>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smtClean="0">
                <a:ln>
                  <a:noFill/>
                </a:ln>
                <a:solidFill>
                  <a:srgbClr val="333333"/>
                </a:solidFill>
                <a:effectLst/>
                <a:uLnTx/>
                <a:uFillTx/>
                <a:latin typeface="Times New Roman" panose="02020603050405020304" pitchFamily="18" charset="0"/>
                <a:ea typeface="+mn-ea"/>
                <a:cs typeface="Arial"/>
                <a:sym typeface="Arial"/>
              </a:rPr>
              <a:t>фінансова підтримка новостворених фермерських господарств для отримання сільськогосподарських дорадчих послуг;</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400" b="0" i="0" u="none" strike="noStrike" kern="0" cap="none" spc="0" normalizeH="0" baseline="0" noProof="0" dirty="0" smtClean="0">
              <a:ln>
                <a:noFill/>
              </a:ln>
              <a:solidFill>
                <a:srgbClr val="333333"/>
              </a:solidFill>
              <a:effectLst/>
              <a:uLnTx/>
              <a:uFillTx/>
              <a:latin typeface="Times New Roman" panose="02020603050405020304" pitchFamily="18" charset="0"/>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smtClean="0">
                <a:ln>
                  <a:noFill/>
                </a:ln>
                <a:solidFill>
                  <a:srgbClr val="333333"/>
                </a:solidFill>
                <a:effectLst/>
                <a:uLnTx/>
                <a:uFillTx/>
                <a:latin typeface="Times New Roman" panose="02020603050405020304" pitchFamily="18" charset="0"/>
                <a:ea typeface="+mn-ea"/>
                <a:cs typeface="Arial"/>
                <a:sym typeface="Arial"/>
              </a:rPr>
              <a:t>бюджетна субсидія на одиницю оброблюваних угідь (1 гектар) - новоствореним фермерським господарствам;</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400" b="0" i="0" u="none" strike="noStrike" kern="0" cap="none" spc="0" normalizeH="0" baseline="0" noProof="0" dirty="0" smtClean="0">
              <a:ln>
                <a:noFill/>
              </a:ln>
              <a:solidFill>
                <a:srgbClr val="333333"/>
              </a:solidFill>
              <a:effectLst/>
              <a:uLnTx/>
              <a:uFillTx/>
              <a:latin typeface="Times New Roman" panose="02020603050405020304" pitchFamily="18" charset="0"/>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smtClean="0">
                <a:ln>
                  <a:noFill/>
                </a:ln>
                <a:solidFill>
                  <a:srgbClr val="333333"/>
                </a:solidFill>
                <a:effectLst/>
                <a:uLnTx/>
                <a:uFillTx/>
                <a:latin typeface="Times New Roman" panose="02020603050405020304" pitchFamily="18" charset="0"/>
                <a:ea typeface="+mn-ea"/>
                <a:cs typeface="Arial"/>
                <a:sym typeface="Arial"/>
              </a:rPr>
              <a:t>спеціальна бюджетна дотація за утримання корів усіх напрямів продуктивності фермерському господарству, у власності якого перебуває від п’яти корів, ідентифікованих та зареєстрованих відповідно до законодавства.</a:t>
            </a:r>
            <a:endParaRPr kumimoji="0" lang="uk-UA" sz="1400" b="0" i="0" u="none" strike="noStrike" kern="0" cap="none" spc="0" normalizeH="0" baseline="0" noProof="0" dirty="0">
              <a:ln>
                <a:noFill/>
              </a:ln>
              <a:solidFill>
                <a:srgbClr val="333333"/>
              </a:solidFill>
              <a:effectLst/>
              <a:uLnTx/>
              <a:uFillTx/>
              <a:latin typeface="Times New Roman" panose="02020603050405020304" pitchFamily="18" charset="0"/>
              <a:ea typeface="+mn-ea"/>
              <a:cs typeface="Arial"/>
              <a:sym typeface="Arial"/>
            </a:endParaRPr>
          </a:p>
        </p:txBody>
      </p:sp>
      <p:sp>
        <p:nvSpPr>
          <p:cNvPr id="17" name="Прямокутник 16"/>
          <p:cNvSpPr/>
          <p:nvPr/>
        </p:nvSpPr>
        <p:spPr>
          <a:xfrm>
            <a:off x="5474866" y="6233898"/>
            <a:ext cx="3082895"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a:ea typeface="+mn-ea"/>
                <a:cs typeface="Arial"/>
                <a:sym typeface="Arial"/>
                <a:hlinkClick r:id="rId10"/>
              </a:rPr>
              <a:t>https://zakon.rada.gov.ua/laws/show/106-2018-%</a:t>
            </a:r>
            <a:r>
              <a:rPr kumimoji="0" lang="en-GB" sz="800" b="0" i="0" u="none" strike="noStrike" kern="0" cap="none" spc="0" normalizeH="0" baseline="0" noProof="0" dirty="0" smtClean="0">
                <a:ln>
                  <a:noFill/>
                </a:ln>
                <a:solidFill>
                  <a:srgbClr val="000000"/>
                </a:solidFill>
                <a:effectLst/>
                <a:uLnTx/>
                <a:uFillTx/>
                <a:latin typeface="Arial"/>
                <a:ea typeface="+mn-ea"/>
                <a:cs typeface="Arial"/>
                <a:sym typeface="Arial"/>
                <a:hlinkClick r:id="rId10"/>
              </a:rPr>
              <a:t>D0%BF#Text</a:t>
            </a:r>
            <a:r>
              <a:rPr kumimoji="0" lang="uk-UA" sz="800" b="0" i="0" u="none" strike="noStrike" kern="0" cap="none" spc="0" normalizeH="0" baseline="0" noProof="0" dirty="0" smtClean="0">
                <a:ln>
                  <a:noFill/>
                </a:ln>
                <a:solidFill>
                  <a:srgbClr val="000000"/>
                </a:solidFill>
                <a:effectLst/>
                <a:uLnTx/>
                <a:uFillTx/>
                <a:latin typeface="Arial"/>
                <a:ea typeface="+mn-ea"/>
                <a:cs typeface="Arial"/>
                <a:sym typeface="Arial"/>
              </a:rPr>
              <a:t> </a:t>
            </a:r>
            <a:endParaRPr kumimoji="0" lang="uk-UA" sz="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91764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13" name="Заголовок 1"/>
          <p:cNvSpPr txBox="1">
            <a:spLocks/>
          </p:cNvSpPr>
          <p:nvPr/>
        </p:nvSpPr>
        <p:spPr>
          <a:xfrm>
            <a:off x="2304714" y="2828499"/>
            <a:ext cx="9355541" cy="6005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uk-UA" sz="6000" b="1" i="0" u="none" strike="noStrike" kern="1200" cap="none" spc="0" normalizeH="0" baseline="0" noProof="0" dirty="0" smtClean="0">
                <a:ln>
                  <a:noFill/>
                </a:ln>
                <a:solidFill>
                  <a:srgbClr val="70AD47">
                    <a:lumMod val="50000"/>
                  </a:srgbClr>
                </a:solidFill>
                <a:effectLst/>
                <a:uLnTx/>
                <a:uFillTx/>
                <a:latin typeface="Times New Roman" panose="02020603050405020304" pitchFamily="18" charset="0"/>
                <a:ea typeface="+mj-ea"/>
                <a:cs typeface="Times New Roman" panose="02020603050405020304" pitchFamily="18" charset="0"/>
                <a:sym typeface="Arial"/>
              </a:rPr>
              <a:t>А поки що гранти…</a:t>
            </a:r>
            <a:endParaRPr kumimoji="0" lang="uk-UA" sz="60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j-ea"/>
              <a:cs typeface="Times New Roman" panose="02020603050405020304" pitchFamily="18" charset="0"/>
              <a:sym typeface="Arial"/>
            </a:endParaRPr>
          </a:p>
        </p:txBody>
      </p:sp>
    </p:spTree>
    <p:extLst>
      <p:ext uri="{BB962C8B-B14F-4D97-AF65-F5344CB8AC3E}">
        <p14:creationId xmlns:p14="http://schemas.microsoft.com/office/powerpoint/2010/main" val="808540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29980"/>
            <a:ext cx="1603947" cy="6887980"/>
          </a:xfrm>
          <a:prstGeom prst="rect">
            <a:avLst/>
          </a:prstGeom>
        </p:spPr>
      </p:pic>
      <p:pic>
        <p:nvPicPr>
          <p:cNvPr id="2" name="Рисунок 1"/>
          <p:cNvPicPr>
            <a:picLocks noChangeAspect="1"/>
          </p:cNvPicPr>
          <p:nvPr/>
        </p:nvPicPr>
        <p:blipFill>
          <a:blip r:embed="rId7"/>
          <a:stretch>
            <a:fillRect/>
          </a:stretch>
        </p:blipFill>
        <p:spPr>
          <a:xfrm>
            <a:off x="1632072" y="689066"/>
            <a:ext cx="2789803" cy="468152"/>
          </a:xfrm>
          <a:prstGeom prst="rect">
            <a:avLst/>
          </a:prstGeom>
        </p:spPr>
      </p:pic>
      <p:sp>
        <p:nvSpPr>
          <p:cNvPr id="4" name="Прямокутник 3"/>
          <p:cNvSpPr/>
          <p:nvPr/>
        </p:nvSpPr>
        <p:spPr>
          <a:xfrm>
            <a:off x="6852284" y="892161"/>
            <a:ext cx="4733925" cy="461665"/>
          </a:xfrm>
          <a:prstGeom prst="rect">
            <a:avLst/>
          </a:prstGeom>
        </p:spPr>
        <p:txBody>
          <a:bodyPr wrap="none">
            <a:spAutoFit/>
          </a:bodyPr>
          <a:lstStyle/>
          <a:p>
            <a:r>
              <a:rPr lang="uk-UA" sz="2400" dirty="0" smtClean="0">
                <a:solidFill>
                  <a:srgbClr val="494848"/>
                </a:solidFill>
                <a:latin typeface="Proba Pro"/>
              </a:rPr>
              <a:t>ГРАНТИ НА САДИ ТА ТЕПЛИЦІ</a:t>
            </a:r>
            <a:endParaRPr lang="uk-UA" sz="2400" dirty="0"/>
          </a:p>
        </p:txBody>
      </p:sp>
      <p:sp>
        <p:nvSpPr>
          <p:cNvPr id="6" name="Прямокутник 5"/>
          <p:cNvSpPr/>
          <p:nvPr/>
        </p:nvSpPr>
        <p:spPr>
          <a:xfrm>
            <a:off x="1724197" y="2523813"/>
            <a:ext cx="5350413" cy="3970318"/>
          </a:xfrm>
          <a:prstGeom prst="rect">
            <a:avLst/>
          </a:prstGeom>
        </p:spPr>
        <p:txBody>
          <a:bodyPr wrap="square">
            <a:spAutoFit/>
          </a:bodyPr>
          <a:lstStyle/>
          <a:p>
            <a:r>
              <a:rPr lang="uk-UA" dirty="0" smtClean="0">
                <a:solidFill>
                  <a:schemeClr val="tx1">
                    <a:lumMod val="95000"/>
                    <a:lumOff val="5000"/>
                  </a:schemeClr>
                </a:solidFill>
                <a:latin typeface="Proba Pro"/>
              </a:rPr>
              <a:t>З 1 липня 2022 року стартувала урядова програма </a:t>
            </a:r>
            <a:r>
              <a:rPr lang="uk-UA" b="1" dirty="0" smtClean="0">
                <a:solidFill>
                  <a:schemeClr val="tx1">
                    <a:lumMod val="95000"/>
                    <a:lumOff val="5000"/>
                  </a:schemeClr>
                </a:solidFill>
                <a:latin typeface="Proba Pro"/>
              </a:rPr>
              <a:t>«</a:t>
            </a:r>
            <a:r>
              <a:rPr lang="uk-UA" b="1" dirty="0" err="1" smtClean="0">
                <a:solidFill>
                  <a:schemeClr val="tx1">
                    <a:lumMod val="95000"/>
                    <a:lumOff val="5000"/>
                  </a:schemeClr>
                </a:solidFill>
                <a:latin typeface="Proba Pro"/>
              </a:rPr>
              <a:t>єРобота</a:t>
            </a:r>
            <a:r>
              <a:rPr lang="uk-UA" b="1" dirty="0" smtClean="0">
                <a:solidFill>
                  <a:schemeClr val="tx1">
                    <a:lumMod val="95000"/>
                    <a:lumOff val="5000"/>
                  </a:schemeClr>
                </a:solidFill>
                <a:latin typeface="Proba Pro"/>
              </a:rPr>
              <a:t>». </a:t>
            </a:r>
          </a:p>
          <a:p>
            <a:endParaRPr lang="uk-UA" dirty="0">
              <a:solidFill>
                <a:schemeClr val="tx1">
                  <a:lumMod val="95000"/>
                  <a:lumOff val="5000"/>
                </a:schemeClr>
              </a:solidFill>
              <a:latin typeface="Proba Pro"/>
            </a:endParaRPr>
          </a:p>
          <a:p>
            <a:r>
              <a:rPr lang="uk-UA" b="1" dirty="0" smtClean="0">
                <a:solidFill>
                  <a:schemeClr val="tx1">
                    <a:lumMod val="95000"/>
                    <a:lumOff val="5000"/>
                  </a:schemeClr>
                </a:solidFill>
                <a:latin typeface="Proba Pro"/>
              </a:rPr>
              <a:t>Грантова програма з компенсації створення садів </a:t>
            </a:r>
            <a:r>
              <a:rPr lang="uk-UA" dirty="0" smtClean="0">
                <a:solidFill>
                  <a:schemeClr val="tx1">
                    <a:lumMod val="95000"/>
                    <a:lumOff val="5000"/>
                  </a:schemeClr>
                </a:solidFill>
                <a:latin typeface="Proba Pro"/>
              </a:rPr>
              <a:t>дозволяє залучити від 140 тис. до 400 тис. грн за гектар. Площа території саду має бути від 1 до 25 га. Основна умова - створення нових робочих місць. </a:t>
            </a:r>
          </a:p>
          <a:p>
            <a:r>
              <a:rPr lang="uk-UA" dirty="0" smtClean="0">
                <a:solidFill>
                  <a:schemeClr val="tx1">
                    <a:lumMod val="95000"/>
                    <a:lumOff val="5000"/>
                  </a:schemeClr>
                </a:solidFill>
                <a:latin typeface="Proba Pro"/>
              </a:rPr>
              <a:t>Цими коштами можна оплатити будь-які витрати, які пов’язані з вашим проектом.</a:t>
            </a:r>
          </a:p>
          <a:p>
            <a:endParaRPr lang="uk-UA" dirty="0" smtClean="0">
              <a:solidFill>
                <a:schemeClr val="tx1">
                  <a:lumMod val="95000"/>
                  <a:lumOff val="5000"/>
                </a:schemeClr>
              </a:solidFill>
              <a:latin typeface="Proba Pro"/>
            </a:endParaRPr>
          </a:p>
          <a:p>
            <a:r>
              <a:rPr lang="uk-UA" b="1" dirty="0" smtClean="0">
                <a:solidFill>
                  <a:schemeClr val="tx1">
                    <a:lumMod val="95000"/>
                    <a:lumOff val="5000"/>
                  </a:schemeClr>
                </a:solidFill>
                <a:latin typeface="Proba Pro"/>
              </a:rPr>
              <a:t>Грантова програма з компенсації вартості теплиць </a:t>
            </a:r>
            <a:r>
              <a:rPr lang="uk-UA" dirty="0" smtClean="0">
                <a:solidFill>
                  <a:schemeClr val="tx1">
                    <a:lumMod val="95000"/>
                    <a:lumOff val="5000"/>
                  </a:schemeClr>
                </a:solidFill>
                <a:latin typeface="Proba Pro"/>
              </a:rPr>
              <a:t>допоможе  залучити аграріям до 7 млн грн.</a:t>
            </a:r>
          </a:p>
        </p:txBody>
      </p:sp>
      <p:pic>
        <p:nvPicPr>
          <p:cNvPr id="7" name="Рисунок 6"/>
          <p:cNvPicPr>
            <a:picLocks noChangeAspect="1"/>
          </p:cNvPicPr>
          <p:nvPr/>
        </p:nvPicPr>
        <p:blipFill>
          <a:blip r:embed="rId8"/>
          <a:stretch>
            <a:fillRect/>
          </a:stretch>
        </p:blipFill>
        <p:spPr>
          <a:xfrm>
            <a:off x="7747543" y="2280381"/>
            <a:ext cx="3304893" cy="3767835"/>
          </a:xfrm>
          <a:prstGeom prst="rect">
            <a:avLst/>
          </a:prstGeom>
        </p:spPr>
      </p:pic>
      <p:sp>
        <p:nvSpPr>
          <p:cNvPr id="8" name="Прямокутник 7"/>
          <p:cNvSpPr/>
          <p:nvPr/>
        </p:nvSpPr>
        <p:spPr>
          <a:xfrm>
            <a:off x="7478696" y="6321399"/>
            <a:ext cx="4618059" cy="307777"/>
          </a:xfrm>
          <a:prstGeom prst="rect">
            <a:avLst/>
          </a:prstGeom>
        </p:spPr>
        <p:txBody>
          <a:bodyPr wrap="none">
            <a:spAutoFit/>
          </a:bodyPr>
          <a:lstStyle/>
          <a:p>
            <a:r>
              <a:rPr lang="en-GB" sz="1400" dirty="0">
                <a:hlinkClick r:id="rId9"/>
              </a:rPr>
              <a:t>https://</a:t>
            </a:r>
            <a:r>
              <a:rPr lang="en-GB" sz="1400" dirty="0" smtClean="0">
                <a:hlinkClick r:id="rId9"/>
              </a:rPr>
              <a:t>diia.gov.ua/services/categories/biznesu/yerobota</a:t>
            </a:r>
            <a:r>
              <a:rPr lang="uk-UA" sz="1400" dirty="0" smtClean="0"/>
              <a:t> </a:t>
            </a:r>
            <a:endParaRPr lang="uk-UA" sz="1400" dirty="0"/>
          </a:p>
        </p:txBody>
      </p:sp>
      <p:sp>
        <p:nvSpPr>
          <p:cNvPr id="11" name="Прямокутник 10"/>
          <p:cNvSpPr/>
          <p:nvPr/>
        </p:nvSpPr>
        <p:spPr>
          <a:xfrm>
            <a:off x="1629678" y="1481764"/>
            <a:ext cx="10445212" cy="646331"/>
          </a:xfrm>
          <a:prstGeom prst="rect">
            <a:avLst/>
          </a:prstGeom>
        </p:spPr>
        <p:txBody>
          <a:bodyPr wrap="square">
            <a:spAutoFit/>
          </a:bodyPr>
          <a:lstStyle/>
          <a:p>
            <a:pPr fontAlgn="base"/>
            <a:r>
              <a:rPr lang="uk-UA" b="1" cap="all" dirty="0" smtClean="0">
                <a:solidFill>
                  <a:srgbClr val="1D1D1B"/>
                </a:solidFill>
                <a:latin typeface="ProbaPro"/>
              </a:rPr>
              <a:t>ПОСТАНОВА </a:t>
            </a:r>
            <a:r>
              <a:rPr lang="uk-UA" b="1" cap="all" dirty="0" err="1" smtClean="0">
                <a:solidFill>
                  <a:srgbClr val="1D1D1B"/>
                </a:solidFill>
                <a:latin typeface="ProbaPro"/>
              </a:rPr>
              <a:t>кму</a:t>
            </a:r>
            <a:r>
              <a:rPr lang="uk-UA" b="1" cap="all" dirty="0" smtClean="0">
                <a:solidFill>
                  <a:srgbClr val="1D1D1B"/>
                </a:solidFill>
                <a:latin typeface="ProbaPro"/>
              </a:rPr>
              <a:t> </a:t>
            </a:r>
            <a:r>
              <a:rPr lang="uk-UA" dirty="0" smtClean="0">
                <a:solidFill>
                  <a:srgbClr val="1D1D1B"/>
                </a:solidFill>
                <a:latin typeface="ProbaPro"/>
              </a:rPr>
              <a:t>від 21 червня 2022 р. № 738 </a:t>
            </a:r>
            <a:r>
              <a:rPr lang="uk-UA" b="1" dirty="0" smtClean="0">
                <a:solidFill>
                  <a:srgbClr val="333333"/>
                </a:solidFill>
                <a:latin typeface="ProbaPro"/>
              </a:rPr>
              <a:t>Деякі питання надання грантів бізнесу</a:t>
            </a:r>
          </a:p>
          <a:p>
            <a:pPr fontAlgn="base"/>
            <a:r>
              <a:rPr lang="en-GB" dirty="0">
                <a:solidFill>
                  <a:srgbClr val="333333"/>
                </a:solidFill>
                <a:latin typeface="ProbaPro"/>
                <a:hlinkClick r:id="rId10"/>
              </a:rPr>
              <a:t>https://</a:t>
            </a:r>
            <a:r>
              <a:rPr lang="en-GB" dirty="0" smtClean="0">
                <a:solidFill>
                  <a:srgbClr val="333333"/>
                </a:solidFill>
                <a:latin typeface="ProbaPro"/>
                <a:hlinkClick r:id="rId10"/>
              </a:rPr>
              <a:t>www.kmu.gov.ua/npas/deyaki-pitannya-nadannya-grantiv-biznesu-738-210622</a:t>
            </a:r>
            <a:r>
              <a:rPr lang="uk-UA" dirty="0" smtClean="0">
                <a:solidFill>
                  <a:srgbClr val="333333"/>
                </a:solidFill>
                <a:latin typeface="ProbaPro"/>
              </a:rPr>
              <a:t> </a:t>
            </a:r>
            <a:endParaRPr lang="uk-UA" i="0" dirty="0">
              <a:solidFill>
                <a:srgbClr val="333333"/>
              </a:solidFill>
              <a:effectLst/>
              <a:latin typeface="ProbaPro"/>
            </a:endParaRPr>
          </a:p>
        </p:txBody>
      </p:sp>
    </p:spTree>
    <p:extLst>
      <p:ext uri="{BB962C8B-B14F-4D97-AF65-F5344CB8AC3E}">
        <p14:creationId xmlns:p14="http://schemas.microsoft.com/office/powerpoint/2010/main" val="1616092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29980"/>
            <a:ext cx="1603947" cy="6887980"/>
          </a:xfrm>
          <a:prstGeom prst="rect">
            <a:avLst/>
          </a:prstGeom>
        </p:spPr>
      </p:pic>
      <p:sp>
        <p:nvSpPr>
          <p:cNvPr id="4" name="Прямокутник 3"/>
          <p:cNvSpPr/>
          <p:nvPr/>
        </p:nvSpPr>
        <p:spPr>
          <a:xfrm>
            <a:off x="1720014" y="618978"/>
            <a:ext cx="3912161" cy="523220"/>
          </a:xfrm>
          <a:prstGeom prst="rect">
            <a:avLst/>
          </a:prstGeom>
        </p:spPr>
        <p:txBody>
          <a:bodyPr wrap="none">
            <a:spAutoFit/>
          </a:bodyPr>
          <a:lstStyle/>
          <a:p>
            <a:r>
              <a:rPr lang="uk-UA" sz="2800" b="1" dirty="0" smtClean="0">
                <a:solidFill>
                  <a:schemeClr val="accent6">
                    <a:lumMod val="50000"/>
                  </a:schemeClr>
                </a:solidFill>
              </a:rPr>
              <a:t>ГРАНТ НА ТЕПЛИЦЮ</a:t>
            </a:r>
            <a:endParaRPr lang="uk-UA" sz="2800" b="1" dirty="0">
              <a:solidFill>
                <a:schemeClr val="accent6">
                  <a:lumMod val="50000"/>
                </a:schemeClr>
              </a:solidFill>
            </a:endParaRPr>
          </a:p>
        </p:txBody>
      </p:sp>
      <p:sp>
        <p:nvSpPr>
          <p:cNvPr id="5" name="Прямокутник 4"/>
          <p:cNvSpPr/>
          <p:nvPr/>
        </p:nvSpPr>
        <p:spPr>
          <a:xfrm>
            <a:off x="1720015" y="1142198"/>
            <a:ext cx="4039102" cy="1200329"/>
          </a:xfrm>
          <a:prstGeom prst="rect">
            <a:avLst/>
          </a:prstGeom>
          <a:solidFill>
            <a:schemeClr val="tx2"/>
          </a:solidFill>
        </p:spPr>
        <p:txBody>
          <a:bodyPr wrap="square">
            <a:spAutoFit/>
          </a:bodyPr>
          <a:lstStyle/>
          <a:p>
            <a:pPr fontAlgn="base"/>
            <a:r>
              <a:rPr lang="ru-RU" dirty="0" err="1">
                <a:solidFill>
                  <a:srgbClr val="000000"/>
                </a:solidFill>
                <a:latin typeface="e-ukraine"/>
              </a:rPr>
              <a:t>Розмір</a:t>
            </a:r>
            <a:r>
              <a:rPr lang="ru-RU" dirty="0">
                <a:solidFill>
                  <a:srgbClr val="000000"/>
                </a:solidFill>
                <a:latin typeface="e-ukraine"/>
              </a:rPr>
              <a:t> </a:t>
            </a:r>
            <a:r>
              <a:rPr lang="ru-RU" dirty="0" err="1">
                <a:solidFill>
                  <a:srgbClr val="000000"/>
                </a:solidFill>
                <a:latin typeface="e-ukraine"/>
              </a:rPr>
              <a:t>допомоги</a:t>
            </a:r>
            <a:r>
              <a:rPr lang="ru-RU" dirty="0">
                <a:solidFill>
                  <a:srgbClr val="000000"/>
                </a:solidFill>
                <a:latin typeface="e-ukraine"/>
              </a:rPr>
              <a:t>:</a:t>
            </a:r>
          </a:p>
          <a:p>
            <a:pPr fontAlgn="base">
              <a:buFont typeface="Arial" panose="020B0604020202020204" pitchFamily="34" charset="0"/>
              <a:buChar char="•"/>
            </a:pPr>
            <a:r>
              <a:rPr lang="ru-RU" dirty="0">
                <a:solidFill>
                  <a:srgbClr val="000000"/>
                </a:solidFill>
                <a:latin typeface="e-ukraine"/>
              </a:rPr>
              <a:t>для 0,4 - 0,6 гектара - 2  млн. </a:t>
            </a:r>
            <a:r>
              <a:rPr lang="ru-RU" dirty="0" err="1" smtClean="0">
                <a:solidFill>
                  <a:srgbClr val="000000"/>
                </a:solidFill>
                <a:latin typeface="e-ukraine"/>
              </a:rPr>
              <a:t>грн</a:t>
            </a:r>
            <a:r>
              <a:rPr lang="ru-RU" dirty="0" smtClean="0">
                <a:solidFill>
                  <a:srgbClr val="000000"/>
                </a:solidFill>
                <a:latin typeface="e-ukraine"/>
              </a:rPr>
              <a:t>;</a:t>
            </a:r>
            <a:endParaRPr lang="ru-RU" dirty="0">
              <a:solidFill>
                <a:srgbClr val="000000"/>
              </a:solidFill>
              <a:latin typeface="e-ukraine"/>
            </a:endParaRPr>
          </a:p>
          <a:p>
            <a:pPr fontAlgn="base">
              <a:buFont typeface="Arial" panose="020B0604020202020204" pitchFamily="34" charset="0"/>
              <a:buChar char="•"/>
            </a:pPr>
            <a:r>
              <a:rPr lang="ru-RU" dirty="0">
                <a:solidFill>
                  <a:srgbClr val="000000"/>
                </a:solidFill>
                <a:latin typeface="e-ukraine"/>
              </a:rPr>
              <a:t>для 0,8 - 1,2 гектара - 3,5 млн. </a:t>
            </a:r>
            <a:r>
              <a:rPr lang="ru-RU" dirty="0" err="1" smtClean="0">
                <a:solidFill>
                  <a:srgbClr val="000000"/>
                </a:solidFill>
                <a:latin typeface="e-ukraine"/>
              </a:rPr>
              <a:t>грн</a:t>
            </a:r>
            <a:r>
              <a:rPr lang="ru-RU" dirty="0" smtClean="0">
                <a:solidFill>
                  <a:srgbClr val="000000"/>
                </a:solidFill>
                <a:latin typeface="e-ukraine"/>
              </a:rPr>
              <a:t>;</a:t>
            </a:r>
            <a:endParaRPr lang="ru-RU" dirty="0">
              <a:solidFill>
                <a:srgbClr val="000000"/>
              </a:solidFill>
              <a:latin typeface="e-ukraine"/>
            </a:endParaRPr>
          </a:p>
          <a:p>
            <a:pPr fontAlgn="base">
              <a:buFont typeface="Arial" panose="020B0604020202020204" pitchFamily="34" charset="0"/>
              <a:buChar char="•"/>
            </a:pPr>
            <a:r>
              <a:rPr lang="ru-RU" dirty="0">
                <a:solidFill>
                  <a:srgbClr val="000000"/>
                </a:solidFill>
                <a:latin typeface="e-ukraine"/>
              </a:rPr>
              <a:t>для 1,6 - 2,4 гектара - 7 млн. </a:t>
            </a:r>
            <a:r>
              <a:rPr lang="ru-RU" dirty="0" smtClean="0">
                <a:solidFill>
                  <a:srgbClr val="000000"/>
                </a:solidFill>
                <a:latin typeface="e-ukraine"/>
              </a:rPr>
              <a:t>грн.</a:t>
            </a:r>
            <a:endParaRPr lang="ru-RU" dirty="0">
              <a:solidFill>
                <a:srgbClr val="000000"/>
              </a:solidFill>
              <a:latin typeface="e-ukraine"/>
            </a:endParaRPr>
          </a:p>
        </p:txBody>
      </p:sp>
      <p:sp>
        <p:nvSpPr>
          <p:cNvPr id="6" name="Прямокутник 5"/>
          <p:cNvSpPr/>
          <p:nvPr/>
        </p:nvSpPr>
        <p:spPr>
          <a:xfrm>
            <a:off x="1720015" y="2456011"/>
            <a:ext cx="5262470" cy="4088299"/>
          </a:xfrm>
          <a:prstGeom prst="rect">
            <a:avLst/>
          </a:prstGeom>
        </p:spPr>
        <p:txBody>
          <a:bodyPr wrap="square">
            <a:spAutoFit/>
          </a:bodyPr>
          <a:lstStyle/>
          <a:p>
            <a:pPr fontAlgn="base">
              <a:lnSpc>
                <a:spcPct val="107000"/>
              </a:lnSpc>
              <a:spcAft>
                <a:spcPts val="800"/>
              </a:spcAft>
            </a:pPr>
            <a:r>
              <a:rPr lang="uk-UA" sz="1400" b="1" dirty="0">
                <a:solidFill>
                  <a:srgbClr val="000000"/>
                </a:solidFill>
                <a:latin typeface="e-ukraine"/>
                <a:ea typeface="Times New Roman" panose="02020603050405020304" pitchFamily="18" charset="0"/>
                <a:cs typeface="Times New Roman" panose="02020603050405020304" pitchFamily="18" charset="0"/>
              </a:rPr>
              <a:t>Онлайн</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uk-UA" sz="1400" spc="-25" dirty="0">
                <a:solidFill>
                  <a:srgbClr val="000000"/>
                </a:solidFill>
                <a:latin typeface="e-ukraine"/>
                <a:ea typeface="Times New Roman" panose="02020603050405020304" pitchFamily="18" charset="0"/>
                <a:cs typeface="Times New Roman" panose="02020603050405020304" pitchFamily="18" charset="0"/>
              </a:rPr>
              <a:t>1. </a:t>
            </a:r>
            <a:r>
              <a:rPr lang="uk-UA" sz="1400" b="1" spc="-25" dirty="0">
                <a:solidFill>
                  <a:srgbClr val="000000"/>
                </a:solidFill>
                <a:latin typeface="e-ukraine"/>
                <a:ea typeface="Times New Roman" panose="02020603050405020304" pitchFamily="18" charset="0"/>
                <a:cs typeface="Times New Roman" panose="02020603050405020304" pitchFamily="18" charset="0"/>
              </a:rPr>
              <a:t>Зареєструйтеся або авторизуйтеся в кабінеті громадянина на порталі diia.gov.ua </a:t>
            </a:r>
            <a:r>
              <a:rPr lang="uk-UA" sz="1400" spc="-25" dirty="0">
                <a:solidFill>
                  <a:srgbClr val="000000"/>
                </a:solidFill>
                <a:latin typeface="e-ukraine"/>
                <a:ea typeface="Times New Roman" panose="02020603050405020304" pitchFamily="18" charset="0"/>
                <a:cs typeface="Times New Roman" panose="02020603050405020304" pitchFamily="18" charset="0"/>
              </a:rPr>
              <a:t>за допомогою електронного підпису.</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uk-UA" sz="1400" spc="-25" dirty="0">
                <a:solidFill>
                  <a:srgbClr val="000000"/>
                </a:solidFill>
                <a:latin typeface="e-ukraine"/>
                <a:ea typeface="Times New Roman" panose="02020603050405020304" pitchFamily="18" charset="0"/>
                <a:cs typeface="Times New Roman" panose="02020603050405020304" pitchFamily="18" charset="0"/>
              </a:rPr>
              <a:t>Зверніть увагу, необхідно скористатися ключем ФОП або керівника юридичної особи з ЄДРПОУ підприємства.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uk-UA" sz="1400" b="1" spc="-25" dirty="0">
                <a:solidFill>
                  <a:srgbClr val="000000"/>
                </a:solidFill>
                <a:latin typeface="e-ukraine"/>
                <a:ea typeface="Times New Roman" panose="02020603050405020304" pitchFamily="18" charset="0"/>
                <a:cs typeface="Times New Roman" panose="02020603050405020304" pitchFamily="18" charset="0"/>
              </a:rPr>
              <a:t>2. Заповніть онлайн-заявку.</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uk-UA" sz="1400" spc="-25" dirty="0">
                <a:solidFill>
                  <a:srgbClr val="000000"/>
                </a:solidFill>
                <a:latin typeface="e-ukraine"/>
                <a:ea typeface="Times New Roman" panose="02020603050405020304" pitchFamily="18" charset="0"/>
                <a:cs typeface="Times New Roman" panose="02020603050405020304" pitchFamily="18" charset="0"/>
              </a:rPr>
              <a:t>3. </a:t>
            </a:r>
            <a:r>
              <a:rPr lang="uk-UA" sz="1400" b="1" spc="-25" dirty="0">
                <a:solidFill>
                  <a:srgbClr val="000000"/>
                </a:solidFill>
                <a:latin typeface="e-ukraine"/>
                <a:ea typeface="Times New Roman" panose="02020603050405020304" pitchFamily="18" charset="0"/>
                <a:cs typeface="Times New Roman" panose="02020603050405020304" pitchFamily="18" charset="0"/>
              </a:rPr>
              <a:t>Додайте до заяви скановану копію проєкту будівництва</a:t>
            </a:r>
            <a:r>
              <a:rPr lang="uk-UA" sz="1400" spc="-25" dirty="0">
                <a:solidFill>
                  <a:srgbClr val="000000"/>
                </a:solidFill>
                <a:latin typeface="e-ukraine"/>
                <a:ea typeface="Times New Roman" panose="02020603050405020304" pitchFamily="18" charset="0"/>
                <a:cs typeface="Times New Roman" panose="02020603050405020304" pitchFamily="18" charset="0"/>
              </a:rPr>
              <a:t> модульної теплиці </a:t>
            </a:r>
            <a:r>
              <a:rPr lang="uk-UA" sz="1400" b="1" spc="-25" dirty="0">
                <a:solidFill>
                  <a:srgbClr val="000000"/>
                </a:solidFill>
                <a:latin typeface="e-ukraine"/>
                <a:ea typeface="Times New Roman" panose="02020603050405020304" pitchFamily="18" charset="0"/>
                <a:cs typeface="Times New Roman" panose="02020603050405020304" pitchFamily="18" charset="0"/>
              </a:rPr>
              <a:t>разом з кошторисною документацією.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uk-UA" sz="1400" spc="-25" dirty="0">
                <a:solidFill>
                  <a:srgbClr val="000000"/>
                </a:solidFill>
                <a:latin typeface="e-ukraine"/>
                <a:ea typeface="Times New Roman" panose="02020603050405020304" pitchFamily="18" charset="0"/>
                <a:cs typeface="Times New Roman" panose="02020603050405020304" pitchFamily="18" charset="0"/>
              </a:rPr>
              <a:t>Заява має бути </a:t>
            </a:r>
            <a:r>
              <a:rPr lang="uk-UA" sz="1400" b="1" spc="-25" dirty="0">
                <a:solidFill>
                  <a:srgbClr val="000000"/>
                </a:solidFill>
                <a:latin typeface="e-ukraine"/>
                <a:ea typeface="Times New Roman" panose="02020603050405020304" pitchFamily="18" charset="0"/>
                <a:cs typeface="Times New Roman" panose="02020603050405020304" pitchFamily="18" charset="0"/>
              </a:rPr>
              <a:t>підписана розробником проєкту</a:t>
            </a:r>
            <a:r>
              <a:rPr lang="uk-UA" sz="1400" spc="-25" dirty="0">
                <a:solidFill>
                  <a:srgbClr val="000000"/>
                </a:solidFill>
                <a:latin typeface="e-ukraine"/>
                <a:ea typeface="Times New Roman" panose="02020603050405020304" pitchFamily="18" charset="0"/>
                <a:cs typeface="Times New Roman" panose="02020603050405020304" pitchFamily="18" charset="0"/>
              </a:rPr>
              <a:t>. Без такої копії заяву не розглянуть. Який на вигляд типовий проєкт модульної теплиці, дивіться тут: </a:t>
            </a:r>
            <a:r>
              <a:rPr lang="uk-UA" sz="1400" u="sng" spc="-25" dirty="0">
                <a:solidFill>
                  <a:srgbClr val="000000"/>
                </a:solidFill>
                <a:latin typeface="e-ukraine"/>
                <a:ea typeface="Times New Roman" panose="02020603050405020304" pitchFamily="18" charset="0"/>
                <a:cs typeface="Times New Roman" panose="02020603050405020304" pitchFamily="18" charset="0"/>
                <a:hlinkClick r:id="rId7"/>
              </a:rPr>
              <a:t>https://minagro.gov.ua/npa/pro-zatverdzhennya-tipovogo-proektu-modulnoyi-teplici</a:t>
            </a:r>
            <a:r>
              <a:rPr lang="uk-UA" sz="1400" spc="-25" dirty="0">
                <a:solidFill>
                  <a:srgbClr val="000000"/>
                </a:solidFill>
                <a:latin typeface="e-ukraine"/>
                <a:ea typeface="Times New Roman" panose="02020603050405020304" pitchFamily="18" charset="0"/>
                <a:cs typeface="Times New Roman" panose="02020603050405020304" pitchFamily="18" charset="0"/>
              </a:rPr>
              <a:t> - .</a:t>
            </a:r>
            <a:r>
              <a:rPr lang="uk-UA" sz="1400" dirty="0">
                <a:latin typeface="Calibri" panose="020F0502020204030204" pitchFamily="34" charset="0"/>
                <a:ea typeface="Calibri" panose="020F0502020204030204" pitchFamily="34" charset="0"/>
                <a:cs typeface="Times New Roman" panose="02020603050405020304" pitchFamily="18" charset="0"/>
              </a:rPr>
              <a:t> </a:t>
            </a:r>
            <a:r>
              <a:rPr lang="uk-UA" sz="1400" spc="-25" dirty="0">
                <a:solidFill>
                  <a:srgbClr val="000000"/>
                </a:solidFill>
                <a:latin typeface="e-ukraine"/>
                <a:ea typeface="Times New Roman" panose="02020603050405020304" pitchFamily="18" charset="0"/>
                <a:cs typeface="Times New Roman" panose="02020603050405020304" pitchFamily="18" charset="0"/>
              </a:rPr>
              <a:t>Наказ Міністерства аграрної політики та продовольства України від 06 липня 2022 № 428 «Про затвердження типового проекту модульної теплиці» </a:t>
            </a:r>
            <a:r>
              <a:rPr lang="uk-UA" sz="1200" spc="-25" dirty="0" smtClean="0">
                <a:solidFill>
                  <a:srgbClr val="000000"/>
                </a:solidFill>
                <a:latin typeface="e-ukraine"/>
                <a:ea typeface="Times New Roman" panose="02020603050405020304" pitchFamily="18"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кутник 6"/>
          <p:cNvSpPr/>
          <p:nvPr/>
        </p:nvSpPr>
        <p:spPr>
          <a:xfrm>
            <a:off x="7113543" y="1539093"/>
            <a:ext cx="4642497" cy="2961067"/>
          </a:xfrm>
          <a:prstGeom prst="rect">
            <a:avLst/>
          </a:prstGeom>
        </p:spPr>
        <p:txBody>
          <a:bodyPr wrap="square">
            <a:spAutoFit/>
          </a:bodyPr>
          <a:lstStyle/>
          <a:p>
            <a:pPr lvl="0" fontAlgn="base">
              <a:lnSpc>
                <a:spcPct val="107000"/>
              </a:lnSpc>
            </a:pPr>
            <a:r>
              <a:rPr lang="uk-UA" sz="1400" spc="-25" dirty="0">
                <a:solidFill>
                  <a:srgbClr val="000000"/>
                </a:solidFill>
                <a:latin typeface="e-ukraine"/>
                <a:ea typeface="Times New Roman" panose="02020603050405020304" pitchFamily="18" charset="0"/>
                <a:cs typeface="Times New Roman" panose="02020603050405020304" pitchFamily="18" charset="0"/>
              </a:rPr>
              <a:t>Зверніть увагу, </a:t>
            </a:r>
            <a:r>
              <a:rPr lang="uk-UA" sz="1400" b="1" spc="-25" dirty="0">
                <a:solidFill>
                  <a:srgbClr val="000000"/>
                </a:solidFill>
                <a:latin typeface="e-ukraine"/>
                <a:ea typeface="Times New Roman" panose="02020603050405020304" pitchFamily="18" charset="0"/>
                <a:cs typeface="Times New Roman" panose="02020603050405020304" pitchFamily="18" charset="0"/>
              </a:rPr>
              <a:t>проєкт має містити такі розділи</a:t>
            </a:r>
            <a:r>
              <a:rPr lang="uk-UA" sz="1400" spc="-25" dirty="0">
                <a:solidFill>
                  <a:srgbClr val="000000"/>
                </a:solidFill>
                <a:latin typeface="e-ukraine"/>
                <a:ea typeface="Times New Roman" panose="02020603050405020304" pitchFamily="18" charset="0"/>
                <a:cs typeface="Times New Roman" panose="02020603050405020304" pitchFamily="18" charset="0"/>
              </a:rPr>
              <a:t>:</a:t>
            </a:r>
            <a:endParaRPr lang="ru-RU"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pPr>
            <a:r>
              <a:rPr lang="uk-UA" sz="1400" spc="-25" dirty="0">
                <a:solidFill>
                  <a:srgbClr val="000000"/>
                </a:solidFill>
                <a:latin typeface="e-ukraine"/>
                <a:ea typeface="Times New Roman" panose="02020603050405020304" pitchFamily="18" charset="0"/>
                <a:cs typeface="Times New Roman" panose="02020603050405020304" pitchFamily="18" charset="0"/>
              </a:rPr>
              <a:t>- пояснювальна записка</a:t>
            </a:r>
            <a:endParaRPr lang="ru-RU"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pPr>
            <a:r>
              <a:rPr lang="uk-UA" sz="1400" spc="-25" dirty="0">
                <a:solidFill>
                  <a:srgbClr val="000000"/>
                </a:solidFill>
                <a:latin typeface="e-ukraine"/>
                <a:ea typeface="Times New Roman" panose="02020603050405020304" pitchFamily="18" charset="0"/>
                <a:cs typeface="Times New Roman" panose="02020603050405020304" pitchFamily="18" charset="0"/>
              </a:rPr>
              <a:t>- архітектурні рішення</a:t>
            </a:r>
            <a:endParaRPr lang="ru-RU"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pPr>
            <a:r>
              <a:rPr lang="uk-UA" sz="1400" spc="-25" dirty="0">
                <a:solidFill>
                  <a:srgbClr val="000000"/>
                </a:solidFill>
                <a:latin typeface="e-ukraine"/>
                <a:ea typeface="Times New Roman" panose="02020603050405020304" pitchFamily="18" charset="0"/>
                <a:cs typeface="Times New Roman" panose="02020603050405020304" pitchFamily="18" charset="0"/>
              </a:rPr>
              <a:t>- конструкції металеві</a:t>
            </a:r>
            <a:endParaRPr lang="ru-RU"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pPr>
            <a:r>
              <a:rPr lang="uk-UA" sz="1400" spc="-25" dirty="0">
                <a:solidFill>
                  <a:srgbClr val="000000"/>
                </a:solidFill>
                <a:latin typeface="e-ukraine"/>
                <a:ea typeface="Times New Roman" panose="02020603050405020304" pitchFamily="18" charset="0"/>
                <a:cs typeface="Times New Roman" panose="02020603050405020304" pitchFamily="18" charset="0"/>
              </a:rPr>
              <a:t>- конструкції залізобетонні (враховуючи фундамент)</a:t>
            </a:r>
            <a:endParaRPr lang="ru-RU"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pPr>
            <a:r>
              <a:rPr lang="uk-UA" sz="1400" spc="-25" dirty="0">
                <a:solidFill>
                  <a:srgbClr val="000000"/>
                </a:solidFill>
                <a:latin typeface="e-ukraine"/>
                <a:ea typeface="Times New Roman" panose="02020603050405020304" pitchFamily="18" charset="0"/>
                <a:cs typeface="Times New Roman" panose="02020603050405020304" pitchFamily="18" charset="0"/>
              </a:rPr>
              <a:t>- водозабір та системи поливу</a:t>
            </a:r>
            <a:endParaRPr lang="ru-RU"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pPr>
            <a:r>
              <a:rPr lang="uk-UA" sz="1400" spc="-25" dirty="0">
                <a:solidFill>
                  <a:srgbClr val="000000"/>
                </a:solidFill>
                <a:latin typeface="e-ukraine"/>
                <a:ea typeface="Times New Roman" panose="02020603050405020304" pitchFamily="18" charset="0"/>
                <a:cs typeface="Times New Roman" panose="02020603050405020304" pitchFamily="18" charset="0"/>
              </a:rPr>
              <a:t>- електропостачання</a:t>
            </a:r>
            <a:endParaRPr lang="ru-RU"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spcAft>
                <a:spcPts val="800"/>
              </a:spcAft>
            </a:pPr>
            <a:r>
              <a:rPr lang="uk-UA" sz="1400" spc="-25" dirty="0">
                <a:solidFill>
                  <a:srgbClr val="000000"/>
                </a:solidFill>
                <a:latin typeface="e-ukraine"/>
                <a:ea typeface="Times New Roman" panose="02020603050405020304" pitchFamily="18" charset="0"/>
                <a:cs typeface="Times New Roman" panose="02020603050405020304" pitchFamily="18" charset="0"/>
              </a:rPr>
              <a:t>- кошторисна документація</a:t>
            </a:r>
            <a:endParaRPr lang="ru-RU"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pPr>
            <a:r>
              <a:rPr lang="uk-UA" sz="1400" b="1" spc="-25" dirty="0">
                <a:solidFill>
                  <a:srgbClr val="000000"/>
                </a:solidFill>
                <a:latin typeface="e-ukraine"/>
                <a:ea typeface="Times New Roman" panose="02020603050405020304" pitchFamily="18" charset="0"/>
                <a:cs typeface="Times New Roman" panose="02020603050405020304" pitchFamily="18" charset="0"/>
              </a:rPr>
              <a:t>4. Підпишіть електронним підписом та відправте.</a:t>
            </a:r>
            <a:endParaRPr lang="ru-RU"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spcAft>
                <a:spcPts val="800"/>
              </a:spcAft>
            </a:pPr>
            <a:r>
              <a:rPr lang="uk-UA" sz="1400" spc="-25" dirty="0">
                <a:solidFill>
                  <a:srgbClr val="000000"/>
                </a:solidFill>
                <a:latin typeface="e-ukraine"/>
                <a:ea typeface="Times New Roman" panose="02020603050405020304" pitchFamily="18" charset="0"/>
                <a:cs typeface="Times New Roman" panose="02020603050405020304" pitchFamily="18" charset="0"/>
              </a:rPr>
              <a:t>Зверніть увагу, необхідно </a:t>
            </a:r>
            <a:r>
              <a:rPr lang="uk-UA" sz="1400" b="1" spc="-25" dirty="0">
                <a:solidFill>
                  <a:srgbClr val="000000"/>
                </a:solidFill>
                <a:latin typeface="e-ukraine"/>
                <a:ea typeface="Times New Roman" panose="02020603050405020304" pitchFamily="18" charset="0"/>
                <a:cs typeface="Times New Roman" panose="02020603050405020304" pitchFamily="18" charset="0"/>
              </a:rPr>
              <a:t>скористатися ключем ФОП </a:t>
            </a:r>
            <a:r>
              <a:rPr lang="uk-UA" sz="1400" spc="-25" dirty="0">
                <a:solidFill>
                  <a:srgbClr val="000000"/>
                </a:solidFill>
                <a:latin typeface="e-ukraine"/>
                <a:ea typeface="Times New Roman" panose="02020603050405020304" pitchFamily="18" charset="0"/>
                <a:cs typeface="Times New Roman" panose="02020603050405020304" pitchFamily="18" charset="0"/>
              </a:rPr>
              <a:t>або керівника юридичної особи з ЄДРПОУ підприємства</a:t>
            </a:r>
            <a:endParaRPr lang="uk-UA" sz="1400" dirty="0"/>
          </a:p>
        </p:txBody>
      </p:sp>
      <p:sp>
        <p:nvSpPr>
          <p:cNvPr id="8" name="Прямокутник 7"/>
          <p:cNvSpPr/>
          <p:nvPr/>
        </p:nvSpPr>
        <p:spPr>
          <a:xfrm>
            <a:off x="7398839" y="4826290"/>
            <a:ext cx="4231688" cy="1477328"/>
          </a:xfrm>
          <a:prstGeom prst="rect">
            <a:avLst/>
          </a:prstGeom>
          <a:solidFill>
            <a:schemeClr val="accent2">
              <a:lumMod val="40000"/>
              <a:lumOff val="60000"/>
            </a:schemeClr>
          </a:solidFill>
        </p:spPr>
        <p:txBody>
          <a:bodyPr wrap="square">
            <a:spAutoFit/>
          </a:bodyPr>
          <a:lstStyle/>
          <a:p>
            <a:r>
              <a:rPr lang="uk-UA" dirty="0" smtClean="0">
                <a:solidFill>
                  <a:srgbClr val="000000"/>
                </a:solidFill>
                <a:latin typeface="e-ukraine"/>
              </a:rPr>
              <a:t>Рішення про надання гранту приймає Міністерство аграрної політики після перевірки заяви уповноваженим банком та розглянувши ваш проєкт будівництва модульної теплиці.</a:t>
            </a:r>
            <a:endParaRPr lang="uk-UA" dirty="0"/>
          </a:p>
        </p:txBody>
      </p:sp>
    </p:spTree>
    <p:extLst>
      <p:ext uri="{BB962C8B-B14F-4D97-AF65-F5344CB8AC3E}">
        <p14:creationId xmlns:p14="http://schemas.microsoft.com/office/powerpoint/2010/main" val="249901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29980"/>
            <a:ext cx="1603947" cy="6887980"/>
          </a:xfrm>
          <a:prstGeom prst="rect">
            <a:avLst/>
          </a:prstGeom>
        </p:spPr>
      </p:pic>
      <p:sp>
        <p:nvSpPr>
          <p:cNvPr id="4" name="Прямокутник 3"/>
          <p:cNvSpPr/>
          <p:nvPr/>
        </p:nvSpPr>
        <p:spPr>
          <a:xfrm>
            <a:off x="1720014" y="618978"/>
            <a:ext cx="3912161" cy="523220"/>
          </a:xfrm>
          <a:prstGeom prst="rect">
            <a:avLst/>
          </a:prstGeom>
        </p:spPr>
        <p:txBody>
          <a:bodyPr wrap="none">
            <a:spAutoFit/>
          </a:bodyPr>
          <a:lstStyle/>
          <a:p>
            <a:r>
              <a:rPr lang="uk-UA" sz="2800" b="1" dirty="0" smtClean="0">
                <a:solidFill>
                  <a:schemeClr val="accent6">
                    <a:lumMod val="50000"/>
                  </a:schemeClr>
                </a:solidFill>
              </a:rPr>
              <a:t>ГРАНТ НА ТЕПЛИЦЮ</a:t>
            </a:r>
            <a:endParaRPr lang="uk-UA" sz="2800" b="1" dirty="0">
              <a:solidFill>
                <a:schemeClr val="accent6">
                  <a:lumMod val="50000"/>
                </a:schemeClr>
              </a:solidFill>
            </a:endParaRPr>
          </a:p>
        </p:txBody>
      </p:sp>
      <p:sp>
        <p:nvSpPr>
          <p:cNvPr id="2" name="Прямокутник 1"/>
          <p:cNvSpPr/>
          <p:nvPr/>
        </p:nvSpPr>
        <p:spPr>
          <a:xfrm>
            <a:off x="1720014" y="1362035"/>
            <a:ext cx="3782428" cy="5355312"/>
          </a:xfrm>
          <a:prstGeom prst="rect">
            <a:avLst/>
          </a:prstGeom>
          <a:solidFill>
            <a:schemeClr val="accent5">
              <a:lumMod val="20000"/>
              <a:lumOff val="80000"/>
            </a:schemeClr>
          </a:solidFill>
        </p:spPr>
        <p:txBody>
          <a:bodyPr wrap="square">
            <a:spAutoFit/>
          </a:bodyPr>
          <a:lstStyle/>
          <a:p>
            <a:pPr fontAlgn="base"/>
            <a:r>
              <a:rPr lang="uk-UA" b="1" dirty="0" smtClean="0">
                <a:solidFill>
                  <a:srgbClr val="000000"/>
                </a:solidFill>
                <a:latin typeface="e-ukraine"/>
              </a:rPr>
              <a:t>Хто може подати заявку на отримання гранту?</a:t>
            </a:r>
          </a:p>
          <a:p>
            <a:pPr fontAlgn="base"/>
            <a:endParaRPr lang="uk-UA" b="1" dirty="0" smtClean="0">
              <a:solidFill>
                <a:srgbClr val="000000"/>
              </a:solidFill>
              <a:latin typeface="e-ukraine"/>
            </a:endParaRPr>
          </a:p>
          <a:p>
            <a:pPr fontAlgn="base"/>
            <a:r>
              <a:rPr lang="uk-UA" b="1" dirty="0" smtClean="0">
                <a:solidFill>
                  <a:srgbClr val="0070C0"/>
                </a:solidFill>
                <a:latin typeface="e-ukraine"/>
              </a:rPr>
              <a:t>Діючі ФОП </a:t>
            </a:r>
            <a:r>
              <a:rPr lang="uk-UA" dirty="0" smtClean="0">
                <a:solidFill>
                  <a:srgbClr val="000000"/>
                </a:solidFill>
                <a:latin typeface="e-ukraine"/>
              </a:rPr>
              <a:t>або юридичні особи:</a:t>
            </a:r>
          </a:p>
          <a:p>
            <a:pPr fontAlgn="base">
              <a:buFont typeface="Arial" panose="020B0604020202020204" pitchFamily="34" charset="0"/>
              <a:buChar char="•"/>
            </a:pPr>
            <a:r>
              <a:rPr lang="uk-UA" dirty="0" smtClean="0">
                <a:solidFill>
                  <a:srgbClr val="000000"/>
                </a:solidFill>
                <a:latin typeface="e-ukraine"/>
              </a:rPr>
              <a:t>які не перебувають і не провадять господарську діяльність на тимчасово окупованій території України;</a:t>
            </a:r>
          </a:p>
          <a:p>
            <a:pPr fontAlgn="base">
              <a:buFont typeface="Arial" panose="020B0604020202020204" pitchFamily="34" charset="0"/>
              <a:buChar char="•"/>
            </a:pPr>
            <a:r>
              <a:rPr lang="uk-UA" dirty="0" smtClean="0">
                <a:solidFill>
                  <a:srgbClr val="000000"/>
                </a:solidFill>
                <a:latin typeface="e-ukraine"/>
              </a:rPr>
              <a:t>які не провадять господарську діяльність на території </a:t>
            </a:r>
            <a:r>
              <a:rPr lang="uk-UA" dirty="0" err="1" smtClean="0">
                <a:solidFill>
                  <a:srgbClr val="000000"/>
                </a:solidFill>
                <a:latin typeface="e-ukraine"/>
              </a:rPr>
              <a:t>росії</a:t>
            </a:r>
            <a:r>
              <a:rPr lang="uk-UA" dirty="0" smtClean="0">
                <a:solidFill>
                  <a:srgbClr val="000000"/>
                </a:solidFill>
                <a:latin typeface="e-ukraine"/>
              </a:rPr>
              <a:t>;</a:t>
            </a:r>
          </a:p>
          <a:p>
            <a:pPr fontAlgn="base">
              <a:buFont typeface="Arial" panose="020B0604020202020204" pitchFamily="34" charset="0"/>
              <a:buChar char="•"/>
            </a:pPr>
            <a:r>
              <a:rPr lang="uk-UA" dirty="0" smtClean="0">
                <a:solidFill>
                  <a:srgbClr val="000000"/>
                </a:solidFill>
                <a:latin typeface="e-ukraine"/>
              </a:rPr>
              <a:t>які не перебувають під санкціями;</a:t>
            </a:r>
          </a:p>
          <a:p>
            <a:pPr fontAlgn="base">
              <a:buFont typeface="Arial" panose="020B0604020202020204" pitchFamily="34" charset="0"/>
              <a:buChar char="•"/>
            </a:pPr>
            <a:r>
              <a:rPr lang="uk-UA" dirty="0" smtClean="0">
                <a:solidFill>
                  <a:srgbClr val="000000"/>
                </a:solidFill>
                <a:latin typeface="e-ukraine"/>
              </a:rPr>
              <a:t>щодо яких не порушено справи про банкрутство;</a:t>
            </a:r>
          </a:p>
          <a:p>
            <a:pPr fontAlgn="base">
              <a:buFont typeface="Arial" panose="020B0604020202020204" pitchFamily="34" charset="0"/>
              <a:buChar char="•"/>
            </a:pPr>
            <a:r>
              <a:rPr lang="uk-UA" dirty="0" smtClean="0">
                <a:solidFill>
                  <a:srgbClr val="000000"/>
                </a:solidFill>
                <a:latin typeface="e-ukraine"/>
              </a:rPr>
              <a:t>щодо яких відсутнє рішення суду про притягнення до кримінальної відповідальності за корупцію;</a:t>
            </a:r>
          </a:p>
          <a:p>
            <a:pPr fontAlgn="base">
              <a:buFont typeface="Arial" panose="020B0604020202020204" pitchFamily="34" charset="0"/>
              <a:buChar char="•"/>
            </a:pPr>
            <a:r>
              <a:rPr lang="uk-UA" dirty="0" smtClean="0">
                <a:solidFill>
                  <a:srgbClr val="000000"/>
                </a:solidFill>
                <a:latin typeface="e-ukraine"/>
              </a:rPr>
              <a:t>які не мають заборгованості перед бюджетом.</a:t>
            </a:r>
            <a:endParaRPr lang="uk-UA" dirty="0">
              <a:solidFill>
                <a:srgbClr val="000000"/>
              </a:solidFill>
              <a:latin typeface="e-ukraine"/>
            </a:endParaRPr>
          </a:p>
        </p:txBody>
      </p:sp>
      <p:sp>
        <p:nvSpPr>
          <p:cNvPr id="5" name="Прямокутник 4"/>
          <p:cNvSpPr/>
          <p:nvPr/>
        </p:nvSpPr>
        <p:spPr>
          <a:xfrm>
            <a:off x="5632175" y="1362035"/>
            <a:ext cx="6319193" cy="923330"/>
          </a:xfrm>
          <a:prstGeom prst="rect">
            <a:avLst/>
          </a:prstGeom>
          <a:solidFill>
            <a:schemeClr val="accent5">
              <a:lumMod val="20000"/>
              <a:lumOff val="80000"/>
            </a:schemeClr>
          </a:solidFill>
        </p:spPr>
        <p:txBody>
          <a:bodyPr wrap="square">
            <a:spAutoFit/>
          </a:bodyPr>
          <a:lstStyle/>
          <a:p>
            <a:pPr fontAlgn="base"/>
            <a:r>
              <a:rPr lang="uk-UA" b="1" dirty="0" smtClean="0">
                <a:solidFill>
                  <a:srgbClr val="000000"/>
                </a:solidFill>
                <a:latin typeface="e-ukraine"/>
              </a:rPr>
              <a:t>Які вимоги до площі нової теплиці?</a:t>
            </a:r>
          </a:p>
          <a:p>
            <a:pPr fontAlgn="base"/>
            <a:r>
              <a:rPr lang="uk-UA" dirty="0" smtClean="0">
                <a:solidFill>
                  <a:srgbClr val="000000"/>
                </a:solidFill>
                <a:latin typeface="e-ukraine"/>
              </a:rPr>
              <a:t>Площа від 0,4 га до 2,4 га.</a:t>
            </a:r>
          </a:p>
          <a:p>
            <a:pPr fontAlgn="base"/>
            <a:r>
              <a:rPr lang="uk-UA" dirty="0" smtClean="0">
                <a:solidFill>
                  <a:srgbClr val="000000"/>
                </a:solidFill>
                <a:latin typeface="e-ukraine"/>
              </a:rPr>
              <a:t>Модульна теплиця має бути збудована до 1 року.</a:t>
            </a:r>
            <a:endParaRPr lang="uk-UA" dirty="0">
              <a:solidFill>
                <a:srgbClr val="000000"/>
              </a:solidFill>
              <a:latin typeface="e-ukraine"/>
            </a:endParaRPr>
          </a:p>
        </p:txBody>
      </p:sp>
      <p:sp>
        <p:nvSpPr>
          <p:cNvPr id="6" name="Прямокутник 5"/>
          <p:cNvSpPr/>
          <p:nvPr/>
        </p:nvSpPr>
        <p:spPr>
          <a:xfrm>
            <a:off x="5646106" y="2695724"/>
            <a:ext cx="6291328" cy="2308324"/>
          </a:xfrm>
          <a:prstGeom prst="rect">
            <a:avLst/>
          </a:prstGeom>
          <a:solidFill>
            <a:schemeClr val="accent5">
              <a:lumMod val="20000"/>
              <a:lumOff val="80000"/>
            </a:schemeClr>
          </a:solidFill>
        </p:spPr>
        <p:txBody>
          <a:bodyPr wrap="square">
            <a:spAutoFit/>
          </a:bodyPr>
          <a:lstStyle/>
          <a:p>
            <a:pPr fontAlgn="base"/>
            <a:r>
              <a:rPr lang="uk-UA" b="1" dirty="0" smtClean="0">
                <a:solidFill>
                  <a:srgbClr val="000000"/>
                </a:solidFill>
                <a:latin typeface="e-ukraine"/>
              </a:rPr>
              <a:t>Зобов'язання перед державою у разі отримання гранту:</a:t>
            </a:r>
            <a:endParaRPr lang="uk-UA" dirty="0" smtClean="0">
              <a:solidFill>
                <a:srgbClr val="000000"/>
              </a:solidFill>
              <a:latin typeface="e-ukraine"/>
            </a:endParaRPr>
          </a:p>
          <a:p>
            <a:pPr fontAlgn="base">
              <a:buFont typeface="Arial" panose="020B0604020202020204" pitchFamily="34" charset="0"/>
              <a:buChar char="•"/>
            </a:pPr>
            <a:r>
              <a:rPr lang="uk-UA" dirty="0" smtClean="0">
                <a:solidFill>
                  <a:srgbClr val="000000"/>
                </a:solidFill>
                <a:latin typeface="e-ukraine"/>
              </a:rPr>
              <a:t>створити від 14 робочих місць на 1 га площі модульної теплиці;</a:t>
            </a:r>
          </a:p>
          <a:p>
            <a:pPr fontAlgn="base">
              <a:buFont typeface="Arial" panose="020B0604020202020204" pitchFamily="34" charset="0"/>
              <a:buChar char="•"/>
            </a:pPr>
            <a:r>
              <a:rPr lang="uk-UA" dirty="0" smtClean="0">
                <a:solidFill>
                  <a:srgbClr val="000000"/>
                </a:solidFill>
                <a:latin typeface="e-ukraine"/>
              </a:rPr>
              <a:t>здійснювати вашу діяльність не менше 3 років після завершення будівництва теплиці;</a:t>
            </a:r>
          </a:p>
          <a:p>
            <a:pPr fontAlgn="base">
              <a:buFont typeface="Arial" panose="020B0604020202020204" pitchFamily="34" charset="0"/>
              <a:buChar char="•"/>
            </a:pPr>
            <a:r>
              <a:rPr lang="uk-UA" dirty="0" smtClean="0">
                <a:solidFill>
                  <a:srgbClr val="000000"/>
                </a:solidFill>
                <a:latin typeface="e-ukraine"/>
              </a:rPr>
              <a:t>сплачувати податки в бюджет, зокрема, за працевлаштування робітників.</a:t>
            </a:r>
            <a:endParaRPr lang="uk-UA" dirty="0">
              <a:solidFill>
                <a:srgbClr val="000000"/>
              </a:solidFill>
              <a:latin typeface="e-ukraine"/>
            </a:endParaRPr>
          </a:p>
        </p:txBody>
      </p:sp>
      <p:sp>
        <p:nvSpPr>
          <p:cNvPr id="7" name="Прямокутник 6"/>
          <p:cNvSpPr/>
          <p:nvPr/>
        </p:nvSpPr>
        <p:spPr>
          <a:xfrm>
            <a:off x="5632174" y="5478247"/>
            <a:ext cx="6319193" cy="1200329"/>
          </a:xfrm>
          <a:prstGeom prst="rect">
            <a:avLst/>
          </a:prstGeom>
          <a:solidFill>
            <a:schemeClr val="accent5">
              <a:lumMod val="20000"/>
              <a:lumOff val="80000"/>
            </a:schemeClr>
          </a:solidFill>
        </p:spPr>
        <p:txBody>
          <a:bodyPr wrap="square">
            <a:spAutoFit/>
          </a:bodyPr>
          <a:lstStyle/>
          <a:p>
            <a:pPr lvl="0" fontAlgn="base"/>
            <a:r>
              <a:rPr lang="uk-UA" b="1" dirty="0" smtClean="0">
                <a:solidFill>
                  <a:srgbClr val="000000"/>
                </a:solidFill>
                <a:latin typeface="e-ukraine"/>
              </a:rPr>
              <a:t>На які цілі можна витратити грант?</a:t>
            </a:r>
          </a:p>
          <a:p>
            <a:pPr lvl="0" fontAlgn="base"/>
            <a:r>
              <a:rPr lang="uk-UA" dirty="0" smtClean="0">
                <a:solidFill>
                  <a:srgbClr val="000000"/>
                </a:solidFill>
                <a:latin typeface="e-ukraine"/>
              </a:rPr>
              <a:t>На оплату будь-яких рахунків щодо вашого проєкту будівництва модульної теплиці, які включені до кошторису.</a:t>
            </a:r>
            <a:endParaRPr lang="uk-UA" dirty="0">
              <a:solidFill>
                <a:srgbClr val="000000"/>
              </a:solidFill>
              <a:latin typeface="e-ukraine"/>
            </a:endParaRPr>
          </a:p>
        </p:txBody>
      </p:sp>
    </p:spTree>
    <p:extLst>
      <p:ext uri="{BB962C8B-B14F-4D97-AF65-F5344CB8AC3E}">
        <p14:creationId xmlns:p14="http://schemas.microsoft.com/office/powerpoint/2010/main" val="1791274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29980"/>
            <a:ext cx="1603947" cy="6887980"/>
          </a:xfrm>
          <a:prstGeom prst="rect">
            <a:avLst/>
          </a:prstGeom>
        </p:spPr>
      </p:pic>
      <p:sp>
        <p:nvSpPr>
          <p:cNvPr id="4" name="Прямокутник 3"/>
          <p:cNvSpPr/>
          <p:nvPr/>
        </p:nvSpPr>
        <p:spPr>
          <a:xfrm>
            <a:off x="1720014" y="618978"/>
            <a:ext cx="3912161" cy="523220"/>
          </a:xfrm>
          <a:prstGeom prst="rect">
            <a:avLst/>
          </a:prstGeom>
        </p:spPr>
        <p:txBody>
          <a:bodyPr wrap="none">
            <a:spAutoFit/>
          </a:bodyPr>
          <a:lstStyle/>
          <a:p>
            <a:r>
              <a:rPr lang="uk-UA" sz="2800" b="1" dirty="0" smtClean="0">
                <a:solidFill>
                  <a:schemeClr val="accent6">
                    <a:lumMod val="50000"/>
                  </a:schemeClr>
                </a:solidFill>
              </a:rPr>
              <a:t>ГРАНТ НА ТЕПЛИЦЮ</a:t>
            </a:r>
            <a:endParaRPr lang="uk-UA" sz="2800" b="1" dirty="0">
              <a:solidFill>
                <a:schemeClr val="accent6">
                  <a:lumMod val="50000"/>
                </a:schemeClr>
              </a:solidFill>
            </a:endParaRPr>
          </a:p>
        </p:txBody>
      </p:sp>
      <p:sp>
        <p:nvSpPr>
          <p:cNvPr id="2" name="Прямокутник 1"/>
          <p:cNvSpPr/>
          <p:nvPr/>
        </p:nvSpPr>
        <p:spPr>
          <a:xfrm>
            <a:off x="1720014" y="1247923"/>
            <a:ext cx="4055144" cy="1754326"/>
          </a:xfrm>
          <a:prstGeom prst="rect">
            <a:avLst/>
          </a:prstGeom>
          <a:solidFill>
            <a:schemeClr val="accent5">
              <a:lumMod val="20000"/>
              <a:lumOff val="80000"/>
            </a:schemeClr>
          </a:solidFill>
        </p:spPr>
        <p:txBody>
          <a:bodyPr wrap="square">
            <a:spAutoFit/>
          </a:bodyPr>
          <a:lstStyle/>
          <a:p>
            <a:pPr fontAlgn="base"/>
            <a:r>
              <a:rPr lang="uk-UA" b="1" dirty="0" smtClean="0">
                <a:solidFill>
                  <a:srgbClr val="000000"/>
                </a:solidFill>
                <a:latin typeface="e-ukraine"/>
              </a:rPr>
              <a:t>Чи можна отримати грант, якщо земля в оренді?</a:t>
            </a:r>
          </a:p>
          <a:p>
            <a:pPr fontAlgn="base"/>
            <a:r>
              <a:rPr lang="uk-UA" dirty="0" smtClean="0">
                <a:solidFill>
                  <a:srgbClr val="000000"/>
                </a:solidFill>
                <a:latin typeface="e-ukraine"/>
              </a:rPr>
              <a:t>Ви можете отримати грант, якщо земля у вашій власності або у </a:t>
            </a:r>
            <a:r>
              <a:rPr lang="uk-UA" dirty="0" err="1" smtClean="0">
                <a:solidFill>
                  <a:srgbClr val="000000"/>
                </a:solidFill>
                <a:latin typeface="e-ukraine"/>
              </a:rPr>
              <a:t>правокористуванні</a:t>
            </a:r>
            <a:r>
              <a:rPr lang="uk-UA" dirty="0" smtClean="0">
                <a:solidFill>
                  <a:srgbClr val="000000"/>
                </a:solidFill>
                <a:latin typeface="e-ukraine"/>
              </a:rPr>
              <a:t> не менше ніж 7 років.</a:t>
            </a:r>
            <a:endParaRPr lang="uk-UA" dirty="0">
              <a:solidFill>
                <a:srgbClr val="000000"/>
              </a:solidFill>
              <a:latin typeface="e-ukraine"/>
            </a:endParaRPr>
          </a:p>
        </p:txBody>
      </p:sp>
      <p:sp>
        <p:nvSpPr>
          <p:cNvPr id="9" name="Прямокутник 8"/>
          <p:cNvSpPr/>
          <p:nvPr/>
        </p:nvSpPr>
        <p:spPr>
          <a:xfrm>
            <a:off x="1720014" y="3107974"/>
            <a:ext cx="4055144" cy="2031325"/>
          </a:xfrm>
          <a:prstGeom prst="rect">
            <a:avLst/>
          </a:prstGeom>
          <a:solidFill>
            <a:schemeClr val="accent5">
              <a:lumMod val="20000"/>
              <a:lumOff val="80000"/>
            </a:schemeClr>
          </a:solidFill>
        </p:spPr>
        <p:txBody>
          <a:bodyPr wrap="square">
            <a:spAutoFit/>
          </a:bodyPr>
          <a:lstStyle/>
          <a:p>
            <a:pPr fontAlgn="base"/>
            <a:r>
              <a:rPr lang="uk-UA" b="1" dirty="0" smtClean="0">
                <a:solidFill>
                  <a:srgbClr val="000000"/>
                </a:solidFill>
                <a:latin typeface="e-ukraine"/>
              </a:rPr>
              <a:t>Розмір гранту становить:</a:t>
            </a:r>
          </a:p>
          <a:p>
            <a:pPr fontAlgn="base">
              <a:buFont typeface="Arial" panose="020B0604020202020204" pitchFamily="34" charset="0"/>
              <a:buChar char="•"/>
            </a:pPr>
            <a:r>
              <a:rPr lang="uk-UA" dirty="0" smtClean="0">
                <a:solidFill>
                  <a:srgbClr val="000000"/>
                </a:solidFill>
                <a:latin typeface="e-ukraine"/>
              </a:rPr>
              <a:t>для 0,4 - 0,6 гектара - 2  млн. грн;</a:t>
            </a:r>
          </a:p>
          <a:p>
            <a:pPr fontAlgn="base">
              <a:buFont typeface="Arial" panose="020B0604020202020204" pitchFamily="34" charset="0"/>
              <a:buChar char="•"/>
            </a:pPr>
            <a:r>
              <a:rPr lang="uk-UA" dirty="0" smtClean="0">
                <a:solidFill>
                  <a:srgbClr val="000000"/>
                </a:solidFill>
                <a:latin typeface="e-ukraine"/>
              </a:rPr>
              <a:t>для 0,8 - 1,2 гектара - 3,5 млн. грн;</a:t>
            </a:r>
          </a:p>
          <a:p>
            <a:pPr fontAlgn="base">
              <a:buFont typeface="Arial" panose="020B0604020202020204" pitchFamily="34" charset="0"/>
              <a:buChar char="•"/>
            </a:pPr>
            <a:r>
              <a:rPr lang="uk-UA" dirty="0" smtClean="0">
                <a:solidFill>
                  <a:srgbClr val="000000"/>
                </a:solidFill>
                <a:latin typeface="e-ukraine"/>
              </a:rPr>
              <a:t>для 1,6 - 2,4 гектара - 7 млн. грн.</a:t>
            </a:r>
          </a:p>
          <a:p>
            <a:pPr fontAlgn="base">
              <a:buFont typeface="Arial" panose="020B0604020202020204" pitchFamily="34" charset="0"/>
              <a:buChar char="•"/>
            </a:pPr>
            <a:endParaRPr lang="uk-UA" dirty="0" smtClean="0">
              <a:solidFill>
                <a:srgbClr val="000000"/>
              </a:solidFill>
              <a:latin typeface="e-ukraine"/>
            </a:endParaRPr>
          </a:p>
          <a:p>
            <a:pPr fontAlgn="base"/>
            <a:r>
              <a:rPr lang="uk-UA" b="1" dirty="0" smtClean="0">
                <a:solidFill>
                  <a:srgbClr val="0070C0"/>
                </a:solidFill>
                <a:latin typeface="e-ukraine"/>
              </a:rPr>
              <a:t>Але не більше 70% вартості проєкту.</a:t>
            </a:r>
            <a:endParaRPr lang="uk-UA" b="1" dirty="0">
              <a:solidFill>
                <a:srgbClr val="0070C0"/>
              </a:solidFill>
              <a:latin typeface="e-ukraine"/>
            </a:endParaRPr>
          </a:p>
        </p:txBody>
      </p:sp>
      <p:sp>
        <p:nvSpPr>
          <p:cNvPr id="10" name="Прямокутник 9"/>
          <p:cNvSpPr/>
          <p:nvPr/>
        </p:nvSpPr>
        <p:spPr>
          <a:xfrm>
            <a:off x="5906215" y="1247923"/>
            <a:ext cx="6013069" cy="5355312"/>
          </a:xfrm>
          <a:prstGeom prst="rect">
            <a:avLst/>
          </a:prstGeom>
          <a:solidFill>
            <a:schemeClr val="accent5">
              <a:lumMod val="20000"/>
              <a:lumOff val="80000"/>
            </a:schemeClr>
          </a:solidFill>
        </p:spPr>
        <p:txBody>
          <a:bodyPr wrap="square">
            <a:spAutoFit/>
          </a:bodyPr>
          <a:lstStyle/>
          <a:p>
            <a:pPr fontAlgn="base"/>
            <a:r>
              <a:rPr lang="uk-UA" b="1" dirty="0" smtClean="0">
                <a:solidFill>
                  <a:srgbClr val="000000"/>
                </a:solidFill>
                <a:latin typeface="e-ukraine"/>
              </a:rPr>
              <a:t>Чи маю я повернути державі отриманий грант?</a:t>
            </a:r>
          </a:p>
          <a:p>
            <a:pPr fontAlgn="base"/>
            <a:endParaRPr lang="uk-UA" b="1" dirty="0" smtClean="0">
              <a:solidFill>
                <a:srgbClr val="000000"/>
              </a:solidFill>
              <a:latin typeface="e-ukraine"/>
            </a:endParaRPr>
          </a:p>
          <a:p>
            <a:pPr fontAlgn="base"/>
            <a:r>
              <a:rPr lang="uk-UA" dirty="0" smtClean="0">
                <a:solidFill>
                  <a:srgbClr val="000000"/>
                </a:solidFill>
                <a:latin typeface="e-ukraine"/>
              </a:rPr>
              <a:t>Ви маєте повернути суму вашого гранту, лише якщо не виконаєте зобов’язання перед державою, тобто:</a:t>
            </a:r>
          </a:p>
          <a:p>
            <a:pPr fontAlgn="base"/>
            <a:endParaRPr lang="uk-UA" dirty="0" smtClean="0">
              <a:solidFill>
                <a:srgbClr val="000000"/>
              </a:solidFill>
              <a:latin typeface="e-ukraine"/>
            </a:endParaRPr>
          </a:p>
          <a:p>
            <a:pPr fontAlgn="base">
              <a:buFont typeface="Arial" panose="020B0604020202020204" pitchFamily="34" charset="0"/>
              <a:buChar char="•"/>
            </a:pPr>
            <a:r>
              <a:rPr lang="uk-UA" dirty="0" smtClean="0">
                <a:solidFill>
                  <a:srgbClr val="000000"/>
                </a:solidFill>
                <a:latin typeface="e-ukraine"/>
              </a:rPr>
              <a:t>створите менше 14 нових робочих місць на 1 гектар модульних теплиць;</a:t>
            </a:r>
          </a:p>
          <a:p>
            <a:pPr fontAlgn="base">
              <a:buFont typeface="Arial" panose="020B0604020202020204" pitchFamily="34" charset="0"/>
              <a:buChar char="•"/>
            </a:pPr>
            <a:endParaRPr lang="uk-UA" dirty="0" smtClean="0">
              <a:solidFill>
                <a:srgbClr val="000000"/>
              </a:solidFill>
              <a:latin typeface="e-ukraine"/>
            </a:endParaRPr>
          </a:p>
          <a:p>
            <a:pPr fontAlgn="base">
              <a:buFont typeface="Arial" panose="020B0604020202020204" pitchFamily="34" charset="0"/>
              <a:buChar char="•"/>
            </a:pPr>
            <a:r>
              <a:rPr lang="uk-UA" dirty="0" smtClean="0">
                <a:solidFill>
                  <a:srgbClr val="000000"/>
                </a:solidFill>
                <a:latin typeface="e-ukraine"/>
              </a:rPr>
              <a:t>не забезпечите модульну теплицю джерелом водозабору та зрошенням;</a:t>
            </a:r>
          </a:p>
          <a:p>
            <a:pPr fontAlgn="base">
              <a:buFont typeface="Arial" panose="020B0604020202020204" pitchFamily="34" charset="0"/>
              <a:buChar char="•"/>
            </a:pPr>
            <a:endParaRPr lang="uk-UA" dirty="0" smtClean="0">
              <a:solidFill>
                <a:srgbClr val="000000"/>
              </a:solidFill>
              <a:latin typeface="e-ukraine"/>
            </a:endParaRPr>
          </a:p>
          <a:p>
            <a:pPr fontAlgn="base">
              <a:buFont typeface="Arial" panose="020B0604020202020204" pitchFamily="34" charset="0"/>
              <a:buChar char="•"/>
            </a:pPr>
            <a:r>
              <a:rPr lang="uk-UA" dirty="0" smtClean="0">
                <a:solidFill>
                  <a:srgbClr val="000000"/>
                </a:solidFill>
                <a:latin typeface="e-ukraine"/>
              </a:rPr>
              <a:t>здійснюватимете вказану діяльність менше 3 років після закінчення будівництва;</a:t>
            </a:r>
          </a:p>
          <a:p>
            <a:pPr fontAlgn="base">
              <a:buFont typeface="Arial" panose="020B0604020202020204" pitchFamily="34" charset="0"/>
              <a:buChar char="•"/>
            </a:pPr>
            <a:endParaRPr lang="uk-UA" dirty="0" smtClean="0">
              <a:solidFill>
                <a:srgbClr val="000000"/>
              </a:solidFill>
              <a:latin typeface="e-ukraine"/>
            </a:endParaRPr>
          </a:p>
          <a:p>
            <a:pPr fontAlgn="base">
              <a:buFont typeface="Arial" panose="020B0604020202020204" pitchFamily="34" charset="0"/>
              <a:buChar char="•"/>
            </a:pPr>
            <a:r>
              <a:rPr lang="uk-UA" dirty="0" smtClean="0">
                <a:solidFill>
                  <a:srgbClr val="000000"/>
                </a:solidFill>
                <a:latin typeface="e-ukraine"/>
              </a:rPr>
              <a:t>не сплачуватимете податки та збори.</a:t>
            </a:r>
          </a:p>
          <a:p>
            <a:pPr fontAlgn="base">
              <a:buFont typeface="Arial" panose="020B0604020202020204" pitchFamily="34" charset="0"/>
              <a:buChar char="•"/>
            </a:pPr>
            <a:endParaRPr lang="uk-UA" dirty="0" smtClean="0">
              <a:solidFill>
                <a:srgbClr val="000000"/>
              </a:solidFill>
              <a:latin typeface="e-ukraine"/>
            </a:endParaRPr>
          </a:p>
          <a:p>
            <a:pPr fontAlgn="base"/>
            <a:r>
              <a:rPr lang="uk-UA" dirty="0" smtClean="0">
                <a:solidFill>
                  <a:srgbClr val="000000"/>
                </a:solidFill>
                <a:latin typeface="e-ukraine"/>
              </a:rPr>
              <a:t>Також ви можете звернутися до Мінагрополітики та подати заяву про скасування рішення про надання гранту.</a:t>
            </a:r>
            <a:endParaRPr lang="uk-UA" dirty="0">
              <a:solidFill>
                <a:srgbClr val="000000"/>
              </a:solidFill>
              <a:latin typeface="e-ukraine"/>
            </a:endParaRPr>
          </a:p>
        </p:txBody>
      </p:sp>
      <p:pic>
        <p:nvPicPr>
          <p:cNvPr id="11" name="Рисунок 10"/>
          <p:cNvPicPr>
            <a:picLocks noChangeAspect="1"/>
          </p:cNvPicPr>
          <p:nvPr/>
        </p:nvPicPr>
        <p:blipFill>
          <a:blip r:embed="rId7"/>
          <a:stretch>
            <a:fillRect/>
          </a:stretch>
        </p:blipFill>
        <p:spPr>
          <a:xfrm>
            <a:off x="3634398" y="4869723"/>
            <a:ext cx="1675539" cy="1974742"/>
          </a:xfrm>
          <a:prstGeom prst="rect">
            <a:avLst/>
          </a:prstGeom>
        </p:spPr>
      </p:pic>
    </p:spTree>
    <p:extLst>
      <p:ext uri="{BB962C8B-B14F-4D97-AF65-F5344CB8AC3E}">
        <p14:creationId xmlns:p14="http://schemas.microsoft.com/office/powerpoint/2010/main" val="2972911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29980"/>
            <a:ext cx="1603947" cy="6887980"/>
          </a:xfrm>
          <a:prstGeom prst="rect">
            <a:avLst/>
          </a:prstGeom>
        </p:spPr>
      </p:pic>
      <p:sp>
        <p:nvSpPr>
          <p:cNvPr id="4" name="Прямокутник 3"/>
          <p:cNvSpPr/>
          <p:nvPr/>
        </p:nvSpPr>
        <p:spPr>
          <a:xfrm>
            <a:off x="1747310" y="1094786"/>
            <a:ext cx="2832955" cy="523220"/>
          </a:xfrm>
          <a:prstGeom prst="rect">
            <a:avLst/>
          </a:prstGeom>
        </p:spPr>
        <p:txBody>
          <a:bodyPr wrap="none">
            <a:spAutoFit/>
          </a:bodyPr>
          <a:lstStyle/>
          <a:p>
            <a:r>
              <a:rPr lang="uk-UA" sz="2800" b="1" dirty="0" smtClean="0">
                <a:solidFill>
                  <a:schemeClr val="accent6">
                    <a:lumMod val="50000"/>
                  </a:schemeClr>
                </a:solidFill>
              </a:rPr>
              <a:t>ГРАНТ НА САД</a:t>
            </a:r>
            <a:endParaRPr lang="uk-UA" sz="2800" b="1" dirty="0">
              <a:solidFill>
                <a:schemeClr val="accent6">
                  <a:lumMod val="50000"/>
                </a:schemeClr>
              </a:solidFill>
            </a:endParaRPr>
          </a:p>
        </p:txBody>
      </p:sp>
      <p:sp>
        <p:nvSpPr>
          <p:cNvPr id="2" name="Прямокутник 1"/>
          <p:cNvSpPr/>
          <p:nvPr/>
        </p:nvSpPr>
        <p:spPr>
          <a:xfrm>
            <a:off x="5951621" y="1002707"/>
            <a:ext cx="5804419" cy="5632311"/>
          </a:xfrm>
          <a:prstGeom prst="rect">
            <a:avLst/>
          </a:prstGeom>
          <a:solidFill>
            <a:schemeClr val="accent4">
              <a:lumMod val="20000"/>
              <a:lumOff val="80000"/>
            </a:schemeClr>
          </a:solidFill>
        </p:spPr>
        <p:txBody>
          <a:bodyPr wrap="square">
            <a:spAutoFit/>
          </a:bodyPr>
          <a:lstStyle/>
          <a:p>
            <a:pPr fontAlgn="base"/>
            <a:r>
              <a:rPr lang="uk-UA" sz="1500" dirty="0" smtClean="0">
                <a:solidFill>
                  <a:srgbClr val="000000"/>
                </a:solidFill>
                <a:latin typeface="e-ukraine"/>
              </a:rPr>
              <a:t>3</a:t>
            </a:r>
            <a:r>
              <a:rPr lang="uk-UA" sz="1500" b="1" dirty="0" smtClean="0">
                <a:solidFill>
                  <a:srgbClr val="000000"/>
                </a:solidFill>
                <a:latin typeface="e-ukraine"/>
              </a:rPr>
              <a:t>. Додайте до заяви скановану копію проєкту висадки насаджень. </a:t>
            </a:r>
          </a:p>
          <a:p>
            <a:pPr fontAlgn="base"/>
            <a:r>
              <a:rPr lang="uk-UA" sz="1500" dirty="0" smtClean="0">
                <a:solidFill>
                  <a:srgbClr val="000000"/>
                </a:solidFill>
                <a:latin typeface="e-ukraine"/>
              </a:rPr>
              <a:t>Вона має бути </a:t>
            </a:r>
            <a:r>
              <a:rPr lang="uk-UA" sz="1500" b="1" dirty="0" smtClean="0">
                <a:solidFill>
                  <a:srgbClr val="000000"/>
                </a:solidFill>
                <a:latin typeface="e-ukraine"/>
              </a:rPr>
              <a:t>підписана розробником проєкту. </a:t>
            </a:r>
            <a:r>
              <a:rPr lang="uk-UA" sz="1500" dirty="0" smtClean="0">
                <a:solidFill>
                  <a:srgbClr val="000000"/>
                </a:solidFill>
                <a:latin typeface="e-ukraine"/>
              </a:rPr>
              <a:t>Без такої копії заяву не розглянуть. </a:t>
            </a:r>
          </a:p>
          <a:p>
            <a:pPr fontAlgn="base"/>
            <a:endParaRPr lang="uk-UA" sz="1500" dirty="0">
              <a:solidFill>
                <a:srgbClr val="000000"/>
              </a:solidFill>
              <a:latin typeface="e-ukraine"/>
            </a:endParaRPr>
          </a:p>
          <a:p>
            <a:pPr fontAlgn="base"/>
            <a:r>
              <a:rPr lang="uk-UA" sz="1500" dirty="0" smtClean="0">
                <a:solidFill>
                  <a:srgbClr val="000000"/>
                </a:solidFill>
                <a:latin typeface="e-ukraine"/>
              </a:rPr>
              <a:t>Який на вигляд типовий проєкт такого плану, дивіться тут: </a:t>
            </a:r>
            <a:r>
              <a:rPr lang="en-GB" sz="1500" dirty="0">
                <a:solidFill>
                  <a:srgbClr val="000000"/>
                </a:solidFill>
                <a:latin typeface="e-ukraine"/>
                <a:hlinkClick r:id="rId7"/>
              </a:rPr>
              <a:t>http://</a:t>
            </a:r>
            <a:r>
              <a:rPr lang="en-GB" sz="1500" dirty="0" smtClean="0">
                <a:solidFill>
                  <a:srgbClr val="000000"/>
                </a:solidFill>
                <a:latin typeface="e-ukraine"/>
                <a:hlinkClick r:id="rId7"/>
              </a:rPr>
              <a:t>surl.li/hzozw</a:t>
            </a:r>
            <a:endParaRPr lang="uk-UA" sz="1500" dirty="0" smtClean="0">
              <a:solidFill>
                <a:srgbClr val="000000"/>
              </a:solidFill>
              <a:latin typeface="e-ukraine"/>
            </a:endParaRPr>
          </a:p>
          <a:p>
            <a:pPr fontAlgn="base"/>
            <a:endParaRPr lang="uk-UA" sz="1500" dirty="0" smtClean="0">
              <a:solidFill>
                <a:srgbClr val="000000"/>
              </a:solidFill>
              <a:latin typeface="e-ukraine"/>
            </a:endParaRPr>
          </a:p>
          <a:p>
            <a:pPr fontAlgn="base"/>
            <a:r>
              <a:rPr lang="uk-UA" sz="1500" b="1" dirty="0" smtClean="0">
                <a:solidFill>
                  <a:srgbClr val="000000"/>
                </a:solidFill>
                <a:latin typeface="e-ukraine"/>
              </a:rPr>
              <a:t>Проєкт має містити такі розділи:</a:t>
            </a:r>
          </a:p>
          <a:p>
            <a:pPr marL="285750" indent="-285750" fontAlgn="base">
              <a:buFontTx/>
              <a:buChar char="-"/>
            </a:pPr>
            <a:r>
              <a:rPr lang="uk-UA" sz="1500" dirty="0" smtClean="0">
                <a:solidFill>
                  <a:srgbClr val="000000"/>
                </a:solidFill>
                <a:latin typeface="e-ukraine"/>
              </a:rPr>
              <a:t>пояснювальну записку</a:t>
            </a:r>
          </a:p>
          <a:p>
            <a:pPr marL="285750" indent="-285750" fontAlgn="base">
              <a:buFontTx/>
              <a:buChar char="-"/>
            </a:pPr>
            <a:r>
              <a:rPr lang="uk-UA" sz="1500" dirty="0" smtClean="0">
                <a:solidFill>
                  <a:srgbClr val="000000"/>
                </a:solidFill>
                <a:latin typeface="e-ukraine"/>
              </a:rPr>
              <a:t>генеральний план</a:t>
            </a:r>
          </a:p>
          <a:p>
            <a:pPr marL="285750" indent="-285750" fontAlgn="base">
              <a:buFontTx/>
              <a:buChar char="-"/>
            </a:pPr>
            <a:r>
              <a:rPr lang="uk-UA" sz="1500" dirty="0" smtClean="0">
                <a:solidFill>
                  <a:srgbClr val="000000"/>
                </a:solidFill>
                <a:latin typeface="e-ukraine"/>
              </a:rPr>
              <a:t>кошторисну документацію</a:t>
            </a:r>
          </a:p>
          <a:p>
            <a:pPr marL="285750" indent="-285750" fontAlgn="base">
              <a:buFontTx/>
              <a:buChar char="-"/>
            </a:pPr>
            <a:r>
              <a:rPr lang="uk-UA" sz="1500" dirty="0" smtClean="0">
                <a:solidFill>
                  <a:srgbClr val="000000"/>
                </a:solidFill>
                <a:latin typeface="e-ukraine"/>
              </a:rPr>
              <a:t>паспорт робочого проекту.</a:t>
            </a:r>
          </a:p>
          <a:p>
            <a:pPr marL="285750" indent="-285750" fontAlgn="base">
              <a:buFontTx/>
              <a:buChar char="-"/>
            </a:pPr>
            <a:endParaRPr lang="uk-UA" sz="1500" dirty="0" smtClean="0">
              <a:solidFill>
                <a:srgbClr val="000000"/>
              </a:solidFill>
              <a:latin typeface="e-ukraine"/>
            </a:endParaRPr>
          </a:p>
          <a:p>
            <a:pPr fontAlgn="base"/>
            <a:r>
              <a:rPr lang="uk-UA" sz="1500" b="1" dirty="0" smtClean="0">
                <a:solidFill>
                  <a:srgbClr val="000000"/>
                </a:solidFill>
                <a:latin typeface="e-ukraine"/>
              </a:rPr>
              <a:t>Проєкти висадки мають відповідати таким критеріям:</a:t>
            </a:r>
          </a:p>
          <a:p>
            <a:pPr fontAlgn="base"/>
            <a:r>
              <a:rPr lang="uk-UA" sz="1500" dirty="0" smtClean="0">
                <a:solidFill>
                  <a:srgbClr val="000000"/>
                </a:solidFill>
                <a:latin typeface="e-ukraine"/>
              </a:rPr>
              <a:t>- відповідність культури</a:t>
            </a:r>
          </a:p>
          <a:p>
            <a:pPr fontAlgn="base"/>
            <a:r>
              <a:rPr lang="uk-UA" sz="1500" dirty="0" smtClean="0">
                <a:solidFill>
                  <a:srgbClr val="000000"/>
                </a:solidFill>
                <a:latin typeface="e-ukraine"/>
              </a:rPr>
              <a:t>- відповідність області, де планується здійснити висадку насаджень</a:t>
            </a:r>
          </a:p>
          <a:p>
            <a:pPr fontAlgn="base"/>
            <a:r>
              <a:rPr lang="uk-UA" sz="1500" dirty="0" smtClean="0">
                <a:solidFill>
                  <a:srgbClr val="000000"/>
                </a:solidFill>
                <a:latin typeface="e-ukraine"/>
              </a:rPr>
              <a:t>- відповідність площі земельної ділянки</a:t>
            </a:r>
          </a:p>
          <a:p>
            <a:pPr fontAlgn="base"/>
            <a:r>
              <a:rPr lang="uk-UA" sz="1500" dirty="0" smtClean="0">
                <a:solidFill>
                  <a:srgbClr val="000000"/>
                </a:solidFill>
                <a:latin typeface="e-ukraine"/>
              </a:rPr>
              <a:t>- відповідність цільовому призначенню земельної ділянки</a:t>
            </a:r>
          </a:p>
          <a:p>
            <a:pPr fontAlgn="base"/>
            <a:r>
              <a:rPr lang="uk-UA" sz="1500" dirty="0" smtClean="0">
                <a:solidFill>
                  <a:srgbClr val="000000"/>
                </a:solidFill>
                <a:latin typeface="e-ukraine"/>
              </a:rPr>
              <a:t>- наявність обов'язкового зрошення</a:t>
            </a:r>
          </a:p>
          <a:p>
            <a:pPr fontAlgn="base"/>
            <a:r>
              <a:rPr lang="uk-UA" sz="1500" dirty="0" smtClean="0">
                <a:solidFill>
                  <a:srgbClr val="000000"/>
                </a:solidFill>
                <a:latin typeface="e-ukraine"/>
              </a:rPr>
              <a:t>- наявність обов'язкового встановлення шпалери</a:t>
            </a:r>
          </a:p>
          <a:p>
            <a:pPr fontAlgn="base"/>
            <a:r>
              <a:rPr lang="uk-UA" sz="1500" dirty="0" smtClean="0">
                <a:solidFill>
                  <a:srgbClr val="000000"/>
                </a:solidFill>
                <a:latin typeface="e-ukraine"/>
              </a:rPr>
              <a:t>- кількість садивного матеріалу (саджанців) на гектар</a:t>
            </a:r>
          </a:p>
          <a:p>
            <a:pPr fontAlgn="base"/>
            <a:r>
              <a:rPr lang="uk-UA" sz="1500" dirty="0" smtClean="0">
                <a:solidFill>
                  <a:srgbClr val="000000"/>
                </a:solidFill>
                <a:latin typeface="e-ukraine"/>
              </a:rPr>
              <a:t>- наявність водозабору.</a:t>
            </a:r>
            <a:endParaRPr lang="uk-UA" sz="1500" dirty="0">
              <a:solidFill>
                <a:srgbClr val="000000"/>
              </a:solidFill>
              <a:latin typeface="e-ukraine"/>
            </a:endParaRPr>
          </a:p>
        </p:txBody>
      </p:sp>
      <p:pic>
        <p:nvPicPr>
          <p:cNvPr id="8" name="Рисунок 7"/>
          <p:cNvPicPr>
            <a:picLocks noChangeAspect="1"/>
          </p:cNvPicPr>
          <p:nvPr/>
        </p:nvPicPr>
        <p:blipFill>
          <a:blip r:embed="rId8"/>
          <a:stretch>
            <a:fillRect/>
          </a:stretch>
        </p:blipFill>
        <p:spPr>
          <a:xfrm>
            <a:off x="9818771" y="2646245"/>
            <a:ext cx="1552595" cy="1760120"/>
          </a:xfrm>
          <a:prstGeom prst="rect">
            <a:avLst/>
          </a:prstGeom>
        </p:spPr>
      </p:pic>
      <p:sp>
        <p:nvSpPr>
          <p:cNvPr id="9" name="Прямокутник 8"/>
          <p:cNvSpPr/>
          <p:nvPr/>
        </p:nvSpPr>
        <p:spPr>
          <a:xfrm>
            <a:off x="1846822" y="5465467"/>
            <a:ext cx="3846934" cy="1169551"/>
          </a:xfrm>
          <a:prstGeom prst="rect">
            <a:avLst/>
          </a:prstGeom>
          <a:solidFill>
            <a:schemeClr val="accent4">
              <a:lumMod val="20000"/>
              <a:lumOff val="80000"/>
            </a:schemeClr>
          </a:solidFill>
        </p:spPr>
        <p:txBody>
          <a:bodyPr wrap="square">
            <a:spAutoFit/>
          </a:bodyPr>
          <a:lstStyle/>
          <a:p>
            <a:r>
              <a:rPr lang="uk-UA" sz="1400" dirty="0" smtClean="0">
                <a:solidFill>
                  <a:srgbClr val="000000"/>
                </a:solidFill>
                <a:latin typeface="e-ukraine"/>
              </a:rPr>
              <a:t>Рішення про надання гранту приймає Міністерство аграрної політики після перевірки заяви уповноваженим банком та розглянувши ваш проєкт висадки насаджень.</a:t>
            </a:r>
            <a:endParaRPr lang="uk-UA" sz="1400" dirty="0"/>
          </a:p>
        </p:txBody>
      </p:sp>
      <p:sp>
        <p:nvSpPr>
          <p:cNvPr id="10" name="Прямокутник 9"/>
          <p:cNvSpPr/>
          <p:nvPr/>
        </p:nvSpPr>
        <p:spPr>
          <a:xfrm>
            <a:off x="1846822" y="1648868"/>
            <a:ext cx="3846934" cy="3754874"/>
          </a:xfrm>
          <a:prstGeom prst="rect">
            <a:avLst/>
          </a:prstGeom>
          <a:solidFill>
            <a:schemeClr val="accent4">
              <a:lumMod val="20000"/>
              <a:lumOff val="80000"/>
            </a:schemeClr>
          </a:solidFill>
        </p:spPr>
        <p:txBody>
          <a:bodyPr wrap="square">
            <a:spAutoFit/>
          </a:bodyPr>
          <a:lstStyle/>
          <a:p>
            <a:pPr fontAlgn="base"/>
            <a:r>
              <a:rPr lang="uk-UA" sz="1400" b="1" dirty="0" smtClean="0">
                <a:solidFill>
                  <a:srgbClr val="000000"/>
                </a:solidFill>
                <a:latin typeface="e-ukraine"/>
              </a:rPr>
              <a:t>Хто може подати заявку на отримання гранту?</a:t>
            </a:r>
          </a:p>
          <a:p>
            <a:pPr fontAlgn="base"/>
            <a:endParaRPr lang="uk-UA" sz="1400" b="1" dirty="0" smtClean="0">
              <a:solidFill>
                <a:srgbClr val="000000"/>
              </a:solidFill>
              <a:latin typeface="e-ukraine"/>
            </a:endParaRPr>
          </a:p>
          <a:p>
            <a:pPr fontAlgn="base"/>
            <a:r>
              <a:rPr lang="uk-UA" sz="1400" b="1" dirty="0" smtClean="0">
                <a:solidFill>
                  <a:srgbClr val="0070C0"/>
                </a:solidFill>
                <a:latin typeface="e-ukraine"/>
              </a:rPr>
              <a:t>ФОП або юридичні особи:</a:t>
            </a:r>
          </a:p>
          <a:p>
            <a:pPr fontAlgn="base">
              <a:buFont typeface="Arial" panose="020B0604020202020204" pitchFamily="34" charset="0"/>
              <a:buChar char="•"/>
            </a:pPr>
            <a:r>
              <a:rPr lang="uk-UA" sz="1400" dirty="0" smtClean="0">
                <a:solidFill>
                  <a:srgbClr val="000000"/>
                </a:solidFill>
                <a:latin typeface="e-ukraine"/>
              </a:rPr>
              <a:t>які не перебувають і не провадять господарську діяльність на тимчасово окупованій території України;</a:t>
            </a:r>
          </a:p>
          <a:p>
            <a:pPr fontAlgn="base">
              <a:buFont typeface="Arial" panose="020B0604020202020204" pitchFamily="34" charset="0"/>
              <a:buChar char="•"/>
            </a:pPr>
            <a:r>
              <a:rPr lang="uk-UA" sz="1400" dirty="0" smtClean="0">
                <a:solidFill>
                  <a:srgbClr val="000000"/>
                </a:solidFill>
                <a:latin typeface="e-ukraine"/>
              </a:rPr>
              <a:t>які не провадять господарську діяльність на території </a:t>
            </a:r>
            <a:r>
              <a:rPr lang="uk-UA" sz="1400" dirty="0" err="1" smtClean="0">
                <a:solidFill>
                  <a:srgbClr val="000000"/>
                </a:solidFill>
                <a:latin typeface="e-ukraine"/>
              </a:rPr>
              <a:t>росії</a:t>
            </a:r>
            <a:r>
              <a:rPr lang="uk-UA" sz="1400" dirty="0" smtClean="0">
                <a:solidFill>
                  <a:srgbClr val="000000"/>
                </a:solidFill>
                <a:latin typeface="e-ukraine"/>
              </a:rPr>
              <a:t>;</a:t>
            </a:r>
          </a:p>
          <a:p>
            <a:pPr fontAlgn="base">
              <a:buFont typeface="Arial" panose="020B0604020202020204" pitchFamily="34" charset="0"/>
              <a:buChar char="•"/>
            </a:pPr>
            <a:r>
              <a:rPr lang="uk-UA" sz="1400" dirty="0" smtClean="0">
                <a:solidFill>
                  <a:srgbClr val="000000"/>
                </a:solidFill>
                <a:latin typeface="e-ukraine"/>
              </a:rPr>
              <a:t>які не перебувають під санкціями;</a:t>
            </a:r>
          </a:p>
          <a:p>
            <a:pPr fontAlgn="base">
              <a:buFont typeface="Arial" panose="020B0604020202020204" pitchFamily="34" charset="0"/>
              <a:buChar char="•"/>
            </a:pPr>
            <a:r>
              <a:rPr lang="uk-UA" sz="1400" dirty="0" smtClean="0">
                <a:solidFill>
                  <a:srgbClr val="000000"/>
                </a:solidFill>
                <a:latin typeface="e-ukraine"/>
              </a:rPr>
              <a:t>щодо яких не порушено справи про банкрутство;</a:t>
            </a:r>
          </a:p>
          <a:p>
            <a:pPr fontAlgn="base">
              <a:buFont typeface="Arial" panose="020B0604020202020204" pitchFamily="34" charset="0"/>
              <a:buChar char="•"/>
            </a:pPr>
            <a:r>
              <a:rPr lang="uk-UA" sz="1400" dirty="0" smtClean="0">
                <a:solidFill>
                  <a:srgbClr val="000000"/>
                </a:solidFill>
                <a:latin typeface="e-ukraine"/>
              </a:rPr>
              <a:t>щодо яких відсутнє рішення суду про притягнення до кримінальної відповідальності за корупцію;</a:t>
            </a:r>
          </a:p>
          <a:p>
            <a:pPr fontAlgn="base">
              <a:buFont typeface="Arial" panose="020B0604020202020204" pitchFamily="34" charset="0"/>
              <a:buChar char="•"/>
            </a:pPr>
            <a:r>
              <a:rPr lang="uk-UA" sz="1400" dirty="0" smtClean="0">
                <a:solidFill>
                  <a:srgbClr val="000000"/>
                </a:solidFill>
                <a:latin typeface="e-ukraine"/>
              </a:rPr>
              <a:t>які не мають заборгованості перед бюджетом.</a:t>
            </a:r>
            <a:endParaRPr lang="uk-UA" sz="1400" dirty="0">
              <a:solidFill>
                <a:srgbClr val="000000"/>
              </a:solidFill>
              <a:latin typeface="e-ukraine"/>
            </a:endParaRPr>
          </a:p>
        </p:txBody>
      </p:sp>
      <p:pic>
        <p:nvPicPr>
          <p:cNvPr id="14" name="Рисунок 13"/>
          <p:cNvPicPr>
            <a:picLocks noChangeAspect="1"/>
          </p:cNvPicPr>
          <p:nvPr/>
        </p:nvPicPr>
        <p:blipFill>
          <a:blip r:embed="rId9"/>
          <a:stretch>
            <a:fillRect/>
          </a:stretch>
        </p:blipFill>
        <p:spPr>
          <a:xfrm>
            <a:off x="1632072" y="689066"/>
            <a:ext cx="2789803" cy="468152"/>
          </a:xfrm>
          <a:prstGeom prst="rect">
            <a:avLst/>
          </a:prstGeom>
        </p:spPr>
      </p:pic>
    </p:spTree>
    <p:extLst>
      <p:ext uri="{BB962C8B-B14F-4D97-AF65-F5344CB8AC3E}">
        <p14:creationId xmlns:p14="http://schemas.microsoft.com/office/powerpoint/2010/main" val="2081527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29980"/>
            <a:ext cx="1603947" cy="6887980"/>
          </a:xfrm>
          <a:prstGeom prst="rect">
            <a:avLst/>
          </a:prstGeom>
        </p:spPr>
      </p:pic>
      <p:sp>
        <p:nvSpPr>
          <p:cNvPr id="4" name="Прямокутник 3"/>
          <p:cNvSpPr/>
          <p:nvPr/>
        </p:nvSpPr>
        <p:spPr>
          <a:xfrm>
            <a:off x="1720014" y="618978"/>
            <a:ext cx="2832955" cy="523220"/>
          </a:xfrm>
          <a:prstGeom prst="rect">
            <a:avLst/>
          </a:prstGeom>
        </p:spPr>
        <p:txBody>
          <a:bodyPr wrap="none">
            <a:spAutoFit/>
          </a:bodyPr>
          <a:lstStyle/>
          <a:p>
            <a:r>
              <a:rPr lang="uk-UA" sz="2800" b="1" dirty="0" smtClean="0">
                <a:solidFill>
                  <a:schemeClr val="accent6">
                    <a:lumMod val="50000"/>
                  </a:schemeClr>
                </a:solidFill>
              </a:rPr>
              <a:t>ГРАНТ НА САД</a:t>
            </a:r>
            <a:endParaRPr lang="uk-UA" sz="2800" b="1" dirty="0">
              <a:solidFill>
                <a:schemeClr val="accent6">
                  <a:lumMod val="50000"/>
                </a:schemeClr>
              </a:solidFill>
            </a:endParaRPr>
          </a:p>
        </p:txBody>
      </p:sp>
      <p:sp>
        <p:nvSpPr>
          <p:cNvPr id="5" name="Прямокутник 4"/>
          <p:cNvSpPr/>
          <p:nvPr/>
        </p:nvSpPr>
        <p:spPr>
          <a:xfrm>
            <a:off x="1720014" y="2929513"/>
            <a:ext cx="3670133" cy="1477328"/>
          </a:xfrm>
          <a:prstGeom prst="rect">
            <a:avLst/>
          </a:prstGeom>
          <a:solidFill>
            <a:schemeClr val="accent4">
              <a:lumMod val="20000"/>
              <a:lumOff val="80000"/>
            </a:schemeClr>
          </a:solidFill>
        </p:spPr>
        <p:txBody>
          <a:bodyPr wrap="square">
            <a:spAutoFit/>
          </a:bodyPr>
          <a:lstStyle/>
          <a:p>
            <a:pPr fontAlgn="base"/>
            <a:r>
              <a:rPr lang="uk-UA" b="1" dirty="0" smtClean="0">
                <a:solidFill>
                  <a:srgbClr val="000000"/>
                </a:solidFill>
                <a:latin typeface="e-ukraine"/>
              </a:rPr>
              <a:t>Які культури дозволено висаджувати?</a:t>
            </a:r>
          </a:p>
          <a:p>
            <a:pPr fontAlgn="base"/>
            <a:r>
              <a:rPr lang="uk-UA" dirty="0" smtClean="0">
                <a:solidFill>
                  <a:srgbClr val="000000"/>
                </a:solidFill>
                <a:latin typeface="e-ukraine"/>
              </a:rPr>
              <a:t>Перелік культур та відповідні площі посадок дивіться тут:</a:t>
            </a:r>
          </a:p>
          <a:p>
            <a:pPr fontAlgn="base"/>
            <a:r>
              <a:rPr lang="en-GB" dirty="0">
                <a:solidFill>
                  <a:srgbClr val="000000"/>
                </a:solidFill>
                <a:latin typeface="e-ukraine"/>
                <a:hlinkClick r:id="rId7"/>
              </a:rPr>
              <a:t>http://</a:t>
            </a:r>
            <a:r>
              <a:rPr lang="en-GB" dirty="0" smtClean="0">
                <a:solidFill>
                  <a:srgbClr val="000000"/>
                </a:solidFill>
                <a:latin typeface="e-ukraine"/>
                <a:hlinkClick r:id="rId7"/>
              </a:rPr>
              <a:t>surl.li/crwsp</a:t>
            </a:r>
            <a:r>
              <a:rPr lang="uk-UA" dirty="0" smtClean="0">
                <a:solidFill>
                  <a:srgbClr val="000000"/>
                </a:solidFill>
                <a:latin typeface="e-ukraine"/>
              </a:rPr>
              <a:t> </a:t>
            </a:r>
          </a:p>
        </p:txBody>
      </p:sp>
      <p:sp>
        <p:nvSpPr>
          <p:cNvPr id="6" name="Прямокутник 5"/>
          <p:cNvSpPr/>
          <p:nvPr/>
        </p:nvSpPr>
        <p:spPr>
          <a:xfrm>
            <a:off x="1720014" y="1435691"/>
            <a:ext cx="3670133" cy="1200329"/>
          </a:xfrm>
          <a:prstGeom prst="rect">
            <a:avLst/>
          </a:prstGeom>
          <a:solidFill>
            <a:schemeClr val="accent4">
              <a:lumMod val="20000"/>
              <a:lumOff val="80000"/>
            </a:schemeClr>
          </a:solidFill>
        </p:spPr>
        <p:txBody>
          <a:bodyPr wrap="square">
            <a:spAutoFit/>
          </a:bodyPr>
          <a:lstStyle/>
          <a:p>
            <a:pPr lvl="0" fontAlgn="base"/>
            <a:r>
              <a:rPr lang="uk-UA" dirty="0" smtClean="0">
                <a:solidFill>
                  <a:srgbClr val="000000"/>
                </a:solidFill>
                <a:latin typeface="e-ukraine"/>
              </a:rPr>
              <a:t>Розмір </a:t>
            </a:r>
            <a:r>
              <a:rPr lang="uk-UA" dirty="0">
                <a:solidFill>
                  <a:srgbClr val="000000"/>
                </a:solidFill>
                <a:latin typeface="e-ukraine"/>
              </a:rPr>
              <a:t>гранту становить від </a:t>
            </a:r>
            <a:r>
              <a:rPr lang="uk-UA" b="1" dirty="0">
                <a:solidFill>
                  <a:srgbClr val="000000"/>
                </a:solidFill>
                <a:latin typeface="e-ukraine"/>
              </a:rPr>
              <a:t>140 тис. до 400 тис. грн за гектар</a:t>
            </a:r>
            <a:r>
              <a:rPr lang="uk-UA" dirty="0">
                <a:solidFill>
                  <a:srgbClr val="000000"/>
                </a:solidFill>
                <a:latin typeface="e-ukraine"/>
              </a:rPr>
              <a:t>, але </a:t>
            </a:r>
            <a:r>
              <a:rPr lang="uk-UA" b="1" dirty="0">
                <a:solidFill>
                  <a:srgbClr val="000000"/>
                </a:solidFill>
                <a:latin typeface="e-ukraine"/>
              </a:rPr>
              <a:t>не більше 70% вартості </a:t>
            </a:r>
            <a:r>
              <a:rPr lang="uk-UA" dirty="0">
                <a:solidFill>
                  <a:srgbClr val="000000"/>
                </a:solidFill>
                <a:latin typeface="e-ukraine"/>
              </a:rPr>
              <a:t>проєкту висадки насаджень.</a:t>
            </a:r>
            <a:endParaRPr lang="uk-UA" dirty="0">
              <a:solidFill>
                <a:srgbClr val="000000"/>
              </a:solidFill>
              <a:latin typeface="e-ukraine"/>
            </a:endParaRPr>
          </a:p>
        </p:txBody>
      </p:sp>
      <p:sp>
        <p:nvSpPr>
          <p:cNvPr id="7" name="Прямокутник 6"/>
          <p:cNvSpPr/>
          <p:nvPr/>
        </p:nvSpPr>
        <p:spPr>
          <a:xfrm>
            <a:off x="5903495" y="1389524"/>
            <a:ext cx="6096000" cy="646331"/>
          </a:xfrm>
          <a:prstGeom prst="rect">
            <a:avLst/>
          </a:prstGeom>
          <a:solidFill>
            <a:schemeClr val="accent4">
              <a:lumMod val="20000"/>
              <a:lumOff val="80000"/>
            </a:schemeClr>
          </a:solidFill>
        </p:spPr>
        <p:txBody>
          <a:bodyPr>
            <a:spAutoFit/>
          </a:bodyPr>
          <a:lstStyle/>
          <a:p>
            <a:pPr algn="ctr" fontAlgn="base"/>
            <a:r>
              <a:rPr lang="uk-UA" b="1" dirty="0" smtClean="0">
                <a:solidFill>
                  <a:srgbClr val="0070C0"/>
                </a:solidFill>
                <a:latin typeface="e-ukraine"/>
              </a:rPr>
              <a:t>Кількість постійних та сезонних працівників з урахуванням культур насаджень</a:t>
            </a:r>
            <a:endParaRPr lang="uk-UA" b="1" dirty="0">
              <a:solidFill>
                <a:srgbClr val="0070C0"/>
              </a:solidFill>
              <a:latin typeface="e-ukraine"/>
            </a:endParaRPr>
          </a:p>
        </p:txBody>
      </p:sp>
      <p:pic>
        <p:nvPicPr>
          <p:cNvPr id="11" name="Рисунок 10"/>
          <p:cNvPicPr>
            <a:picLocks noChangeAspect="1"/>
          </p:cNvPicPr>
          <p:nvPr/>
        </p:nvPicPr>
        <p:blipFill>
          <a:blip r:embed="rId8"/>
          <a:stretch>
            <a:fillRect/>
          </a:stretch>
        </p:blipFill>
        <p:spPr>
          <a:xfrm>
            <a:off x="5691958" y="2173439"/>
            <a:ext cx="6179199" cy="3924076"/>
          </a:xfrm>
          <a:prstGeom prst="rect">
            <a:avLst/>
          </a:prstGeom>
        </p:spPr>
      </p:pic>
      <p:sp>
        <p:nvSpPr>
          <p:cNvPr id="12" name="Прямокутник 11"/>
          <p:cNvSpPr/>
          <p:nvPr/>
        </p:nvSpPr>
        <p:spPr>
          <a:xfrm>
            <a:off x="1720013" y="4700334"/>
            <a:ext cx="3670133" cy="2031325"/>
          </a:xfrm>
          <a:prstGeom prst="rect">
            <a:avLst/>
          </a:prstGeom>
          <a:solidFill>
            <a:schemeClr val="accent4">
              <a:lumMod val="20000"/>
              <a:lumOff val="80000"/>
            </a:schemeClr>
          </a:solidFill>
        </p:spPr>
        <p:txBody>
          <a:bodyPr wrap="square">
            <a:spAutoFit/>
          </a:bodyPr>
          <a:lstStyle/>
          <a:p>
            <a:pPr fontAlgn="base"/>
            <a:r>
              <a:rPr lang="uk-UA" b="1" dirty="0" smtClean="0">
                <a:solidFill>
                  <a:srgbClr val="000000"/>
                </a:solidFill>
                <a:latin typeface="e-ukraine"/>
              </a:rPr>
              <a:t>На які цілі можна витратити грант?</a:t>
            </a:r>
          </a:p>
          <a:p>
            <a:pPr fontAlgn="base"/>
            <a:r>
              <a:rPr lang="uk-UA" dirty="0" smtClean="0">
                <a:solidFill>
                  <a:srgbClr val="000000"/>
                </a:solidFill>
                <a:latin typeface="e-ukraine"/>
              </a:rPr>
              <a:t>На оплату рахунків постачальникам (продавцям) за включені до кошторису матеріали для реалізації проєкту.</a:t>
            </a:r>
            <a:endParaRPr lang="uk-UA" dirty="0">
              <a:solidFill>
                <a:srgbClr val="000000"/>
              </a:solidFill>
              <a:latin typeface="e-ukraine"/>
            </a:endParaRPr>
          </a:p>
        </p:txBody>
      </p:sp>
    </p:spTree>
    <p:extLst>
      <p:ext uri="{BB962C8B-B14F-4D97-AF65-F5344CB8AC3E}">
        <p14:creationId xmlns:p14="http://schemas.microsoft.com/office/powerpoint/2010/main" val="1844446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29980"/>
            <a:ext cx="1603947" cy="6887980"/>
          </a:xfrm>
          <a:prstGeom prst="rect">
            <a:avLst/>
          </a:prstGeom>
        </p:spPr>
      </p:pic>
      <p:sp>
        <p:nvSpPr>
          <p:cNvPr id="6" name="Прямокутник 5"/>
          <p:cNvSpPr/>
          <p:nvPr/>
        </p:nvSpPr>
        <p:spPr>
          <a:xfrm>
            <a:off x="1720014" y="618978"/>
            <a:ext cx="2832955" cy="523220"/>
          </a:xfrm>
          <a:prstGeom prst="rect">
            <a:avLst/>
          </a:prstGeom>
        </p:spPr>
        <p:txBody>
          <a:bodyPr wrap="none">
            <a:spAutoFit/>
          </a:bodyPr>
          <a:lstStyle/>
          <a:p>
            <a:r>
              <a:rPr lang="uk-UA" sz="2800" b="1" dirty="0" smtClean="0">
                <a:solidFill>
                  <a:schemeClr val="accent6">
                    <a:lumMod val="50000"/>
                  </a:schemeClr>
                </a:solidFill>
              </a:rPr>
              <a:t>ГРАНТ НА САД</a:t>
            </a:r>
            <a:endParaRPr lang="uk-UA" sz="2800" b="1" dirty="0">
              <a:solidFill>
                <a:schemeClr val="accent6">
                  <a:lumMod val="50000"/>
                </a:schemeClr>
              </a:solidFill>
            </a:endParaRPr>
          </a:p>
        </p:txBody>
      </p:sp>
      <p:sp>
        <p:nvSpPr>
          <p:cNvPr id="2" name="Прямокутник 1"/>
          <p:cNvSpPr/>
          <p:nvPr/>
        </p:nvSpPr>
        <p:spPr>
          <a:xfrm>
            <a:off x="1720015" y="1430956"/>
            <a:ext cx="2470404" cy="5047536"/>
          </a:xfrm>
          <a:prstGeom prst="rect">
            <a:avLst/>
          </a:prstGeom>
          <a:solidFill>
            <a:schemeClr val="accent4">
              <a:lumMod val="20000"/>
              <a:lumOff val="80000"/>
            </a:schemeClr>
          </a:solidFill>
        </p:spPr>
        <p:txBody>
          <a:bodyPr wrap="square">
            <a:spAutoFit/>
          </a:bodyPr>
          <a:lstStyle/>
          <a:p>
            <a:pPr fontAlgn="base"/>
            <a:r>
              <a:rPr lang="uk-UA" sz="1600" b="1" dirty="0" smtClean="0">
                <a:solidFill>
                  <a:srgbClr val="000000"/>
                </a:solidFill>
                <a:latin typeface="e-ukraine"/>
              </a:rPr>
              <a:t>Чи виникають зобов'язання перед державою у разі отримання гранту?</a:t>
            </a:r>
          </a:p>
          <a:p>
            <a:pPr fontAlgn="base"/>
            <a:endParaRPr lang="uk-UA" sz="1600" b="1" dirty="0" smtClean="0">
              <a:solidFill>
                <a:srgbClr val="000000"/>
              </a:solidFill>
              <a:latin typeface="e-ukraine"/>
            </a:endParaRPr>
          </a:p>
          <a:p>
            <a:pPr fontAlgn="base"/>
            <a:r>
              <a:rPr lang="uk-UA" sz="1600" dirty="0" smtClean="0">
                <a:solidFill>
                  <a:srgbClr val="000000"/>
                </a:solidFill>
                <a:latin typeface="e-ukraine"/>
              </a:rPr>
              <a:t>У разі отримання гранту ви маєте:</a:t>
            </a:r>
          </a:p>
          <a:p>
            <a:pPr fontAlgn="base"/>
            <a:endParaRPr lang="uk-UA" sz="1600" dirty="0" smtClean="0">
              <a:solidFill>
                <a:srgbClr val="000000"/>
              </a:solidFill>
              <a:latin typeface="e-ukraine"/>
            </a:endParaRPr>
          </a:p>
          <a:p>
            <a:pPr fontAlgn="base">
              <a:buFont typeface="Arial" panose="020B0604020202020204" pitchFamily="34" charset="0"/>
              <a:buChar char="•"/>
            </a:pPr>
            <a:r>
              <a:rPr lang="uk-UA" sz="1600" dirty="0" smtClean="0">
                <a:solidFill>
                  <a:srgbClr val="000000"/>
                </a:solidFill>
                <a:latin typeface="e-ukraine"/>
              </a:rPr>
              <a:t>створити робочі місця у </a:t>
            </a:r>
            <a:r>
              <a:rPr lang="uk-UA" sz="1600" u="sng" dirty="0" smtClean="0">
                <a:solidFill>
                  <a:srgbClr val="000000"/>
                </a:solidFill>
                <a:latin typeface="e-ukraine"/>
                <a:hlinkClick r:id="rId7"/>
              </a:rPr>
              <a:t>такій</a:t>
            </a:r>
            <a:r>
              <a:rPr lang="uk-UA" sz="1600" dirty="0" smtClean="0">
                <a:solidFill>
                  <a:srgbClr val="000000"/>
                </a:solidFill>
                <a:latin typeface="e-ukraine"/>
              </a:rPr>
              <a:t> кількості </a:t>
            </a:r>
            <a:r>
              <a:rPr lang="en-GB" sz="1600" dirty="0">
                <a:solidFill>
                  <a:srgbClr val="000000"/>
                </a:solidFill>
                <a:latin typeface="e-ukraine"/>
                <a:hlinkClick r:id="rId8"/>
              </a:rPr>
              <a:t>http://surl.li/crwsp</a:t>
            </a:r>
            <a:r>
              <a:rPr lang="uk-UA" sz="1600" dirty="0" smtClean="0">
                <a:solidFill>
                  <a:srgbClr val="000000"/>
                </a:solidFill>
                <a:latin typeface="e-ukraine"/>
              </a:rPr>
              <a:t>;   </a:t>
            </a:r>
          </a:p>
          <a:p>
            <a:pPr fontAlgn="base">
              <a:buFont typeface="Arial" panose="020B0604020202020204" pitchFamily="34" charset="0"/>
              <a:buChar char="•"/>
            </a:pPr>
            <a:endParaRPr lang="uk-UA" sz="1600" dirty="0" smtClean="0">
              <a:solidFill>
                <a:srgbClr val="000000"/>
              </a:solidFill>
              <a:latin typeface="e-ukraine"/>
            </a:endParaRPr>
          </a:p>
          <a:p>
            <a:pPr fontAlgn="base">
              <a:buFont typeface="Arial" panose="020B0604020202020204" pitchFamily="34" charset="0"/>
              <a:buChar char="•"/>
            </a:pPr>
            <a:r>
              <a:rPr lang="uk-UA" sz="1600" dirty="0" smtClean="0">
                <a:solidFill>
                  <a:srgbClr val="000000"/>
                </a:solidFill>
                <a:latin typeface="e-ukraine"/>
              </a:rPr>
              <a:t>здійснювати вашу діяльність не менше 5 років надалі;</a:t>
            </a:r>
          </a:p>
          <a:p>
            <a:pPr fontAlgn="base">
              <a:buFont typeface="Arial" panose="020B0604020202020204" pitchFamily="34" charset="0"/>
              <a:buChar char="•"/>
            </a:pPr>
            <a:endParaRPr lang="uk-UA" sz="1600" dirty="0" smtClean="0">
              <a:solidFill>
                <a:srgbClr val="000000"/>
              </a:solidFill>
              <a:latin typeface="e-ukraine"/>
            </a:endParaRPr>
          </a:p>
          <a:p>
            <a:pPr fontAlgn="base">
              <a:buFont typeface="Arial" panose="020B0604020202020204" pitchFamily="34" charset="0"/>
              <a:buChar char="•"/>
            </a:pPr>
            <a:r>
              <a:rPr lang="uk-UA" sz="1600" dirty="0" smtClean="0">
                <a:solidFill>
                  <a:srgbClr val="000000"/>
                </a:solidFill>
                <a:latin typeface="e-ukraine"/>
              </a:rPr>
              <a:t>сплачувати податки в бюджет, зокрема, за працевлаштування робітників</a:t>
            </a:r>
            <a:r>
              <a:rPr lang="uk-UA" dirty="0" smtClean="0">
                <a:solidFill>
                  <a:srgbClr val="000000"/>
                </a:solidFill>
                <a:latin typeface="e-ukraine"/>
              </a:rPr>
              <a:t>.</a:t>
            </a:r>
            <a:endParaRPr lang="uk-UA" dirty="0">
              <a:solidFill>
                <a:srgbClr val="000000"/>
              </a:solidFill>
              <a:latin typeface="e-ukraine"/>
            </a:endParaRPr>
          </a:p>
        </p:txBody>
      </p:sp>
      <p:sp>
        <p:nvSpPr>
          <p:cNvPr id="4" name="Прямокутник 3"/>
          <p:cNvSpPr/>
          <p:nvPr/>
        </p:nvSpPr>
        <p:spPr>
          <a:xfrm>
            <a:off x="4321478" y="1402080"/>
            <a:ext cx="3763744" cy="5509200"/>
          </a:xfrm>
          <a:prstGeom prst="rect">
            <a:avLst/>
          </a:prstGeom>
        </p:spPr>
        <p:txBody>
          <a:bodyPr wrap="square">
            <a:spAutoFit/>
          </a:bodyPr>
          <a:lstStyle/>
          <a:p>
            <a:pPr fontAlgn="base"/>
            <a:r>
              <a:rPr lang="uk-UA" sz="1600" b="1" dirty="0" smtClean="0">
                <a:solidFill>
                  <a:srgbClr val="000000"/>
                </a:solidFill>
                <a:latin typeface="e-ukraine"/>
              </a:rPr>
              <a:t>Ви маєте повернути суму вашого гранту, якщо не виконаєте зобов’язання перед державою</a:t>
            </a:r>
            <a:r>
              <a:rPr lang="uk-UA" sz="1600" dirty="0" smtClean="0">
                <a:solidFill>
                  <a:srgbClr val="000000"/>
                </a:solidFill>
                <a:latin typeface="e-ukraine"/>
              </a:rPr>
              <a:t>, тобто:</a:t>
            </a:r>
          </a:p>
          <a:p>
            <a:pPr fontAlgn="base"/>
            <a:endParaRPr lang="uk-UA" sz="1600" dirty="0" smtClean="0">
              <a:solidFill>
                <a:srgbClr val="000000"/>
              </a:solidFill>
              <a:latin typeface="e-ukraine"/>
            </a:endParaRPr>
          </a:p>
          <a:p>
            <a:pPr fontAlgn="base">
              <a:buFont typeface="Arial" panose="020B0604020202020204" pitchFamily="34" charset="0"/>
              <a:buChar char="•"/>
            </a:pPr>
            <a:r>
              <a:rPr lang="uk-UA" sz="1600" dirty="0" smtClean="0">
                <a:solidFill>
                  <a:srgbClr val="000000"/>
                </a:solidFill>
                <a:latin typeface="e-ukraine"/>
              </a:rPr>
              <a:t>не створите робочих місць в необхідній кількості. Ознайомтесь з вимогами в </a:t>
            </a:r>
            <a:r>
              <a:rPr lang="uk-UA" sz="1600" u="sng" dirty="0" smtClean="0">
                <a:solidFill>
                  <a:srgbClr val="000000"/>
                </a:solidFill>
                <a:latin typeface="e-ukraine"/>
                <a:hlinkClick r:id="rId9"/>
              </a:rPr>
              <a:t>додатку 1 до Порядку</a:t>
            </a:r>
            <a:r>
              <a:rPr lang="uk-UA" sz="1600" dirty="0" smtClean="0">
                <a:solidFill>
                  <a:srgbClr val="000000"/>
                </a:solidFill>
                <a:latin typeface="e-ukraine"/>
              </a:rPr>
              <a:t>;</a:t>
            </a:r>
          </a:p>
          <a:p>
            <a:pPr fontAlgn="base">
              <a:buFont typeface="Arial" panose="020B0604020202020204" pitchFamily="34" charset="0"/>
              <a:buChar char="•"/>
            </a:pPr>
            <a:endParaRPr lang="uk-UA" sz="1600" dirty="0" smtClean="0">
              <a:solidFill>
                <a:srgbClr val="000000"/>
              </a:solidFill>
              <a:latin typeface="e-ukraine"/>
            </a:endParaRPr>
          </a:p>
          <a:p>
            <a:pPr fontAlgn="base">
              <a:buFont typeface="Arial" panose="020B0604020202020204" pitchFamily="34" charset="0"/>
              <a:buChar char="•"/>
            </a:pPr>
            <a:r>
              <a:rPr lang="uk-UA" sz="1600" dirty="0" smtClean="0">
                <a:solidFill>
                  <a:srgbClr val="000000"/>
                </a:solidFill>
                <a:latin typeface="e-ukraine"/>
              </a:rPr>
              <a:t>не встановите систему зрошення з водозабором;</a:t>
            </a:r>
          </a:p>
          <a:p>
            <a:pPr fontAlgn="base">
              <a:buFont typeface="Arial" panose="020B0604020202020204" pitchFamily="34" charset="0"/>
              <a:buChar char="•"/>
            </a:pPr>
            <a:endParaRPr lang="uk-UA" sz="1600" dirty="0" smtClean="0">
              <a:solidFill>
                <a:srgbClr val="000000"/>
              </a:solidFill>
              <a:latin typeface="e-ukraine"/>
            </a:endParaRPr>
          </a:p>
          <a:p>
            <a:pPr fontAlgn="base">
              <a:buFont typeface="Arial" panose="020B0604020202020204" pitchFamily="34" charset="0"/>
              <a:buChar char="•"/>
            </a:pPr>
            <a:r>
              <a:rPr lang="uk-UA" sz="1600" dirty="0" smtClean="0">
                <a:solidFill>
                  <a:srgbClr val="000000"/>
                </a:solidFill>
                <a:latin typeface="e-ukraine"/>
              </a:rPr>
              <a:t>здійснюватимете вказану діяльність менше 5 років;</a:t>
            </a:r>
          </a:p>
          <a:p>
            <a:pPr fontAlgn="base">
              <a:buFont typeface="Arial" panose="020B0604020202020204" pitchFamily="34" charset="0"/>
              <a:buChar char="•"/>
            </a:pPr>
            <a:endParaRPr lang="uk-UA" sz="1600" dirty="0" smtClean="0">
              <a:solidFill>
                <a:srgbClr val="000000"/>
              </a:solidFill>
              <a:latin typeface="e-ukraine"/>
            </a:endParaRPr>
          </a:p>
          <a:p>
            <a:pPr fontAlgn="base">
              <a:buFont typeface="Arial" panose="020B0604020202020204" pitchFamily="34" charset="0"/>
              <a:buChar char="•"/>
            </a:pPr>
            <a:r>
              <a:rPr lang="uk-UA" sz="1600" dirty="0" smtClean="0">
                <a:solidFill>
                  <a:srgbClr val="000000"/>
                </a:solidFill>
                <a:latin typeface="e-ukraine"/>
              </a:rPr>
              <a:t>не сплачуватимете податки та збори.</a:t>
            </a:r>
          </a:p>
          <a:p>
            <a:pPr fontAlgn="base">
              <a:buFont typeface="Arial" panose="020B0604020202020204" pitchFamily="34" charset="0"/>
              <a:buChar char="•"/>
            </a:pPr>
            <a:endParaRPr lang="uk-UA" sz="1600" dirty="0" smtClean="0">
              <a:solidFill>
                <a:srgbClr val="000000"/>
              </a:solidFill>
              <a:latin typeface="e-ukraine"/>
            </a:endParaRPr>
          </a:p>
          <a:p>
            <a:pPr fontAlgn="base"/>
            <a:r>
              <a:rPr lang="uk-UA" sz="1600" dirty="0" smtClean="0">
                <a:solidFill>
                  <a:srgbClr val="000000"/>
                </a:solidFill>
                <a:latin typeface="e-ukraine"/>
              </a:rPr>
              <a:t>Також ви можете звернутися до Мінагрополітики та подати заяву про скасування рішення про надання гранту.</a:t>
            </a:r>
            <a:endParaRPr lang="uk-UA" sz="1600" dirty="0">
              <a:solidFill>
                <a:srgbClr val="000000"/>
              </a:solidFill>
              <a:latin typeface="e-ukraine"/>
            </a:endParaRPr>
          </a:p>
        </p:txBody>
      </p:sp>
      <p:pic>
        <p:nvPicPr>
          <p:cNvPr id="5" name="Рисунок 4"/>
          <p:cNvPicPr>
            <a:picLocks noChangeAspect="1"/>
          </p:cNvPicPr>
          <p:nvPr/>
        </p:nvPicPr>
        <p:blipFill>
          <a:blip r:embed="rId10"/>
          <a:stretch>
            <a:fillRect/>
          </a:stretch>
        </p:blipFill>
        <p:spPr>
          <a:xfrm>
            <a:off x="8069125" y="1269403"/>
            <a:ext cx="3839417" cy="2987669"/>
          </a:xfrm>
          <a:prstGeom prst="rect">
            <a:avLst/>
          </a:prstGeom>
        </p:spPr>
      </p:pic>
      <p:pic>
        <p:nvPicPr>
          <p:cNvPr id="7" name="Рисунок 6"/>
          <p:cNvPicPr>
            <a:picLocks noChangeAspect="1"/>
          </p:cNvPicPr>
          <p:nvPr/>
        </p:nvPicPr>
        <p:blipFill>
          <a:blip r:embed="rId11"/>
          <a:stretch>
            <a:fillRect/>
          </a:stretch>
        </p:blipFill>
        <p:spPr>
          <a:xfrm>
            <a:off x="8047006" y="4380063"/>
            <a:ext cx="3861536" cy="1466114"/>
          </a:xfrm>
          <a:prstGeom prst="rect">
            <a:avLst/>
          </a:prstGeom>
        </p:spPr>
      </p:pic>
      <p:sp>
        <p:nvSpPr>
          <p:cNvPr id="8" name="Прямокутник 7"/>
          <p:cNvSpPr/>
          <p:nvPr/>
        </p:nvSpPr>
        <p:spPr>
          <a:xfrm>
            <a:off x="8047006" y="6255618"/>
            <a:ext cx="3861536" cy="246221"/>
          </a:xfrm>
          <a:prstGeom prst="rect">
            <a:avLst/>
          </a:prstGeom>
        </p:spPr>
        <p:txBody>
          <a:bodyPr wrap="square">
            <a:spAutoFit/>
          </a:bodyPr>
          <a:lstStyle/>
          <a:p>
            <a:r>
              <a:rPr lang="en-GB" sz="1000" dirty="0">
                <a:hlinkClick r:id="rId9"/>
              </a:rPr>
              <a:t>https://zakon.rada.gov.ua/laws/show/738-2022-%</a:t>
            </a:r>
            <a:r>
              <a:rPr lang="en-GB" sz="1000" dirty="0" smtClean="0">
                <a:hlinkClick r:id="rId9"/>
              </a:rPr>
              <a:t>D0%BF#n273</a:t>
            </a:r>
            <a:r>
              <a:rPr lang="uk-UA" sz="1000" dirty="0" smtClean="0"/>
              <a:t> </a:t>
            </a:r>
            <a:endParaRPr lang="uk-UA" sz="1000" dirty="0"/>
          </a:p>
        </p:txBody>
      </p:sp>
    </p:spTree>
    <p:extLst>
      <p:ext uri="{BB962C8B-B14F-4D97-AF65-F5344CB8AC3E}">
        <p14:creationId xmlns:p14="http://schemas.microsoft.com/office/powerpoint/2010/main" val="3446491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29980"/>
            <a:ext cx="1603947" cy="6887980"/>
          </a:xfrm>
          <a:prstGeom prst="rect">
            <a:avLst/>
          </a:prstGeom>
        </p:spPr>
      </p:pic>
      <p:pic>
        <p:nvPicPr>
          <p:cNvPr id="2" name="Рисунок 1"/>
          <p:cNvPicPr>
            <a:picLocks noChangeAspect="1"/>
          </p:cNvPicPr>
          <p:nvPr/>
        </p:nvPicPr>
        <p:blipFill>
          <a:blip r:embed="rId7"/>
          <a:stretch>
            <a:fillRect/>
          </a:stretch>
        </p:blipFill>
        <p:spPr>
          <a:xfrm>
            <a:off x="1790731" y="586413"/>
            <a:ext cx="4723832" cy="792698"/>
          </a:xfrm>
          <a:prstGeom prst="rect">
            <a:avLst/>
          </a:prstGeom>
        </p:spPr>
      </p:pic>
      <p:sp>
        <p:nvSpPr>
          <p:cNvPr id="4" name="Прямокутник 3"/>
          <p:cNvSpPr/>
          <p:nvPr/>
        </p:nvSpPr>
        <p:spPr>
          <a:xfrm>
            <a:off x="1731559" y="1541492"/>
            <a:ext cx="10235852" cy="5016758"/>
          </a:xfrm>
          <a:prstGeom prst="rect">
            <a:avLst/>
          </a:prstGeom>
          <a:solidFill>
            <a:schemeClr val="accent6">
              <a:lumMod val="20000"/>
              <a:lumOff val="80000"/>
            </a:schemeClr>
          </a:solidFill>
        </p:spPr>
        <p:txBody>
          <a:bodyPr wrap="square">
            <a:spAutoFit/>
          </a:bodyPr>
          <a:lstStyle/>
          <a:p>
            <a:r>
              <a:rPr lang="uk-UA" sz="1600" b="1" dirty="0" smtClean="0">
                <a:solidFill>
                  <a:srgbClr val="494848"/>
                </a:solidFill>
                <a:latin typeface="Proba Pro"/>
              </a:rPr>
              <a:t>Загальні </a:t>
            </a:r>
            <a:r>
              <a:rPr lang="uk-UA" sz="1600" b="1" dirty="0" smtClean="0">
                <a:solidFill>
                  <a:srgbClr val="494848"/>
                </a:solidFill>
                <a:latin typeface="Proba Pro"/>
              </a:rPr>
              <a:t>недоліки:</a:t>
            </a:r>
            <a:endParaRPr lang="uk-UA" sz="1600" dirty="0" smtClean="0">
              <a:solidFill>
                <a:srgbClr val="494848"/>
              </a:solidFill>
              <a:latin typeface="Proba Pro"/>
            </a:endParaRPr>
          </a:p>
          <a:p>
            <a:pPr>
              <a:buFont typeface="Arial" panose="020B0604020202020204" pitchFamily="34" charset="0"/>
              <a:buChar char="•"/>
            </a:pPr>
            <a:r>
              <a:rPr lang="uk-UA" sz="1600" dirty="0" smtClean="0">
                <a:solidFill>
                  <a:srgbClr val="494848"/>
                </a:solidFill>
                <a:latin typeface="Proba Pro"/>
              </a:rPr>
              <a:t>подання </a:t>
            </a:r>
            <a:r>
              <a:rPr lang="uk-UA" sz="1600" b="1" dirty="0" smtClean="0">
                <a:solidFill>
                  <a:srgbClr val="494848"/>
                </a:solidFill>
                <a:latin typeface="Proba Pro"/>
              </a:rPr>
              <a:t>неналежним чином розроблених (оформлених) проектів </a:t>
            </a:r>
            <a:r>
              <a:rPr lang="uk-UA" sz="1600" dirty="0" smtClean="0">
                <a:solidFill>
                  <a:srgbClr val="494848"/>
                </a:solidFill>
                <a:latin typeface="Proba Pro"/>
              </a:rPr>
              <a:t>висадки насаджень та проектів модульної теплиці (</a:t>
            </a:r>
            <a:r>
              <a:rPr lang="uk-UA" sz="1600" i="1" dirty="0" smtClean="0">
                <a:solidFill>
                  <a:srgbClr val="494848"/>
                </a:solidFill>
                <a:latin typeface="Proba Pro"/>
              </a:rPr>
              <a:t>подаються замість них реферати, бізнес-плани, або проекти, не підписані розробником проекту та не затверджені замовником</a:t>
            </a:r>
            <a:r>
              <a:rPr lang="uk-UA" sz="1600" dirty="0" smtClean="0">
                <a:solidFill>
                  <a:srgbClr val="494848"/>
                </a:solidFill>
                <a:latin typeface="Proba Pro"/>
              </a:rPr>
              <a:t>);</a:t>
            </a:r>
          </a:p>
          <a:p>
            <a:pPr>
              <a:buFont typeface="Arial" panose="020B0604020202020204" pitchFamily="34" charset="0"/>
              <a:buChar char="•"/>
            </a:pPr>
            <a:r>
              <a:rPr lang="uk-UA" sz="1600" b="1" dirty="0" smtClean="0">
                <a:solidFill>
                  <a:srgbClr val="494848"/>
                </a:solidFill>
                <a:latin typeface="Proba Pro"/>
              </a:rPr>
              <a:t>невідповідність даних</a:t>
            </a:r>
            <a:r>
              <a:rPr lang="uk-UA" sz="1600" dirty="0" smtClean="0">
                <a:solidFill>
                  <a:srgbClr val="494848"/>
                </a:solidFill>
                <a:latin typeface="Proba Pro"/>
              </a:rPr>
              <a:t>, зазначених в заяві, даним проекту (</a:t>
            </a:r>
            <a:r>
              <a:rPr lang="uk-UA" sz="1600" i="1" dirty="0" smtClean="0">
                <a:solidFill>
                  <a:srgbClr val="494848"/>
                </a:solidFill>
                <a:latin typeface="Proba Pro"/>
              </a:rPr>
              <a:t>зокрема, щодо площі земельної ділянки під насадженнями або теплицями, типу продукту</a:t>
            </a:r>
            <a:r>
              <a:rPr lang="uk-UA" sz="1600" dirty="0" smtClean="0">
                <a:solidFill>
                  <a:srgbClr val="494848"/>
                </a:solidFill>
                <a:latin typeface="Proba Pro"/>
              </a:rPr>
              <a:t>);</a:t>
            </a:r>
          </a:p>
          <a:p>
            <a:pPr>
              <a:buFont typeface="Arial" panose="020B0604020202020204" pitchFamily="34" charset="0"/>
              <a:buChar char="•"/>
            </a:pPr>
            <a:r>
              <a:rPr lang="uk-UA" sz="1600" dirty="0" smtClean="0">
                <a:solidFill>
                  <a:srgbClr val="494848"/>
                </a:solidFill>
                <a:latin typeface="Proba Pro"/>
              </a:rPr>
              <a:t>зазначення </a:t>
            </a:r>
            <a:r>
              <a:rPr lang="uk-UA" sz="1600" b="1" dirty="0" smtClean="0">
                <a:solidFill>
                  <a:srgbClr val="494848"/>
                </a:solidFill>
                <a:latin typeface="Proba Pro"/>
              </a:rPr>
              <a:t>різних даних по тексту проекту </a:t>
            </a:r>
            <a:r>
              <a:rPr lang="uk-UA" sz="1600" dirty="0" smtClean="0">
                <a:solidFill>
                  <a:srgbClr val="494848"/>
                </a:solidFill>
                <a:latin typeface="Proba Pro"/>
              </a:rPr>
              <a:t>(</a:t>
            </a:r>
            <a:r>
              <a:rPr lang="uk-UA" sz="1600" i="1" dirty="0" smtClean="0">
                <a:solidFill>
                  <a:srgbClr val="494848"/>
                </a:solidFill>
                <a:latin typeface="Proba Pro"/>
              </a:rPr>
              <a:t>наприклад, дані Пояснювальної записки не відповідають даним Генерального плану та його експлікації, </a:t>
            </a:r>
            <a:r>
              <a:rPr lang="uk-UA" sz="1600" dirty="0" smtClean="0">
                <a:solidFill>
                  <a:srgbClr val="494848"/>
                </a:solidFill>
                <a:latin typeface="Proba Pro"/>
              </a:rPr>
              <a:t> </a:t>
            </a:r>
            <a:r>
              <a:rPr lang="uk-UA" sz="1600" i="1" dirty="0" smtClean="0">
                <a:solidFill>
                  <a:srgbClr val="494848"/>
                </a:solidFill>
                <a:latin typeface="Proba Pro"/>
              </a:rPr>
              <a:t>культури та період їх вирощування відрізняються в різних розділах проекту</a:t>
            </a:r>
            <a:r>
              <a:rPr lang="uk-UA" sz="1600" dirty="0" smtClean="0">
                <a:solidFill>
                  <a:srgbClr val="494848"/>
                </a:solidFill>
                <a:latin typeface="Proba Pro"/>
              </a:rPr>
              <a:t>);</a:t>
            </a:r>
          </a:p>
          <a:p>
            <a:pPr>
              <a:buFont typeface="Arial" panose="020B0604020202020204" pitchFamily="34" charset="0"/>
              <a:buChar char="•"/>
            </a:pPr>
            <a:r>
              <a:rPr lang="uk-UA" sz="1600" b="1" dirty="0" smtClean="0">
                <a:solidFill>
                  <a:srgbClr val="494848"/>
                </a:solidFill>
                <a:latin typeface="Proba Pro"/>
              </a:rPr>
              <a:t>невідповідність суб’єкта господарювання </a:t>
            </a:r>
            <a:r>
              <a:rPr lang="uk-UA" sz="1600" dirty="0" smtClean="0">
                <a:solidFill>
                  <a:srgbClr val="494848"/>
                </a:solidFill>
                <a:latin typeface="Proba Pro"/>
              </a:rPr>
              <a:t>щодо провадження діяльності у сфері вирощування сільськогосподарських культур, згідно з класифікацією видів економічної діяльності;</a:t>
            </a:r>
          </a:p>
          <a:p>
            <a:pPr>
              <a:buFont typeface="Arial" panose="020B0604020202020204" pitchFamily="34" charset="0"/>
              <a:buChar char="•"/>
            </a:pPr>
            <a:r>
              <a:rPr lang="uk-UA" sz="1600" b="1" dirty="0" smtClean="0">
                <a:solidFill>
                  <a:srgbClr val="494848"/>
                </a:solidFill>
                <a:latin typeface="Proba Pro"/>
              </a:rPr>
              <a:t>відсутність інформації щодо водозабору </a:t>
            </a:r>
            <a:r>
              <a:rPr lang="uk-UA" sz="1600" dirty="0" smtClean="0">
                <a:solidFill>
                  <a:srgbClr val="494848"/>
                </a:solidFill>
                <a:latin typeface="Proba Pro"/>
              </a:rPr>
              <a:t>(</a:t>
            </a:r>
            <a:r>
              <a:rPr lang="uk-UA" sz="1600" i="1" dirty="0" smtClean="0">
                <a:solidFill>
                  <a:srgbClr val="494848"/>
                </a:solidFill>
                <a:latin typeface="Proba Pro"/>
              </a:rPr>
              <a:t>не надана інформація про джерело водозабору (свердловину, штучну водойму тощо), не вказані дані про свердловину (не позначено її на генеральному плані, не вказані її реєстраційні дані, не надано копії реєстраційних документів та/або дозволу на спеціальне водокористування тощо</a:t>
            </a:r>
            <a:r>
              <a:rPr lang="uk-UA" sz="1600" dirty="0" smtClean="0">
                <a:solidFill>
                  <a:srgbClr val="494848"/>
                </a:solidFill>
                <a:latin typeface="Proba Pro"/>
              </a:rPr>
              <a:t>);</a:t>
            </a:r>
          </a:p>
          <a:p>
            <a:pPr>
              <a:buFont typeface="Arial" panose="020B0604020202020204" pitchFamily="34" charset="0"/>
              <a:buChar char="•"/>
            </a:pPr>
            <a:r>
              <a:rPr lang="uk-UA" sz="1600" b="1" dirty="0" smtClean="0">
                <a:solidFill>
                  <a:srgbClr val="494848"/>
                </a:solidFill>
                <a:latin typeface="Proba Pro"/>
              </a:rPr>
              <a:t>відсутність інформації щодо поливу </a:t>
            </a:r>
            <a:r>
              <a:rPr lang="uk-UA" sz="1600" dirty="0" smtClean="0">
                <a:solidFill>
                  <a:srgbClr val="494848"/>
                </a:solidFill>
                <a:latin typeface="Proba Pro"/>
              </a:rPr>
              <a:t>(крапельного зрошення) – </a:t>
            </a:r>
            <a:r>
              <a:rPr lang="uk-UA" sz="1600" i="1" dirty="0" smtClean="0">
                <a:solidFill>
                  <a:srgbClr val="494848"/>
                </a:solidFill>
                <a:latin typeface="Proba Pro"/>
              </a:rPr>
              <a:t>не надано схему поливу (крапельного зрошення), подано проект крапельного зрошення з некоректними даними та кресленнями; </a:t>
            </a:r>
            <a:endParaRPr lang="uk-UA" sz="1600" dirty="0" smtClean="0">
              <a:solidFill>
                <a:srgbClr val="494848"/>
              </a:solidFill>
              <a:latin typeface="Proba Pro"/>
            </a:endParaRPr>
          </a:p>
          <a:p>
            <a:pPr>
              <a:buFont typeface="Arial" panose="020B0604020202020204" pitchFamily="34" charset="0"/>
              <a:buChar char="•"/>
            </a:pPr>
            <a:r>
              <a:rPr lang="uk-UA" sz="1600" dirty="0" smtClean="0">
                <a:solidFill>
                  <a:srgbClr val="494848"/>
                </a:solidFill>
                <a:latin typeface="Proba Pro"/>
              </a:rPr>
              <a:t>подаються проекти з договорами оренди земельної ділянки </a:t>
            </a:r>
            <a:r>
              <a:rPr lang="uk-UA" sz="1600" b="1" dirty="0" smtClean="0">
                <a:solidFill>
                  <a:srgbClr val="494848"/>
                </a:solidFill>
                <a:latin typeface="Proba Pro"/>
              </a:rPr>
              <a:t>строком менше 7 років</a:t>
            </a:r>
            <a:r>
              <a:rPr lang="uk-UA" sz="1600" dirty="0" smtClean="0">
                <a:solidFill>
                  <a:srgbClr val="494848"/>
                </a:solidFill>
                <a:latin typeface="Proba Pro"/>
              </a:rPr>
              <a:t>;</a:t>
            </a:r>
          </a:p>
          <a:p>
            <a:pPr>
              <a:buFont typeface="Arial" panose="020B0604020202020204" pitchFamily="34" charset="0"/>
              <a:buChar char="•"/>
            </a:pPr>
            <a:r>
              <a:rPr lang="uk-UA" sz="1600" dirty="0" smtClean="0">
                <a:solidFill>
                  <a:srgbClr val="494848"/>
                </a:solidFill>
                <a:latin typeface="Proba Pro"/>
              </a:rPr>
              <a:t>в поданих проектах </a:t>
            </a:r>
            <a:r>
              <a:rPr lang="uk-UA" sz="1600" b="1" dirty="0" smtClean="0">
                <a:solidFill>
                  <a:srgbClr val="494848"/>
                </a:solidFill>
                <a:latin typeface="Proba Pro"/>
              </a:rPr>
              <a:t>відсутній зведений кошторисний розрахунок </a:t>
            </a:r>
            <a:r>
              <a:rPr lang="uk-UA" sz="1600" dirty="0" smtClean="0">
                <a:solidFill>
                  <a:srgbClr val="494848"/>
                </a:solidFill>
                <a:latin typeface="Proba Pro"/>
              </a:rPr>
              <a:t>вартості будівництва модульної теплиці</a:t>
            </a:r>
            <a:r>
              <a:rPr lang="uk-UA" sz="1600" dirty="0" smtClean="0">
                <a:solidFill>
                  <a:srgbClr val="494848"/>
                </a:solidFill>
                <a:latin typeface="Proba Pro"/>
              </a:rPr>
              <a:t>.</a:t>
            </a:r>
            <a:endParaRPr lang="uk-UA" sz="1600" dirty="0" smtClean="0">
              <a:solidFill>
                <a:srgbClr val="494848"/>
              </a:solidFill>
              <a:latin typeface="Proba Pro"/>
            </a:endParaRPr>
          </a:p>
        </p:txBody>
      </p:sp>
      <p:sp>
        <p:nvSpPr>
          <p:cNvPr id="5" name="Прямокутник 4"/>
          <p:cNvSpPr/>
          <p:nvPr/>
        </p:nvSpPr>
        <p:spPr>
          <a:xfrm>
            <a:off x="4102406" y="1117181"/>
            <a:ext cx="7653634" cy="369332"/>
          </a:xfrm>
          <a:prstGeom prst="rect">
            <a:avLst/>
          </a:prstGeom>
        </p:spPr>
        <p:txBody>
          <a:bodyPr wrap="none">
            <a:spAutoFit/>
          </a:bodyPr>
          <a:lstStyle/>
          <a:p>
            <a:r>
              <a:rPr lang="uk-UA" b="1" dirty="0">
                <a:solidFill>
                  <a:schemeClr val="accent6">
                    <a:lumMod val="50000"/>
                  </a:schemeClr>
                </a:solidFill>
                <a:latin typeface="Proba Pro"/>
              </a:rPr>
              <a:t>ТИПОВІ НЕДОЛІКИ ПІД ЧАС ФОРМУВАННЯ ПАКЕТУ ДОКУМЕНТІВ</a:t>
            </a:r>
            <a:endParaRPr lang="uk-UA" b="1" dirty="0">
              <a:solidFill>
                <a:schemeClr val="accent6">
                  <a:lumMod val="50000"/>
                </a:schemeClr>
              </a:solidFill>
            </a:endParaRPr>
          </a:p>
        </p:txBody>
      </p:sp>
    </p:spTree>
    <p:extLst>
      <p:ext uri="{BB962C8B-B14F-4D97-AF65-F5344CB8AC3E}">
        <p14:creationId xmlns:p14="http://schemas.microsoft.com/office/powerpoint/2010/main" val="387640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29980"/>
            <a:ext cx="1603947" cy="6887980"/>
          </a:xfrm>
          <a:prstGeom prst="rect">
            <a:avLst/>
          </a:prstGeom>
        </p:spPr>
      </p:pic>
      <p:sp>
        <p:nvSpPr>
          <p:cNvPr id="9" name="Google Shape;119;g22c62a50417_0_5">
            <a:extLst>
              <a:ext uri="{FF2B5EF4-FFF2-40B4-BE49-F238E27FC236}">
                <a16:creationId xmlns:a16="http://schemas.microsoft.com/office/drawing/2014/main" id="{9454E71E-14AE-4806-A474-A6D1BD70ACF2}"/>
              </a:ext>
            </a:extLst>
          </p:cNvPr>
          <p:cNvSpPr txBox="1"/>
          <p:nvPr/>
        </p:nvSpPr>
        <p:spPr>
          <a:xfrm>
            <a:off x="2075925" y="2257425"/>
            <a:ext cx="9279300" cy="2954625"/>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1" i="0" u="none" strike="noStrike" kern="0" cap="none" spc="0" normalizeH="0" baseline="0" noProof="0" dirty="0" err="1">
                <a:ln>
                  <a:noFill/>
                </a:ln>
                <a:solidFill>
                  <a:srgbClr val="006666"/>
                </a:solidFill>
                <a:effectLst/>
                <a:uLnTx/>
                <a:uFillTx/>
                <a:latin typeface="Calibri" panose="020F0502020204030204" pitchFamily="34" charset="0"/>
                <a:ea typeface="Montserrat"/>
                <a:cs typeface="Montserrat"/>
                <a:sym typeface="Montserrat"/>
              </a:rPr>
              <a:t>Проєкт</a:t>
            </a:r>
            <a:r>
              <a:rPr kumimoji="0" lang="uk-UA" sz="1800" b="1" i="0" u="none" strike="noStrike" kern="0" cap="none" spc="0" normalizeH="0" baseline="0" noProof="0" dirty="0">
                <a:ln>
                  <a:noFill/>
                </a:ln>
                <a:solidFill>
                  <a:srgbClr val="006666"/>
                </a:solidFill>
                <a:effectLst/>
                <a:uLnTx/>
                <a:uFillTx/>
                <a:latin typeface="Calibri" panose="020F0502020204030204" pitchFamily="34" charset="0"/>
                <a:ea typeface="Montserrat"/>
                <a:cs typeface="Montserrat"/>
                <a:sym typeface="Montserrat"/>
              </a:rPr>
              <a:t> «Школа сімейного фермерства для ветеранів та </a:t>
            </a:r>
            <a:r>
              <a:rPr kumimoji="0" lang="uk-UA" sz="1800" b="1" i="0" u="none" strike="noStrike" kern="0" cap="none" spc="0" normalizeH="0" baseline="0" noProof="0" dirty="0" err="1">
                <a:ln>
                  <a:noFill/>
                </a:ln>
                <a:solidFill>
                  <a:srgbClr val="006666"/>
                </a:solidFill>
                <a:effectLst/>
                <a:uLnTx/>
                <a:uFillTx/>
                <a:latin typeface="Calibri" panose="020F0502020204030204" pitchFamily="34" charset="0"/>
                <a:ea typeface="Montserrat"/>
                <a:cs typeface="Montserrat"/>
                <a:sym typeface="Montserrat"/>
              </a:rPr>
              <a:t>ветеранок</a:t>
            </a:r>
            <a:r>
              <a:rPr kumimoji="0" lang="uk-UA" sz="1800" b="1" i="0" u="none" strike="noStrike" kern="0" cap="none" spc="0" normalizeH="0" baseline="0" noProof="0" dirty="0">
                <a:ln>
                  <a:noFill/>
                </a:ln>
                <a:solidFill>
                  <a:srgbClr val="006666"/>
                </a:solidFill>
                <a:effectLst/>
                <a:uLnTx/>
                <a:uFillTx/>
                <a:latin typeface="Calibri" panose="020F0502020204030204" pitchFamily="34" charset="0"/>
                <a:ea typeface="Montserrat"/>
                <a:cs typeface="Montserrat"/>
                <a:sym typeface="Montserrat"/>
              </a:rPr>
              <a:t>» здійснюється безпосередньо Всеукраїнською  громадською організацією  «Національна  асоціація сільськогосподарських  дорадчих  служб  України»</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1" i="0" u="none" strike="noStrike" kern="0" cap="none" spc="0" normalizeH="0" baseline="0" noProof="0" dirty="0">
                <a:ln>
                  <a:noFill/>
                </a:ln>
                <a:solidFill>
                  <a:srgbClr val="006666"/>
                </a:solidFill>
                <a:effectLst/>
                <a:uLnTx/>
                <a:uFillTx/>
                <a:latin typeface="Calibri" panose="020F0502020204030204" pitchFamily="34" charset="0"/>
                <a:ea typeface="Montserrat"/>
                <a:cs typeface="Montserrat"/>
                <a:sym typeface="Montserrat"/>
              </a:rPr>
              <a:t> став можливим завдяки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1" i="0" u="none" strike="noStrike" kern="0" cap="none" spc="0" normalizeH="0" baseline="0" noProof="0" dirty="0">
                <a:ln>
                  <a:noFill/>
                </a:ln>
                <a:solidFill>
                  <a:srgbClr val="006666"/>
                </a:solidFill>
                <a:effectLst/>
                <a:uLnTx/>
                <a:uFillTx/>
                <a:latin typeface="Calibri" panose="020F0502020204030204" pitchFamily="34" charset="0"/>
                <a:ea typeface="Montserrat"/>
                <a:cs typeface="Montserrat"/>
                <a:sym typeface="Montserrat"/>
              </a:rPr>
              <a:t>Програмі реінтеграції ветеранів,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1" i="0" u="none" strike="noStrike" kern="0" cap="none" spc="0" normalizeH="0" baseline="0" noProof="0" dirty="0">
                <a:ln>
                  <a:noFill/>
                </a:ln>
                <a:solidFill>
                  <a:srgbClr val="006666"/>
                </a:solidFill>
                <a:effectLst/>
                <a:uLnTx/>
                <a:uFillTx/>
                <a:latin typeface="Calibri" panose="020F0502020204030204" pitchFamily="34" charset="0"/>
                <a:ea typeface="Montserrat"/>
                <a:cs typeface="Montserrat"/>
                <a:sym typeface="Montserrat"/>
              </a:rPr>
              <a:t>яку реалізує IREX за підтримки Державного департаменту США. </a:t>
            </a:r>
            <a:endParaRPr kumimoji="0" lang="uk-UA" sz="14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a:ln>
                  <a:noFill/>
                </a:ln>
                <a:solidFill>
                  <a:srgbClr val="006666"/>
                </a:solidFill>
                <a:effectLst/>
                <a:uLnTx/>
                <a:uFillTx/>
                <a:latin typeface="Calibri" panose="020F0502020204030204" pitchFamily="34" charset="0"/>
                <a:ea typeface="Montserrat"/>
                <a:cs typeface="Montserrat"/>
                <a:sym typeface="Montserrat"/>
              </a:rPr>
              <a:t>	</a:t>
            </a:r>
            <a:endParaRPr kumimoji="0" lang="uk-UA"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800" b="0" i="0" u="none" strike="noStrike" kern="0" cap="none" spc="0" normalizeH="0" baseline="0" noProof="0" dirty="0">
                <a:ln>
                  <a:noFill/>
                </a:ln>
                <a:solidFill>
                  <a:srgbClr val="006666"/>
                </a:solidFill>
                <a:effectLst/>
                <a:uLnTx/>
                <a:uFillTx/>
                <a:latin typeface="Calibri" panose="020F0502020204030204" pitchFamily="34" charset="0"/>
                <a:ea typeface="Montserrat"/>
                <a:cs typeface="Montserrat"/>
                <a:sym typeface="Montserrat"/>
              </a:rPr>
              <a:t>Вміст є виключною відповідальністю Всеукраїнської громадської організації  «Національна  асоціація сільськогосподарських  дорадчих  служб  України» і не обов’язково відображає погляди Державного департаменту США та IREX</a:t>
            </a:r>
            <a:endParaRPr kumimoji="0" lang="uk-UA" sz="14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773837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29980"/>
            <a:ext cx="1603947" cy="6887980"/>
          </a:xfrm>
          <a:prstGeom prst="rect">
            <a:avLst/>
          </a:prstGeom>
        </p:spPr>
      </p:pic>
      <p:pic>
        <p:nvPicPr>
          <p:cNvPr id="2" name="Рисунок 1"/>
          <p:cNvPicPr>
            <a:picLocks noChangeAspect="1"/>
          </p:cNvPicPr>
          <p:nvPr/>
        </p:nvPicPr>
        <p:blipFill>
          <a:blip r:embed="rId7"/>
          <a:stretch>
            <a:fillRect/>
          </a:stretch>
        </p:blipFill>
        <p:spPr>
          <a:xfrm>
            <a:off x="1731559" y="801216"/>
            <a:ext cx="4723832" cy="792698"/>
          </a:xfrm>
          <a:prstGeom prst="rect">
            <a:avLst/>
          </a:prstGeom>
        </p:spPr>
      </p:pic>
      <p:sp>
        <p:nvSpPr>
          <p:cNvPr id="4" name="Прямокутник 3"/>
          <p:cNvSpPr/>
          <p:nvPr/>
        </p:nvSpPr>
        <p:spPr>
          <a:xfrm>
            <a:off x="1752265" y="1853221"/>
            <a:ext cx="10003776" cy="4154984"/>
          </a:xfrm>
          <a:prstGeom prst="rect">
            <a:avLst/>
          </a:prstGeom>
          <a:solidFill>
            <a:schemeClr val="accent6">
              <a:lumMod val="20000"/>
              <a:lumOff val="80000"/>
            </a:schemeClr>
          </a:solidFill>
        </p:spPr>
        <p:txBody>
          <a:bodyPr wrap="square">
            <a:spAutoFit/>
          </a:bodyPr>
          <a:lstStyle/>
          <a:p>
            <a:r>
              <a:rPr lang="uk-UA" sz="2400" b="1" dirty="0" smtClean="0">
                <a:solidFill>
                  <a:srgbClr val="494848"/>
                </a:solidFill>
                <a:latin typeface="Proba Pro"/>
              </a:rPr>
              <a:t>Гранти </a:t>
            </a:r>
            <a:r>
              <a:rPr lang="uk-UA" sz="2400" b="1" dirty="0" smtClean="0">
                <a:solidFill>
                  <a:srgbClr val="494848"/>
                </a:solidFill>
                <a:latin typeface="Proba Pro"/>
              </a:rPr>
              <a:t>для створення або розвитку тепличного господарства </a:t>
            </a:r>
            <a:r>
              <a:rPr lang="uk-UA" sz="2400" b="1" dirty="0" smtClean="0">
                <a:solidFill>
                  <a:srgbClr val="494848"/>
                </a:solidFill>
                <a:latin typeface="Proba Pro"/>
              </a:rPr>
              <a:t>:</a:t>
            </a:r>
          </a:p>
          <a:p>
            <a:r>
              <a:rPr lang="uk-UA" sz="2400" dirty="0" smtClean="0">
                <a:solidFill>
                  <a:srgbClr val="494848"/>
                </a:solidFill>
                <a:latin typeface="Proba Pro"/>
              </a:rPr>
              <a:t>відсутня </a:t>
            </a:r>
            <a:r>
              <a:rPr lang="uk-UA" sz="2400" dirty="0" smtClean="0">
                <a:solidFill>
                  <a:srgbClr val="494848"/>
                </a:solidFill>
                <a:latin typeface="Proba Pro"/>
              </a:rPr>
              <a:t>інформація про кількість теплиць (</a:t>
            </a:r>
            <a:r>
              <a:rPr lang="uk-UA" sz="2400" i="1" dirty="0" smtClean="0">
                <a:solidFill>
                  <a:srgbClr val="494848"/>
                </a:solidFill>
                <a:latin typeface="Proba Pro"/>
              </a:rPr>
              <a:t>замість цього пишуть «згідно з розрахунком», «згідно ТЗ</a:t>
            </a:r>
            <a:r>
              <a:rPr lang="uk-UA" sz="2400" i="1" dirty="0" smtClean="0">
                <a:solidFill>
                  <a:srgbClr val="494848"/>
                </a:solidFill>
                <a:latin typeface="Proba Pro"/>
              </a:rPr>
              <a:t>»</a:t>
            </a:r>
            <a:r>
              <a:rPr lang="uk-UA" sz="2400" dirty="0" smtClean="0">
                <a:solidFill>
                  <a:srgbClr val="494848"/>
                </a:solidFill>
                <a:latin typeface="Proba Pro"/>
              </a:rPr>
              <a:t>);</a:t>
            </a:r>
          </a:p>
          <a:p>
            <a:endParaRPr lang="uk-UA" sz="2400" dirty="0" smtClean="0">
              <a:solidFill>
                <a:srgbClr val="494848"/>
              </a:solidFill>
              <a:latin typeface="Proba Pro"/>
            </a:endParaRPr>
          </a:p>
          <a:p>
            <a:r>
              <a:rPr lang="uk-UA" sz="2400" b="1" dirty="0" smtClean="0">
                <a:solidFill>
                  <a:srgbClr val="494848"/>
                </a:solidFill>
                <a:latin typeface="Proba Pro"/>
              </a:rPr>
              <a:t>Гранти для створення або розвитку садівництва, ягідництва та виноградарства:</a:t>
            </a:r>
            <a:endParaRPr lang="uk-UA" sz="2400" dirty="0" smtClean="0">
              <a:solidFill>
                <a:srgbClr val="494848"/>
              </a:solidFill>
              <a:latin typeface="Proba Pro"/>
            </a:endParaRPr>
          </a:p>
          <a:p>
            <a:r>
              <a:rPr lang="uk-UA" sz="2400" dirty="0" smtClean="0">
                <a:solidFill>
                  <a:srgbClr val="494848"/>
                </a:solidFill>
                <a:latin typeface="Proba Pro"/>
              </a:rPr>
              <a:t>відсутні деякі сторінки в поданому проекті висадки насаджень;</a:t>
            </a:r>
          </a:p>
          <a:p>
            <a:r>
              <a:rPr lang="uk-UA" sz="2400" dirty="0" smtClean="0">
                <a:solidFill>
                  <a:srgbClr val="494848"/>
                </a:solidFill>
                <a:latin typeface="Proba Pro"/>
              </a:rPr>
              <a:t>невідповідність поданих проектів за критерієм «мінімальна кількість садивного матеріалу (саджанців) шт. на 1 гектар»;</a:t>
            </a:r>
          </a:p>
          <a:p>
            <a:r>
              <a:rPr lang="uk-UA" sz="2400" dirty="0" smtClean="0">
                <a:solidFill>
                  <a:srgbClr val="494848"/>
                </a:solidFill>
                <a:latin typeface="Proba Pro"/>
              </a:rPr>
              <a:t>зазначення у заявці не площі під насадженнями, а загальної площі проекту.</a:t>
            </a:r>
            <a:endParaRPr lang="uk-UA" sz="2400" b="0" i="0" dirty="0">
              <a:solidFill>
                <a:srgbClr val="494848"/>
              </a:solidFill>
              <a:effectLst/>
              <a:latin typeface="Proba Pro"/>
            </a:endParaRPr>
          </a:p>
        </p:txBody>
      </p:sp>
    </p:spTree>
    <p:extLst>
      <p:ext uri="{BB962C8B-B14F-4D97-AF65-F5344CB8AC3E}">
        <p14:creationId xmlns:p14="http://schemas.microsoft.com/office/powerpoint/2010/main" val="1383997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29980"/>
            <a:ext cx="1603947" cy="6887980"/>
          </a:xfrm>
          <a:prstGeom prst="rect">
            <a:avLst/>
          </a:prstGeom>
        </p:spPr>
      </p:pic>
      <p:pic>
        <p:nvPicPr>
          <p:cNvPr id="2" name="Рисунок 1"/>
          <p:cNvPicPr>
            <a:picLocks noChangeAspect="1"/>
          </p:cNvPicPr>
          <p:nvPr/>
        </p:nvPicPr>
        <p:blipFill>
          <a:blip r:embed="rId7"/>
          <a:stretch>
            <a:fillRect/>
          </a:stretch>
        </p:blipFill>
        <p:spPr>
          <a:xfrm>
            <a:off x="1731559" y="801216"/>
            <a:ext cx="4723832" cy="792698"/>
          </a:xfrm>
          <a:prstGeom prst="rect">
            <a:avLst/>
          </a:prstGeom>
        </p:spPr>
      </p:pic>
      <p:sp>
        <p:nvSpPr>
          <p:cNvPr id="6" name="Прямокутник 5"/>
          <p:cNvSpPr/>
          <p:nvPr/>
        </p:nvSpPr>
        <p:spPr>
          <a:xfrm>
            <a:off x="1588957" y="6360279"/>
            <a:ext cx="2044149" cy="369332"/>
          </a:xfrm>
          <a:prstGeom prst="rect">
            <a:avLst/>
          </a:prstGeom>
        </p:spPr>
        <p:txBody>
          <a:bodyPr wrap="none">
            <a:spAutoFit/>
          </a:bodyPr>
          <a:lstStyle/>
          <a:p>
            <a:r>
              <a:rPr lang="en-GB" dirty="0">
                <a:hlinkClick r:id="rId8"/>
              </a:rPr>
              <a:t>http://</a:t>
            </a:r>
            <a:r>
              <a:rPr lang="en-GB" dirty="0" smtClean="0">
                <a:hlinkClick r:id="rId8"/>
              </a:rPr>
              <a:t>surl.li/hmvia</a:t>
            </a:r>
            <a:r>
              <a:rPr lang="uk-UA" dirty="0" smtClean="0"/>
              <a:t> </a:t>
            </a:r>
            <a:endParaRPr lang="uk-UA" dirty="0"/>
          </a:p>
        </p:txBody>
      </p:sp>
      <p:pic>
        <p:nvPicPr>
          <p:cNvPr id="7" name="Рисунок 6"/>
          <p:cNvPicPr>
            <a:picLocks noChangeAspect="1"/>
          </p:cNvPicPr>
          <p:nvPr/>
        </p:nvPicPr>
        <p:blipFill>
          <a:blip r:embed="rId9"/>
          <a:stretch>
            <a:fillRect/>
          </a:stretch>
        </p:blipFill>
        <p:spPr>
          <a:xfrm>
            <a:off x="1731559" y="1616829"/>
            <a:ext cx="3551925" cy="4142526"/>
          </a:xfrm>
          <a:prstGeom prst="rect">
            <a:avLst/>
          </a:prstGeom>
        </p:spPr>
      </p:pic>
      <p:pic>
        <p:nvPicPr>
          <p:cNvPr id="8" name="Рисунок 7"/>
          <p:cNvPicPr>
            <a:picLocks noChangeAspect="1"/>
          </p:cNvPicPr>
          <p:nvPr/>
        </p:nvPicPr>
        <p:blipFill>
          <a:blip r:embed="rId10"/>
          <a:stretch>
            <a:fillRect/>
          </a:stretch>
        </p:blipFill>
        <p:spPr>
          <a:xfrm>
            <a:off x="5312652" y="1771335"/>
            <a:ext cx="3161008" cy="4165441"/>
          </a:xfrm>
          <a:prstGeom prst="rect">
            <a:avLst/>
          </a:prstGeom>
        </p:spPr>
      </p:pic>
      <p:sp>
        <p:nvSpPr>
          <p:cNvPr id="10" name="Прямокутник 9"/>
          <p:cNvSpPr/>
          <p:nvPr/>
        </p:nvSpPr>
        <p:spPr>
          <a:xfrm>
            <a:off x="7151426" y="971382"/>
            <a:ext cx="4772167" cy="738664"/>
          </a:xfrm>
          <a:prstGeom prst="rect">
            <a:avLst/>
          </a:prstGeom>
          <a:solidFill>
            <a:schemeClr val="accent6">
              <a:lumMod val="20000"/>
              <a:lumOff val="80000"/>
            </a:schemeClr>
          </a:solidFill>
        </p:spPr>
        <p:txBody>
          <a:bodyPr wrap="square">
            <a:spAutoFit/>
          </a:bodyPr>
          <a:lstStyle/>
          <a:p>
            <a:r>
              <a:rPr lang="uk-UA" sz="1400" dirty="0" smtClean="0">
                <a:solidFill>
                  <a:srgbClr val="000000"/>
                </a:solidFill>
                <a:latin typeface="ProbaPro"/>
              </a:rPr>
              <a:t>Оцінка відповідності господарства вимогам отримання гранту для створення або розвитку садівництва, ягідництва та виноградарства».</a:t>
            </a:r>
            <a:endParaRPr lang="uk-UA" sz="1400" dirty="0"/>
          </a:p>
        </p:txBody>
      </p:sp>
      <p:sp>
        <p:nvSpPr>
          <p:cNvPr id="11" name="Прямокутник 10"/>
          <p:cNvSpPr/>
          <p:nvPr/>
        </p:nvSpPr>
        <p:spPr>
          <a:xfrm>
            <a:off x="8613670" y="2062450"/>
            <a:ext cx="3309923" cy="3785652"/>
          </a:xfrm>
          <a:prstGeom prst="rect">
            <a:avLst/>
          </a:prstGeom>
        </p:spPr>
        <p:txBody>
          <a:bodyPr wrap="square">
            <a:spAutoFit/>
          </a:bodyPr>
          <a:lstStyle/>
          <a:p>
            <a:r>
              <a:rPr lang="uk-UA" sz="1600" dirty="0" smtClean="0">
                <a:solidFill>
                  <a:srgbClr val="000000"/>
                </a:solidFill>
                <a:latin typeface="ProbaPro"/>
              </a:rPr>
              <a:t>Фермер, заповнивши онлайн-форму, отримає інформацію щодо того, </a:t>
            </a:r>
          </a:p>
          <a:p>
            <a:endParaRPr lang="uk-UA" sz="1600" dirty="0">
              <a:solidFill>
                <a:srgbClr val="000000"/>
              </a:solidFill>
              <a:latin typeface="ProbaPro"/>
            </a:endParaRPr>
          </a:p>
          <a:p>
            <a:r>
              <a:rPr lang="uk-UA" sz="1600" dirty="0" smtClean="0">
                <a:solidFill>
                  <a:srgbClr val="000000"/>
                </a:solidFill>
                <a:latin typeface="ProbaPro"/>
              </a:rPr>
              <a:t>чи можна отримати грант на заплановану культуру в його регіоні, </a:t>
            </a:r>
          </a:p>
          <a:p>
            <a:endParaRPr lang="uk-UA" sz="1600" dirty="0">
              <a:solidFill>
                <a:srgbClr val="000000"/>
              </a:solidFill>
              <a:latin typeface="ProbaPro"/>
            </a:endParaRPr>
          </a:p>
          <a:p>
            <a:r>
              <a:rPr lang="uk-UA" sz="1600" dirty="0" smtClean="0">
                <a:solidFill>
                  <a:srgbClr val="000000"/>
                </a:solidFill>
                <a:latin typeface="ProbaPro"/>
              </a:rPr>
              <a:t>чи правильно розраховано суму запиту гранту, </a:t>
            </a:r>
          </a:p>
          <a:p>
            <a:endParaRPr lang="uk-UA" sz="1600" dirty="0">
              <a:solidFill>
                <a:srgbClr val="000000"/>
              </a:solidFill>
              <a:latin typeface="ProbaPro"/>
            </a:endParaRPr>
          </a:p>
          <a:p>
            <a:r>
              <a:rPr lang="uk-UA" sz="1600" dirty="0" smtClean="0">
                <a:solidFill>
                  <a:srgbClr val="000000"/>
                </a:solidFill>
                <a:latin typeface="ProbaPro"/>
              </a:rPr>
              <a:t>чи є у Державному реєстрі сортів рослин, придатних для поширення в Україні, заявлений сорт садивного матеріалу тощо.</a:t>
            </a:r>
            <a:endParaRPr lang="uk-UA" sz="1600" dirty="0"/>
          </a:p>
        </p:txBody>
      </p:sp>
    </p:spTree>
    <p:extLst>
      <p:ext uri="{BB962C8B-B14F-4D97-AF65-F5344CB8AC3E}">
        <p14:creationId xmlns:p14="http://schemas.microsoft.com/office/powerpoint/2010/main" val="3964409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29980"/>
            <a:ext cx="1603947" cy="6887980"/>
          </a:xfrm>
          <a:prstGeom prst="rect">
            <a:avLst/>
          </a:prstGeom>
        </p:spPr>
      </p:pic>
      <p:pic>
        <p:nvPicPr>
          <p:cNvPr id="2" name="Рисунок 1"/>
          <p:cNvPicPr>
            <a:picLocks noChangeAspect="1"/>
          </p:cNvPicPr>
          <p:nvPr/>
        </p:nvPicPr>
        <p:blipFill>
          <a:blip r:embed="rId7"/>
          <a:stretch>
            <a:fillRect/>
          </a:stretch>
        </p:blipFill>
        <p:spPr>
          <a:xfrm>
            <a:off x="1731559" y="801216"/>
            <a:ext cx="4723832" cy="792698"/>
          </a:xfrm>
          <a:prstGeom prst="rect">
            <a:avLst/>
          </a:prstGeom>
        </p:spPr>
      </p:pic>
      <p:sp>
        <p:nvSpPr>
          <p:cNvPr id="6" name="Прямокутник 5"/>
          <p:cNvSpPr/>
          <p:nvPr/>
        </p:nvSpPr>
        <p:spPr>
          <a:xfrm>
            <a:off x="1588957" y="6360279"/>
            <a:ext cx="2044149" cy="369332"/>
          </a:xfrm>
          <a:prstGeom prst="rect">
            <a:avLst/>
          </a:prstGeom>
        </p:spPr>
        <p:txBody>
          <a:bodyPr wrap="none">
            <a:spAutoFit/>
          </a:bodyPr>
          <a:lstStyle/>
          <a:p>
            <a:r>
              <a:rPr lang="en-GB" dirty="0">
                <a:hlinkClick r:id="rId8"/>
              </a:rPr>
              <a:t>http://</a:t>
            </a:r>
            <a:r>
              <a:rPr lang="en-GB" dirty="0" smtClean="0">
                <a:hlinkClick r:id="rId8"/>
              </a:rPr>
              <a:t>surl.li/hmvia</a:t>
            </a:r>
            <a:r>
              <a:rPr lang="uk-UA" dirty="0" smtClean="0"/>
              <a:t> </a:t>
            </a:r>
            <a:endParaRPr lang="uk-UA" dirty="0"/>
          </a:p>
        </p:txBody>
      </p:sp>
      <p:pic>
        <p:nvPicPr>
          <p:cNvPr id="4" name="Рисунок 3"/>
          <p:cNvPicPr>
            <a:picLocks noChangeAspect="1"/>
          </p:cNvPicPr>
          <p:nvPr/>
        </p:nvPicPr>
        <p:blipFill>
          <a:blip r:embed="rId9"/>
          <a:stretch>
            <a:fillRect/>
          </a:stretch>
        </p:blipFill>
        <p:spPr>
          <a:xfrm>
            <a:off x="1731559" y="1911167"/>
            <a:ext cx="3365284" cy="4304149"/>
          </a:xfrm>
          <a:prstGeom prst="rect">
            <a:avLst/>
          </a:prstGeom>
        </p:spPr>
      </p:pic>
      <p:pic>
        <p:nvPicPr>
          <p:cNvPr id="5" name="Рисунок 4"/>
          <p:cNvPicPr>
            <a:picLocks noChangeAspect="1"/>
          </p:cNvPicPr>
          <p:nvPr/>
        </p:nvPicPr>
        <p:blipFill>
          <a:blip r:embed="rId10"/>
          <a:stretch>
            <a:fillRect/>
          </a:stretch>
        </p:blipFill>
        <p:spPr>
          <a:xfrm>
            <a:off x="5239445" y="1974146"/>
            <a:ext cx="3228604" cy="4178193"/>
          </a:xfrm>
          <a:prstGeom prst="rect">
            <a:avLst/>
          </a:prstGeom>
        </p:spPr>
      </p:pic>
      <p:pic>
        <p:nvPicPr>
          <p:cNvPr id="10" name="Рисунок 9"/>
          <p:cNvPicPr>
            <a:picLocks noChangeAspect="1"/>
          </p:cNvPicPr>
          <p:nvPr/>
        </p:nvPicPr>
        <p:blipFill>
          <a:blip r:embed="rId11"/>
          <a:stretch>
            <a:fillRect/>
          </a:stretch>
        </p:blipFill>
        <p:spPr>
          <a:xfrm>
            <a:off x="8462127" y="1974146"/>
            <a:ext cx="3398688" cy="2879727"/>
          </a:xfrm>
          <a:prstGeom prst="rect">
            <a:avLst/>
          </a:prstGeom>
        </p:spPr>
      </p:pic>
      <p:pic>
        <p:nvPicPr>
          <p:cNvPr id="11" name="Рисунок 10"/>
          <p:cNvPicPr>
            <a:picLocks noChangeAspect="1"/>
          </p:cNvPicPr>
          <p:nvPr/>
        </p:nvPicPr>
        <p:blipFill>
          <a:blip r:embed="rId12"/>
          <a:stretch>
            <a:fillRect/>
          </a:stretch>
        </p:blipFill>
        <p:spPr>
          <a:xfrm>
            <a:off x="6823311" y="1031960"/>
            <a:ext cx="4791871" cy="804742"/>
          </a:xfrm>
          <a:prstGeom prst="rect">
            <a:avLst/>
          </a:prstGeom>
        </p:spPr>
      </p:pic>
    </p:spTree>
    <p:extLst>
      <p:ext uri="{BB962C8B-B14F-4D97-AF65-F5344CB8AC3E}">
        <p14:creationId xmlns:p14="http://schemas.microsoft.com/office/powerpoint/2010/main" val="4036275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29980"/>
            <a:ext cx="1603947" cy="6887980"/>
          </a:xfrm>
          <a:prstGeom prst="rect">
            <a:avLst/>
          </a:prstGeom>
        </p:spPr>
      </p:pic>
      <p:sp>
        <p:nvSpPr>
          <p:cNvPr id="2" name="Прямокутник 1"/>
          <p:cNvSpPr/>
          <p:nvPr/>
        </p:nvSpPr>
        <p:spPr>
          <a:xfrm>
            <a:off x="1780987" y="1087988"/>
            <a:ext cx="3347455" cy="369332"/>
          </a:xfrm>
          <a:prstGeom prst="rect">
            <a:avLst/>
          </a:prstGeom>
        </p:spPr>
        <p:txBody>
          <a:bodyPr wrap="none">
            <a:spAutoFit/>
          </a:bodyPr>
          <a:lstStyle/>
          <a:p>
            <a:r>
              <a:rPr lang="uk-UA" b="1" dirty="0" smtClean="0">
                <a:solidFill>
                  <a:srgbClr val="0070C0"/>
                </a:solidFill>
              </a:rPr>
              <a:t>ГРАНТ НА ВЛАСНУ СПРАВУ</a:t>
            </a:r>
            <a:endParaRPr lang="uk-UA" b="1" dirty="0">
              <a:solidFill>
                <a:srgbClr val="0070C0"/>
              </a:solidFill>
            </a:endParaRPr>
          </a:p>
        </p:txBody>
      </p:sp>
      <p:sp>
        <p:nvSpPr>
          <p:cNvPr id="4" name="Прямокутник 3"/>
          <p:cNvSpPr/>
          <p:nvPr/>
        </p:nvSpPr>
        <p:spPr>
          <a:xfrm>
            <a:off x="1780986" y="1586385"/>
            <a:ext cx="3841339" cy="1938992"/>
          </a:xfrm>
          <a:prstGeom prst="rect">
            <a:avLst/>
          </a:prstGeom>
          <a:solidFill>
            <a:schemeClr val="accent6">
              <a:lumMod val="60000"/>
              <a:lumOff val="40000"/>
            </a:schemeClr>
          </a:solidFill>
        </p:spPr>
        <p:txBody>
          <a:bodyPr wrap="square">
            <a:spAutoFit/>
          </a:bodyPr>
          <a:lstStyle/>
          <a:p>
            <a:pPr fontAlgn="base"/>
            <a:r>
              <a:rPr lang="uk-UA" b="1" dirty="0" smtClean="0">
                <a:solidFill>
                  <a:srgbClr val="000000"/>
                </a:solidFill>
                <a:latin typeface="e-ukraine"/>
              </a:rPr>
              <a:t>Хто може подати заявку на отримання гранту?</a:t>
            </a:r>
          </a:p>
          <a:p>
            <a:pPr fontAlgn="base"/>
            <a:endParaRPr lang="uk-UA" sz="1200" dirty="0" smtClean="0">
              <a:solidFill>
                <a:srgbClr val="000000"/>
              </a:solidFill>
              <a:latin typeface="e-ukraine"/>
            </a:endParaRPr>
          </a:p>
          <a:p>
            <a:pPr fontAlgn="base"/>
            <a:r>
              <a:rPr lang="uk-UA" b="1" dirty="0" smtClean="0">
                <a:solidFill>
                  <a:srgbClr val="C00000"/>
                </a:solidFill>
                <a:latin typeface="e-ukraine"/>
              </a:rPr>
              <a:t>Майбутні </a:t>
            </a:r>
            <a:r>
              <a:rPr lang="uk-UA" b="1" dirty="0" smtClean="0">
                <a:solidFill>
                  <a:srgbClr val="0070C0"/>
                </a:solidFill>
                <a:latin typeface="e-ukraine"/>
              </a:rPr>
              <a:t>підприємці, </a:t>
            </a:r>
            <a:r>
              <a:rPr lang="uk-UA" b="1" dirty="0" smtClean="0">
                <a:solidFill>
                  <a:srgbClr val="C00000"/>
                </a:solidFill>
                <a:latin typeface="e-ukraine"/>
              </a:rPr>
              <a:t>діючі</a:t>
            </a:r>
            <a:r>
              <a:rPr lang="uk-UA" b="1" dirty="0" smtClean="0">
                <a:solidFill>
                  <a:srgbClr val="0070C0"/>
                </a:solidFill>
                <a:latin typeface="e-ukraine"/>
              </a:rPr>
              <a:t> ФОП або юридичні особи</a:t>
            </a:r>
            <a:r>
              <a:rPr lang="uk-UA" b="1" dirty="0" smtClean="0">
                <a:solidFill>
                  <a:srgbClr val="000000"/>
                </a:solidFill>
                <a:latin typeface="e-ukraine"/>
              </a:rPr>
              <a:t>:</a:t>
            </a:r>
          </a:p>
          <a:p>
            <a:pPr fontAlgn="base"/>
            <a:r>
              <a:rPr lang="uk-UA" dirty="0" smtClean="0">
                <a:solidFill>
                  <a:srgbClr val="000000"/>
                </a:solidFill>
                <a:latin typeface="e-ukraine"/>
              </a:rPr>
              <a:t>- які не перебувають і не провадять …</a:t>
            </a:r>
            <a:endParaRPr lang="uk-UA" dirty="0">
              <a:solidFill>
                <a:srgbClr val="000000"/>
              </a:solidFill>
              <a:latin typeface="e-ukraine"/>
            </a:endParaRPr>
          </a:p>
        </p:txBody>
      </p:sp>
      <p:sp>
        <p:nvSpPr>
          <p:cNvPr id="5" name="Прямокутник 4"/>
          <p:cNvSpPr/>
          <p:nvPr/>
        </p:nvSpPr>
        <p:spPr>
          <a:xfrm>
            <a:off x="5841907" y="1598128"/>
            <a:ext cx="6061335" cy="1969770"/>
          </a:xfrm>
          <a:prstGeom prst="rect">
            <a:avLst/>
          </a:prstGeom>
          <a:solidFill>
            <a:schemeClr val="accent6">
              <a:lumMod val="60000"/>
              <a:lumOff val="40000"/>
            </a:schemeClr>
          </a:solidFill>
        </p:spPr>
        <p:txBody>
          <a:bodyPr wrap="square">
            <a:spAutoFit/>
          </a:bodyPr>
          <a:lstStyle/>
          <a:p>
            <a:pPr fontAlgn="base"/>
            <a:r>
              <a:rPr lang="uk-UA" sz="1600" dirty="0" smtClean="0">
                <a:solidFill>
                  <a:srgbClr val="000000"/>
                </a:solidFill>
                <a:latin typeface="e-ukraine"/>
              </a:rPr>
              <a:t>Відповідно до </a:t>
            </a:r>
            <a:r>
              <a:rPr lang="uk-UA" sz="1600" u="sng" dirty="0" smtClean="0">
                <a:solidFill>
                  <a:srgbClr val="000000"/>
                </a:solidFill>
                <a:latin typeface="e-ukraine"/>
                <a:hlinkClick r:id="rId7"/>
              </a:rPr>
              <a:t>Порядку надання </a:t>
            </a:r>
            <a:r>
              <a:rPr lang="uk-UA" sz="1600" u="sng" dirty="0" err="1" smtClean="0">
                <a:solidFill>
                  <a:srgbClr val="000000"/>
                </a:solidFill>
                <a:latin typeface="e-ukraine"/>
                <a:hlinkClick r:id="rId7"/>
              </a:rPr>
              <a:t>мікрогрантів</a:t>
            </a:r>
            <a:r>
              <a:rPr lang="uk-UA" sz="1600" dirty="0" smtClean="0">
                <a:solidFill>
                  <a:srgbClr val="000000"/>
                </a:solidFill>
                <a:latin typeface="e-ukraine"/>
              </a:rPr>
              <a:t> рішення про надання </a:t>
            </a:r>
            <a:r>
              <a:rPr lang="uk-UA" sz="1600" dirty="0" err="1" smtClean="0">
                <a:solidFill>
                  <a:srgbClr val="000000"/>
                </a:solidFill>
                <a:latin typeface="e-ukraine"/>
              </a:rPr>
              <a:t>мікрогранту</a:t>
            </a:r>
            <a:r>
              <a:rPr lang="uk-UA" sz="1600" dirty="0" smtClean="0">
                <a:solidFill>
                  <a:srgbClr val="000000"/>
                </a:solidFill>
                <a:latin typeface="e-ukraine"/>
              </a:rPr>
              <a:t> приймається </a:t>
            </a:r>
            <a:r>
              <a:rPr lang="uk-UA" sz="1600" b="1" dirty="0" smtClean="0">
                <a:solidFill>
                  <a:srgbClr val="000000"/>
                </a:solidFill>
                <a:latin typeface="e-ukraine"/>
              </a:rPr>
              <a:t>Державним центром зайнятості </a:t>
            </a:r>
            <a:r>
              <a:rPr lang="uk-UA" sz="1600" dirty="0" smtClean="0">
                <a:solidFill>
                  <a:srgbClr val="000000"/>
                </a:solidFill>
                <a:latin typeface="e-ukraine"/>
              </a:rPr>
              <a:t>на основі: </a:t>
            </a:r>
          </a:p>
          <a:p>
            <a:pPr fontAlgn="base"/>
            <a:endParaRPr lang="uk-UA" sz="1600" dirty="0" smtClean="0">
              <a:solidFill>
                <a:srgbClr val="000000"/>
              </a:solidFill>
              <a:latin typeface="e-ukraine"/>
            </a:endParaRPr>
          </a:p>
          <a:p>
            <a:pPr fontAlgn="base"/>
            <a:r>
              <a:rPr lang="uk-UA" sz="1600" dirty="0" smtClean="0">
                <a:solidFill>
                  <a:srgbClr val="000000"/>
                </a:solidFill>
                <a:latin typeface="e-ukraine"/>
              </a:rPr>
              <a:t>- </a:t>
            </a:r>
            <a:r>
              <a:rPr lang="uk-UA" sz="1400" dirty="0" smtClean="0">
                <a:solidFill>
                  <a:srgbClr val="000000"/>
                </a:solidFill>
                <a:latin typeface="e-ukraine"/>
              </a:rPr>
              <a:t>перевірки ділової репутації отримувача, яку здійснює уповноважений банк, у відповідності до </a:t>
            </a:r>
            <a:r>
              <a:rPr lang="uk-UA" sz="1400" u="sng" dirty="0" smtClean="0">
                <a:solidFill>
                  <a:srgbClr val="000000"/>
                </a:solidFill>
                <a:latin typeface="e-ukraine"/>
                <a:hlinkClick r:id="rId8"/>
              </a:rPr>
              <a:t>критеріїв (додаток 1,2)</a:t>
            </a:r>
            <a:r>
              <a:rPr lang="uk-UA" sz="1400" dirty="0" smtClean="0">
                <a:solidFill>
                  <a:srgbClr val="000000"/>
                </a:solidFill>
                <a:latin typeface="e-ukraine"/>
              </a:rPr>
              <a:t>;</a:t>
            </a:r>
          </a:p>
          <a:p>
            <a:pPr fontAlgn="base"/>
            <a:r>
              <a:rPr lang="uk-UA" sz="1400" dirty="0" smtClean="0">
                <a:solidFill>
                  <a:srgbClr val="000000"/>
                </a:solidFill>
                <a:latin typeface="e-ukraine"/>
              </a:rPr>
              <a:t>- оцінки бізнес-плану, у відповідності до </a:t>
            </a:r>
            <a:r>
              <a:rPr lang="uk-UA" sz="1400" u="sng" dirty="0" smtClean="0">
                <a:solidFill>
                  <a:srgbClr val="000000"/>
                </a:solidFill>
                <a:latin typeface="e-ukraine"/>
                <a:hlinkClick r:id="rId8"/>
              </a:rPr>
              <a:t>критеріїв (додаток 3,4)</a:t>
            </a:r>
            <a:r>
              <a:rPr lang="uk-UA" sz="1400" dirty="0" smtClean="0">
                <a:solidFill>
                  <a:srgbClr val="000000"/>
                </a:solidFill>
                <a:latin typeface="e-ukraine"/>
              </a:rPr>
              <a:t>;</a:t>
            </a:r>
          </a:p>
          <a:p>
            <a:pPr fontAlgn="base"/>
            <a:r>
              <a:rPr lang="uk-UA" sz="1400" dirty="0" smtClean="0">
                <a:solidFill>
                  <a:srgbClr val="000000"/>
                </a:solidFill>
                <a:latin typeface="e-ukraine"/>
              </a:rPr>
              <a:t>- оцінки співбесіди, у відповідності до </a:t>
            </a:r>
            <a:r>
              <a:rPr lang="uk-UA" sz="1400" u="sng" dirty="0" smtClean="0">
                <a:solidFill>
                  <a:srgbClr val="000000"/>
                </a:solidFill>
                <a:latin typeface="e-ukraine"/>
                <a:hlinkClick r:id="rId8"/>
              </a:rPr>
              <a:t>критеріїв (додаток 5)</a:t>
            </a:r>
            <a:r>
              <a:rPr lang="uk-UA" sz="1400" dirty="0" smtClean="0">
                <a:solidFill>
                  <a:srgbClr val="000000"/>
                </a:solidFill>
                <a:latin typeface="e-ukraine"/>
              </a:rPr>
              <a:t>.</a:t>
            </a:r>
            <a:endParaRPr lang="uk-UA" sz="1400" dirty="0">
              <a:solidFill>
                <a:srgbClr val="000000"/>
              </a:solidFill>
              <a:latin typeface="e-ukraine"/>
            </a:endParaRPr>
          </a:p>
        </p:txBody>
      </p:sp>
      <p:pic>
        <p:nvPicPr>
          <p:cNvPr id="6" name="Рисунок 5"/>
          <p:cNvPicPr>
            <a:picLocks noChangeAspect="1"/>
          </p:cNvPicPr>
          <p:nvPr/>
        </p:nvPicPr>
        <p:blipFill>
          <a:blip r:embed="rId9"/>
          <a:stretch>
            <a:fillRect/>
          </a:stretch>
        </p:blipFill>
        <p:spPr>
          <a:xfrm>
            <a:off x="6064678" y="4007653"/>
            <a:ext cx="5838564" cy="1902206"/>
          </a:xfrm>
          <a:prstGeom prst="rect">
            <a:avLst/>
          </a:prstGeom>
        </p:spPr>
      </p:pic>
      <p:sp>
        <p:nvSpPr>
          <p:cNvPr id="7" name="Прямокутник 6"/>
          <p:cNvSpPr/>
          <p:nvPr/>
        </p:nvSpPr>
        <p:spPr>
          <a:xfrm>
            <a:off x="6064678" y="6349615"/>
            <a:ext cx="6096000" cy="307777"/>
          </a:xfrm>
          <a:prstGeom prst="rect">
            <a:avLst/>
          </a:prstGeom>
        </p:spPr>
        <p:txBody>
          <a:bodyPr>
            <a:spAutoFit/>
          </a:bodyPr>
          <a:lstStyle/>
          <a:p>
            <a:r>
              <a:rPr lang="en-GB" sz="1400" dirty="0">
                <a:hlinkClick r:id="rId7"/>
              </a:rPr>
              <a:t>https://zakon.rada.gov.ua/laws/show/738-2022-%</a:t>
            </a:r>
            <a:r>
              <a:rPr lang="en-GB" sz="1400" dirty="0" smtClean="0">
                <a:hlinkClick r:id="rId7"/>
              </a:rPr>
              <a:t>D0%BF#n19</a:t>
            </a:r>
            <a:r>
              <a:rPr lang="uk-UA" sz="1400" dirty="0" smtClean="0"/>
              <a:t> </a:t>
            </a:r>
            <a:endParaRPr lang="uk-UA" sz="1400" dirty="0"/>
          </a:p>
        </p:txBody>
      </p:sp>
      <p:sp>
        <p:nvSpPr>
          <p:cNvPr id="8" name="Прямокутник 7"/>
          <p:cNvSpPr/>
          <p:nvPr/>
        </p:nvSpPr>
        <p:spPr>
          <a:xfrm>
            <a:off x="1808537" y="3654442"/>
            <a:ext cx="3813788" cy="707886"/>
          </a:xfrm>
          <a:prstGeom prst="rect">
            <a:avLst/>
          </a:prstGeom>
          <a:solidFill>
            <a:schemeClr val="accent6">
              <a:lumMod val="60000"/>
              <a:lumOff val="40000"/>
            </a:schemeClr>
          </a:solidFill>
        </p:spPr>
        <p:txBody>
          <a:bodyPr wrap="square">
            <a:spAutoFit/>
          </a:bodyPr>
          <a:lstStyle/>
          <a:p>
            <a:pPr fontAlgn="base"/>
            <a:r>
              <a:rPr lang="uk-UA" sz="2000" dirty="0" smtClean="0">
                <a:solidFill>
                  <a:srgbClr val="000000"/>
                </a:solidFill>
                <a:latin typeface="e-ukraine"/>
              </a:rPr>
              <a:t>Розмір гранту від </a:t>
            </a:r>
          </a:p>
          <a:p>
            <a:pPr fontAlgn="base"/>
            <a:r>
              <a:rPr lang="uk-UA" sz="2000" b="1" dirty="0" smtClean="0">
                <a:solidFill>
                  <a:srgbClr val="C00000"/>
                </a:solidFill>
                <a:latin typeface="e-ukraine"/>
              </a:rPr>
              <a:t>50 тис. до 250 тис. грн</a:t>
            </a:r>
            <a:endParaRPr lang="uk-UA" sz="2000" b="1" dirty="0">
              <a:solidFill>
                <a:srgbClr val="C00000"/>
              </a:solidFill>
              <a:latin typeface="e-ukraine"/>
            </a:endParaRPr>
          </a:p>
        </p:txBody>
      </p:sp>
      <p:sp>
        <p:nvSpPr>
          <p:cNvPr id="9" name="Прямокутник 8"/>
          <p:cNvSpPr/>
          <p:nvPr/>
        </p:nvSpPr>
        <p:spPr>
          <a:xfrm>
            <a:off x="1770605" y="4491393"/>
            <a:ext cx="3851720" cy="1938992"/>
          </a:xfrm>
          <a:prstGeom prst="rect">
            <a:avLst/>
          </a:prstGeom>
          <a:solidFill>
            <a:schemeClr val="accent6">
              <a:lumMod val="60000"/>
              <a:lumOff val="40000"/>
            </a:schemeClr>
          </a:solidFill>
        </p:spPr>
        <p:txBody>
          <a:bodyPr wrap="square">
            <a:spAutoFit/>
          </a:bodyPr>
          <a:lstStyle/>
          <a:p>
            <a:pPr algn="r"/>
            <a:r>
              <a:rPr lang="uk-UA" sz="1200" dirty="0" smtClean="0">
                <a:solidFill>
                  <a:srgbClr val="293A55"/>
                </a:solidFill>
                <a:latin typeface="IBM Plex Serif"/>
              </a:rPr>
              <a:t>ЗАТВЕРДЖЕНО</a:t>
            </a:r>
            <a:br>
              <a:rPr lang="uk-UA" sz="1200" dirty="0" smtClean="0">
                <a:solidFill>
                  <a:srgbClr val="293A55"/>
                </a:solidFill>
                <a:latin typeface="IBM Plex Serif"/>
              </a:rPr>
            </a:br>
            <a:r>
              <a:rPr lang="uk-UA" sz="1200" dirty="0" smtClean="0">
                <a:solidFill>
                  <a:srgbClr val="293A55"/>
                </a:solidFill>
                <a:latin typeface="IBM Plex Serif"/>
              </a:rPr>
              <a:t>Наказ Міністерства економіки України</a:t>
            </a:r>
            <a:br>
              <a:rPr lang="uk-UA" sz="1200" dirty="0" smtClean="0">
                <a:solidFill>
                  <a:srgbClr val="293A55"/>
                </a:solidFill>
                <a:latin typeface="IBM Plex Serif"/>
              </a:rPr>
            </a:br>
            <a:r>
              <a:rPr lang="uk-UA" sz="1200" dirty="0" smtClean="0">
                <a:solidFill>
                  <a:srgbClr val="293A55"/>
                </a:solidFill>
                <a:latin typeface="IBM Plex Serif"/>
              </a:rPr>
              <a:t>06 липня 2022 року N 1969</a:t>
            </a:r>
          </a:p>
          <a:p>
            <a:pPr algn="ctr"/>
            <a:endParaRPr lang="uk-UA" sz="1200" b="1" dirty="0" smtClean="0">
              <a:solidFill>
                <a:srgbClr val="293A55"/>
              </a:solidFill>
              <a:latin typeface="inherit"/>
            </a:endParaRPr>
          </a:p>
          <a:p>
            <a:pPr algn="ctr"/>
            <a:r>
              <a:rPr lang="uk-UA" sz="1200" b="1" dirty="0" smtClean="0">
                <a:solidFill>
                  <a:srgbClr val="293A55"/>
                </a:solidFill>
                <a:latin typeface="inherit"/>
              </a:rPr>
              <a:t>ПОРЯДОК</a:t>
            </a:r>
            <a:br>
              <a:rPr lang="uk-UA" sz="1200" b="1" dirty="0" smtClean="0">
                <a:solidFill>
                  <a:srgbClr val="293A55"/>
                </a:solidFill>
                <a:latin typeface="inherit"/>
              </a:rPr>
            </a:br>
            <a:r>
              <a:rPr lang="uk-UA" sz="1200" b="1" dirty="0" smtClean="0">
                <a:solidFill>
                  <a:srgbClr val="293A55"/>
                </a:solidFill>
                <a:latin typeface="inherit"/>
              </a:rPr>
              <a:t>проведення оцінювання заяв, критерії оцінювання та необхідна кількість балів (оцінки) для прийняття Державним центром зайнятості рішень про надання </a:t>
            </a:r>
            <a:r>
              <a:rPr lang="uk-UA" sz="1200" b="1" dirty="0" err="1" smtClean="0">
                <a:solidFill>
                  <a:srgbClr val="293A55"/>
                </a:solidFill>
                <a:latin typeface="inherit"/>
              </a:rPr>
              <a:t>мікрогрантів</a:t>
            </a:r>
            <a:r>
              <a:rPr lang="uk-UA" sz="1200" b="1" dirty="0" smtClean="0">
                <a:solidFill>
                  <a:srgbClr val="293A55"/>
                </a:solidFill>
                <a:latin typeface="inherit"/>
              </a:rPr>
              <a:t> на створення або розвиток власного бізнесу</a:t>
            </a:r>
            <a:endParaRPr lang="uk-UA" sz="1200" b="1" i="0" dirty="0">
              <a:solidFill>
                <a:srgbClr val="293A55"/>
              </a:solidFill>
              <a:effectLst/>
              <a:latin typeface="inherit"/>
            </a:endParaRPr>
          </a:p>
        </p:txBody>
      </p:sp>
      <p:sp>
        <p:nvSpPr>
          <p:cNvPr id="10" name="Прямокутник 9"/>
          <p:cNvSpPr/>
          <p:nvPr/>
        </p:nvSpPr>
        <p:spPr>
          <a:xfrm>
            <a:off x="1770605" y="6503503"/>
            <a:ext cx="3004349" cy="246221"/>
          </a:xfrm>
          <a:prstGeom prst="rect">
            <a:avLst/>
          </a:prstGeom>
        </p:spPr>
        <p:txBody>
          <a:bodyPr wrap="none">
            <a:spAutoFit/>
          </a:bodyPr>
          <a:lstStyle/>
          <a:p>
            <a:r>
              <a:rPr lang="en-GB" sz="1000" dirty="0">
                <a:hlinkClick r:id="rId10"/>
              </a:rPr>
              <a:t>https://</a:t>
            </a:r>
            <a:r>
              <a:rPr lang="en-GB" sz="1000" dirty="0" smtClean="0">
                <a:hlinkClick r:id="rId10"/>
              </a:rPr>
              <a:t>ips.ligazakon.net/document/re38087?an=9</a:t>
            </a:r>
            <a:r>
              <a:rPr lang="uk-UA" sz="1000" dirty="0" smtClean="0"/>
              <a:t> </a:t>
            </a:r>
            <a:endParaRPr lang="uk-UA" sz="1000" dirty="0"/>
          </a:p>
        </p:txBody>
      </p:sp>
    </p:spTree>
    <p:extLst>
      <p:ext uri="{BB962C8B-B14F-4D97-AF65-F5344CB8AC3E}">
        <p14:creationId xmlns:p14="http://schemas.microsoft.com/office/powerpoint/2010/main" val="1364868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29980"/>
            <a:ext cx="1603947" cy="6887980"/>
          </a:xfrm>
          <a:prstGeom prst="rect">
            <a:avLst/>
          </a:prstGeom>
        </p:spPr>
      </p:pic>
      <p:sp>
        <p:nvSpPr>
          <p:cNvPr id="2" name="Прямокутник 1"/>
          <p:cNvSpPr/>
          <p:nvPr/>
        </p:nvSpPr>
        <p:spPr>
          <a:xfrm>
            <a:off x="8324001" y="3622558"/>
            <a:ext cx="3609474" cy="1754326"/>
          </a:xfrm>
          <a:prstGeom prst="rect">
            <a:avLst/>
          </a:prstGeom>
          <a:solidFill>
            <a:schemeClr val="accent6">
              <a:lumMod val="60000"/>
              <a:lumOff val="40000"/>
            </a:schemeClr>
          </a:solidFill>
        </p:spPr>
        <p:txBody>
          <a:bodyPr wrap="square">
            <a:spAutoFit/>
          </a:bodyPr>
          <a:lstStyle/>
          <a:p>
            <a:pPr fontAlgn="base"/>
            <a:r>
              <a:rPr lang="uk-UA" dirty="0" smtClean="0">
                <a:solidFill>
                  <a:srgbClr val="000000"/>
                </a:solidFill>
                <a:latin typeface="e-ukraine"/>
              </a:rPr>
              <a:t>Ви маєте </a:t>
            </a:r>
            <a:r>
              <a:rPr lang="uk-UA" b="1" dirty="0" smtClean="0">
                <a:solidFill>
                  <a:srgbClr val="000000"/>
                </a:solidFill>
                <a:latin typeface="e-ukraine"/>
              </a:rPr>
              <a:t>повернути суму вашого гранту, </a:t>
            </a:r>
            <a:r>
              <a:rPr lang="uk-UA" dirty="0" smtClean="0">
                <a:solidFill>
                  <a:srgbClr val="000000"/>
                </a:solidFill>
                <a:latin typeface="e-ukraine"/>
              </a:rPr>
              <a:t>лише якщо не виконаєте зобов’язання перед державою, тобто: не створите робочих місць відповідно до суми гранта.</a:t>
            </a:r>
            <a:endParaRPr lang="uk-UA" dirty="0">
              <a:solidFill>
                <a:srgbClr val="000000"/>
              </a:solidFill>
              <a:latin typeface="e-ukraine"/>
            </a:endParaRPr>
          </a:p>
        </p:txBody>
      </p:sp>
      <p:sp>
        <p:nvSpPr>
          <p:cNvPr id="7" name="Прямокутник 6"/>
          <p:cNvSpPr/>
          <p:nvPr/>
        </p:nvSpPr>
        <p:spPr>
          <a:xfrm>
            <a:off x="1764632" y="903420"/>
            <a:ext cx="3347455" cy="369332"/>
          </a:xfrm>
          <a:prstGeom prst="rect">
            <a:avLst/>
          </a:prstGeom>
        </p:spPr>
        <p:txBody>
          <a:bodyPr wrap="none">
            <a:spAutoFit/>
          </a:bodyPr>
          <a:lstStyle/>
          <a:p>
            <a:r>
              <a:rPr lang="uk-UA" b="1" dirty="0" smtClean="0">
                <a:solidFill>
                  <a:srgbClr val="0070C0"/>
                </a:solidFill>
              </a:rPr>
              <a:t>ГРАНТ НА ВЛАСНУ СПРАВУ</a:t>
            </a:r>
            <a:endParaRPr lang="uk-UA" b="1" dirty="0">
              <a:solidFill>
                <a:srgbClr val="0070C0"/>
              </a:solidFill>
            </a:endParaRPr>
          </a:p>
        </p:txBody>
      </p:sp>
      <p:sp>
        <p:nvSpPr>
          <p:cNvPr id="4" name="Прямокутник 3"/>
          <p:cNvSpPr/>
          <p:nvPr/>
        </p:nvSpPr>
        <p:spPr>
          <a:xfrm>
            <a:off x="8309756" y="1460645"/>
            <a:ext cx="3609474" cy="2031325"/>
          </a:xfrm>
          <a:prstGeom prst="rect">
            <a:avLst/>
          </a:prstGeom>
          <a:solidFill>
            <a:schemeClr val="accent6">
              <a:lumMod val="60000"/>
              <a:lumOff val="40000"/>
            </a:schemeClr>
          </a:solidFill>
        </p:spPr>
        <p:txBody>
          <a:bodyPr wrap="square">
            <a:spAutoFit/>
          </a:bodyPr>
          <a:lstStyle/>
          <a:p>
            <a:pPr fontAlgn="base"/>
            <a:r>
              <a:rPr lang="uk-UA" b="1" dirty="0" smtClean="0">
                <a:solidFill>
                  <a:srgbClr val="000000"/>
                </a:solidFill>
                <a:latin typeface="e-ukraine"/>
              </a:rPr>
              <a:t>Цілі, на які можна витратити грант:</a:t>
            </a:r>
          </a:p>
          <a:p>
            <a:pPr fontAlgn="base"/>
            <a:r>
              <a:rPr lang="uk-UA" dirty="0" smtClean="0">
                <a:solidFill>
                  <a:srgbClr val="000000"/>
                </a:solidFill>
                <a:latin typeface="e-ukraine"/>
              </a:rPr>
              <a:t>- придбання обладнання;</a:t>
            </a:r>
          </a:p>
          <a:p>
            <a:pPr fontAlgn="base"/>
            <a:r>
              <a:rPr lang="uk-UA" dirty="0" smtClean="0">
                <a:solidFill>
                  <a:srgbClr val="000000"/>
                </a:solidFill>
                <a:latin typeface="e-ukraine"/>
              </a:rPr>
              <a:t>- закупівлю сировини;</a:t>
            </a:r>
          </a:p>
          <a:p>
            <a:pPr fontAlgn="base"/>
            <a:r>
              <a:rPr lang="uk-UA" dirty="0" smtClean="0">
                <a:solidFill>
                  <a:srgbClr val="000000"/>
                </a:solidFill>
                <a:latin typeface="e-ukraine"/>
              </a:rPr>
              <a:t>- орендну плату (не більше 25% від суми гранту);</a:t>
            </a:r>
          </a:p>
          <a:p>
            <a:pPr fontAlgn="base"/>
            <a:r>
              <a:rPr lang="uk-UA" dirty="0" smtClean="0">
                <a:solidFill>
                  <a:srgbClr val="000000"/>
                </a:solidFill>
                <a:latin typeface="e-ukraine"/>
              </a:rPr>
              <a:t>- лізинг обладнання</a:t>
            </a:r>
            <a:endParaRPr lang="uk-UA" dirty="0">
              <a:solidFill>
                <a:srgbClr val="000000"/>
              </a:solidFill>
              <a:latin typeface="e-ukraine"/>
            </a:endParaRPr>
          </a:p>
        </p:txBody>
      </p:sp>
      <p:sp>
        <p:nvSpPr>
          <p:cNvPr id="5" name="Прямокутник 4"/>
          <p:cNvSpPr/>
          <p:nvPr/>
        </p:nvSpPr>
        <p:spPr>
          <a:xfrm>
            <a:off x="1764632" y="1460645"/>
            <a:ext cx="6352673" cy="1477328"/>
          </a:xfrm>
          <a:prstGeom prst="rect">
            <a:avLst/>
          </a:prstGeom>
          <a:solidFill>
            <a:schemeClr val="accent6">
              <a:lumMod val="60000"/>
              <a:lumOff val="40000"/>
            </a:schemeClr>
          </a:solidFill>
        </p:spPr>
        <p:txBody>
          <a:bodyPr wrap="square">
            <a:spAutoFit/>
          </a:bodyPr>
          <a:lstStyle/>
          <a:p>
            <a:pPr fontAlgn="base"/>
            <a:r>
              <a:rPr lang="uk-UA" b="1" dirty="0" smtClean="0">
                <a:solidFill>
                  <a:srgbClr val="000000"/>
                </a:solidFill>
                <a:latin typeface="e-ukraine"/>
              </a:rPr>
              <a:t>У разі отримання гранту ви маєте:</a:t>
            </a:r>
          </a:p>
          <a:p>
            <a:pPr fontAlgn="base"/>
            <a:r>
              <a:rPr lang="uk-UA" dirty="0" smtClean="0">
                <a:solidFill>
                  <a:srgbClr val="000000"/>
                </a:solidFill>
                <a:latin typeface="e-ukraine"/>
              </a:rPr>
              <a:t>- створити </a:t>
            </a:r>
            <a:r>
              <a:rPr lang="uk-UA" b="1" dirty="0" smtClean="0">
                <a:solidFill>
                  <a:srgbClr val="C00000"/>
                </a:solidFill>
                <a:latin typeface="e-ukraine"/>
              </a:rPr>
              <a:t>хоча б одне </a:t>
            </a:r>
            <a:r>
              <a:rPr lang="uk-UA" dirty="0" smtClean="0">
                <a:solidFill>
                  <a:srgbClr val="000000"/>
                </a:solidFill>
                <a:latin typeface="e-ukraine"/>
              </a:rPr>
              <a:t>робоче місце; </a:t>
            </a:r>
          </a:p>
          <a:p>
            <a:pPr fontAlgn="base"/>
            <a:r>
              <a:rPr lang="uk-UA" dirty="0" smtClean="0">
                <a:solidFill>
                  <a:srgbClr val="000000"/>
                </a:solidFill>
                <a:latin typeface="e-ukraine"/>
              </a:rPr>
              <a:t>- здійснювати діяльність не менше 3 років;</a:t>
            </a:r>
          </a:p>
          <a:p>
            <a:pPr fontAlgn="base"/>
            <a:r>
              <a:rPr lang="uk-UA" dirty="0" smtClean="0">
                <a:solidFill>
                  <a:srgbClr val="000000"/>
                </a:solidFill>
                <a:latin typeface="e-ukraine"/>
              </a:rPr>
              <a:t>- сплачувати податки в бюджет, зокрема, за працевлаштування робітників</a:t>
            </a:r>
            <a:endParaRPr lang="uk-UA" dirty="0">
              <a:solidFill>
                <a:srgbClr val="000000"/>
              </a:solidFill>
              <a:latin typeface="e-ukraine"/>
            </a:endParaRPr>
          </a:p>
        </p:txBody>
      </p:sp>
      <p:sp>
        <p:nvSpPr>
          <p:cNvPr id="6" name="Прямокутник 5"/>
          <p:cNvSpPr/>
          <p:nvPr/>
        </p:nvSpPr>
        <p:spPr>
          <a:xfrm>
            <a:off x="1764632" y="3162433"/>
            <a:ext cx="6352673" cy="3416320"/>
          </a:xfrm>
          <a:prstGeom prst="rect">
            <a:avLst/>
          </a:prstGeom>
          <a:solidFill>
            <a:schemeClr val="accent6">
              <a:lumMod val="60000"/>
              <a:lumOff val="40000"/>
            </a:schemeClr>
          </a:solidFill>
        </p:spPr>
        <p:txBody>
          <a:bodyPr wrap="square">
            <a:spAutoFit/>
          </a:bodyPr>
          <a:lstStyle/>
          <a:p>
            <a:pPr fontAlgn="base"/>
            <a:r>
              <a:rPr lang="uk-UA" b="1" dirty="0" smtClean="0">
                <a:solidFill>
                  <a:srgbClr val="000000"/>
                </a:solidFill>
                <a:latin typeface="e-ukraine"/>
              </a:rPr>
              <a:t>Які строки розгляду заяви?</a:t>
            </a:r>
          </a:p>
          <a:p>
            <a:pPr fontAlgn="base"/>
            <a:r>
              <a:rPr lang="uk-UA" dirty="0" smtClean="0">
                <a:solidFill>
                  <a:srgbClr val="000000"/>
                </a:solidFill>
                <a:latin typeface="e-ukraine"/>
              </a:rPr>
              <a:t>Державний центр зайнятості розглядає її протягом </a:t>
            </a:r>
            <a:r>
              <a:rPr lang="uk-UA" b="1" dirty="0" smtClean="0">
                <a:solidFill>
                  <a:srgbClr val="000000"/>
                </a:solidFill>
                <a:latin typeface="e-ukraine"/>
              </a:rPr>
              <a:t>10 робочих днів </a:t>
            </a:r>
            <a:r>
              <a:rPr lang="uk-UA" dirty="0" smtClean="0">
                <a:solidFill>
                  <a:srgbClr val="000000"/>
                </a:solidFill>
                <a:latin typeface="e-ukraine"/>
              </a:rPr>
              <a:t>після завершення кінцевого строку подання. </a:t>
            </a:r>
          </a:p>
          <a:p>
            <a:pPr fontAlgn="base"/>
            <a:endParaRPr lang="uk-UA" dirty="0" smtClean="0">
              <a:solidFill>
                <a:srgbClr val="000000"/>
              </a:solidFill>
              <a:latin typeface="e-ukraine"/>
            </a:endParaRPr>
          </a:p>
          <a:p>
            <a:pPr fontAlgn="base"/>
            <a:r>
              <a:rPr lang="uk-UA" b="1" dirty="0" smtClean="0">
                <a:solidFill>
                  <a:srgbClr val="000000"/>
                </a:solidFill>
                <a:latin typeface="e-ukraine"/>
              </a:rPr>
              <a:t>Рішення приймається на підставі висновків банку: </a:t>
            </a:r>
          </a:p>
          <a:p>
            <a:pPr fontAlgn="base"/>
            <a:r>
              <a:rPr lang="uk-UA" dirty="0" smtClean="0">
                <a:solidFill>
                  <a:srgbClr val="000000"/>
                </a:solidFill>
                <a:latin typeface="e-ukraine"/>
              </a:rPr>
              <a:t>оцінки бізнес-плану, </a:t>
            </a:r>
          </a:p>
          <a:p>
            <a:pPr fontAlgn="base"/>
            <a:r>
              <a:rPr lang="uk-UA" dirty="0" smtClean="0">
                <a:solidFill>
                  <a:srgbClr val="000000"/>
                </a:solidFill>
                <a:latin typeface="e-ukraine"/>
              </a:rPr>
              <a:t>співбесіди </a:t>
            </a:r>
          </a:p>
          <a:p>
            <a:pPr fontAlgn="base"/>
            <a:r>
              <a:rPr lang="uk-UA" dirty="0" smtClean="0">
                <a:solidFill>
                  <a:srgbClr val="000000"/>
                </a:solidFill>
                <a:latin typeface="e-ukraine"/>
              </a:rPr>
              <a:t>та результатів перевірки ділової репутації.</a:t>
            </a:r>
          </a:p>
          <a:p>
            <a:pPr fontAlgn="base"/>
            <a:r>
              <a:rPr lang="uk-UA" dirty="0" smtClean="0">
                <a:solidFill>
                  <a:srgbClr val="000000"/>
                </a:solidFill>
                <a:latin typeface="e-ukraine"/>
              </a:rPr>
              <a:t> </a:t>
            </a:r>
          </a:p>
          <a:p>
            <a:pPr fontAlgn="base"/>
            <a:r>
              <a:rPr lang="uk-UA" dirty="0" smtClean="0">
                <a:solidFill>
                  <a:srgbClr val="000000"/>
                </a:solidFill>
                <a:latin typeface="e-ukraine"/>
              </a:rPr>
              <a:t>Більше про кінцеві строки – тут: </a:t>
            </a:r>
            <a:r>
              <a:rPr lang="en-GB" dirty="0">
                <a:solidFill>
                  <a:srgbClr val="000000"/>
                </a:solidFill>
                <a:latin typeface="e-ukraine"/>
                <a:hlinkClick r:id="rId7"/>
              </a:rPr>
              <a:t>https://</a:t>
            </a:r>
            <a:r>
              <a:rPr lang="en-GB" dirty="0" smtClean="0">
                <a:solidFill>
                  <a:srgbClr val="000000"/>
                </a:solidFill>
                <a:latin typeface="e-ukraine"/>
                <a:hlinkClick r:id="rId7"/>
              </a:rPr>
              <a:t>diia.gov.ua/kincevi-stroki-podannya-zayav-na-otrimannya-granitiv</a:t>
            </a:r>
            <a:r>
              <a:rPr lang="uk-UA" dirty="0" smtClean="0">
                <a:solidFill>
                  <a:srgbClr val="000000"/>
                </a:solidFill>
                <a:latin typeface="e-ukraine"/>
              </a:rPr>
              <a:t> </a:t>
            </a:r>
            <a:endParaRPr lang="uk-UA" dirty="0">
              <a:solidFill>
                <a:srgbClr val="000000"/>
              </a:solidFill>
              <a:latin typeface="e-ukraine"/>
            </a:endParaRPr>
          </a:p>
        </p:txBody>
      </p:sp>
      <p:pic>
        <p:nvPicPr>
          <p:cNvPr id="8" name="Рисунок 7"/>
          <p:cNvPicPr>
            <a:picLocks noChangeAspect="1"/>
          </p:cNvPicPr>
          <p:nvPr/>
        </p:nvPicPr>
        <p:blipFill>
          <a:blip r:embed="rId8"/>
          <a:stretch>
            <a:fillRect/>
          </a:stretch>
        </p:blipFill>
        <p:spPr>
          <a:xfrm>
            <a:off x="9219247" y="5376884"/>
            <a:ext cx="2066925" cy="1428750"/>
          </a:xfrm>
          <a:prstGeom prst="rect">
            <a:avLst/>
          </a:prstGeom>
        </p:spPr>
      </p:pic>
    </p:spTree>
    <p:extLst>
      <p:ext uri="{BB962C8B-B14F-4D97-AF65-F5344CB8AC3E}">
        <p14:creationId xmlns:p14="http://schemas.microsoft.com/office/powerpoint/2010/main" val="2863300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29980"/>
            <a:ext cx="1603947" cy="6887980"/>
          </a:xfrm>
          <a:prstGeom prst="rect">
            <a:avLst/>
          </a:prstGeom>
        </p:spPr>
      </p:pic>
      <p:sp>
        <p:nvSpPr>
          <p:cNvPr id="2" name="Прямокутник 1"/>
          <p:cNvSpPr/>
          <p:nvPr/>
        </p:nvSpPr>
        <p:spPr>
          <a:xfrm>
            <a:off x="1807365" y="1030523"/>
            <a:ext cx="7320017" cy="523220"/>
          </a:xfrm>
          <a:prstGeom prst="rect">
            <a:avLst/>
          </a:prstGeom>
        </p:spPr>
        <p:txBody>
          <a:bodyPr wrap="none">
            <a:spAutoFit/>
          </a:bodyPr>
          <a:lstStyle/>
          <a:p>
            <a:r>
              <a:rPr lang="ru-RU" sz="2800" b="1" dirty="0" smtClean="0">
                <a:solidFill>
                  <a:srgbClr val="000000"/>
                </a:solidFill>
                <a:latin typeface="e-ukraine"/>
              </a:rPr>
              <a:t>ГРАНТ НА ПЕРЕРОБНЕ ПІДПРИЄМСТВО</a:t>
            </a:r>
            <a:endParaRPr lang="uk-UA" sz="2800" b="1" dirty="0"/>
          </a:p>
        </p:txBody>
      </p:sp>
      <p:sp>
        <p:nvSpPr>
          <p:cNvPr id="4" name="Прямокутник 3"/>
          <p:cNvSpPr/>
          <p:nvPr/>
        </p:nvSpPr>
        <p:spPr>
          <a:xfrm>
            <a:off x="1807364" y="1553743"/>
            <a:ext cx="9948675" cy="276999"/>
          </a:xfrm>
          <a:prstGeom prst="rect">
            <a:avLst/>
          </a:prstGeom>
          <a:solidFill>
            <a:srgbClr val="FFFF00">
              <a:alpha val="32000"/>
            </a:srgbClr>
          </a:solidFill>
        </p:spPr>
        <p:txBody>
          <a:bodyPr wrap="square">
            <a:spAutoFit/>
          </a:bodyPr>
          <a:lstStyle/>
          <a:p>
            <a:r>
              <a:rPr lang="uk-UA" sz="1200" b="1" dirty="0" smtClean="0">
                <a:solidFill>
                  <a:srgbClr val="000000"/>
                </a:solidFill>
                <a:latin typeface="e-ukraine"/>
              </a:rPr>
              <a:t>Рішення про надання гранту приймає Міністерство економіки, перевіривши заявку уповноваженим банком та ваш бізнес-план.</a:t>
            </a:r>
            <a:endParaRPr lang="uk-UA" sz="1200" b="1" dirty="0"/>
          </a:p>
        </p:txBody>
      </p:sp>
      <p:sp>
        <p:nvSpPr>
          <p:cNvPr id="5" name="Прямокутник 4"/>
          <p:cNvSpPr/>
          <p:nvPr/>
        </p:nvSpPr>
        <p:spPr>
          <a:xfrm>
            <a:off x="1901356" y="1894091"/>
            <a:ext cx="9854683" cy="646331"/>
          </a:xfrm>
          <a:prstGeom prst="rect">
            <a:avLst/>
          </a:prstGeom>
          <a:solidFill>
            <a:schemeClr val="accent4">
              <a:lumMod val="40000"/>
              <a:lumOff val="60000"/>
            </a:schemeClr>
          </a:solidFill>
        </p:spPr>
        <p:txBody>
          <a:bodyPr wrap="square">
            <a:spAutoFit/>
          </a:bodyPr>
          <a:lstStyle/>
          <a:p>
            <a:r>
              <a:rPr lang="uk-UA" dirty="0" smtClean="0">
                <a:solidFill>
                  <a:srgbClr val="000000"/>
                </a:solidFill>
                <a:latin typeface="e-ukraine"/>
              </a:rPr>
              <a:t>Прикріпіть бізнес-план за формою. З прикладом заповненого бізнес-плану ви можете ознайомитися: </a:t>
            </a:r>
            <a:r>
              <a:rPr lang="en-GB" dirty="0">
                <a:solidFill>
                  <a:srgbClr val="000000"/>
                </a:solidFill>
                <a:latin typeface="e-ukraine"/>
                <a:hlinkClick r:id="rId7"/>
              </a:rPr>
              <a:t>https://</a:t>
            </a:r>
            <a:r>
              <a:rPr lang="en-GB" dirty="0" smtClean="0">
                <a:solidFill>
                  <a:srgbClr val="000000"/>
                </a:solidFill>
                <a:latin typeface="e-ukraine"/>
                <a:hlinkClick r:id="rId7"/>
              </a:rPr>
              <a:t>diia.gov.ua/services/grant-na-pererobne-pidpriyemstvo</a:t>
            </a:r>
            <a:r>
              <a:rPr lang="uk-UA" dirty="0" smtClean="0">
                <a:solidFill>
                  <a:srgbClr val="000000"/>
                </a:solidFill>
                <a:latin typeface="e-ukraine"/>
              </a:rPr>
              <a:t> </a:t>
            </a:r>
            <a:endParaRPr lang="uk-UA" dirty="0"/>
          </a:p>
        </p:txBody>
      </p:sp>
      <p:pic>
        <p:nvPicPr>
          <p:cNvPr id="6" name="Рисунок 5"/>
          <p:cNvPicPr>
            <a:picLocks noChangeAspect="1"/>
          </p:cNvPicPr>
          <p:nvPr/>
        </p:nvPicPr>
        <p:blipFill>
          <a:blip r:embed="rId8"/>
          <a:stretch>
            <a:fillRect/>
          </a:stretch>
        </p:blipFill>
        <p:spPr>
          <a:xfrm>
            <a:off x="1901356" y="2599334"/>
            <a:ext cx="7799539" cy="1894980"/>
          </a:xfrm>
          <a:prstGeom prst="rect">
            <a:avLst/>
          </a:prstGeom>
        </p:spPr>
      </p:pic>
      <p:pic>
        <p:nvPicPr>
          <p:cNvPr id="7" name="Рисунок 6"/>
          <p:cNvPicPr>
            <a:picLocks noChangeAspect="1"/>
          </p:cNvPicPr>
          <p:nvPr/>
        </p:nvPicPr>
        <p:blipFill>
          <a:blip r:embed="rId9"/>
          <a:stretch>
            <a:fillRect/>
          </a:stretch>
        </p:blipFill>
        <p:spPr>
          <a:xfrm>
            <a:off x="4875292" y="4026049"/>
            <a:ext cx="7196736" cy="2598821"/>
          </a:xfrm>
          <a:prstGeom prst="rect">
            <a:avLst/>
          </a:prstGeom>
        </p:spPr>
      </p:pic>
    </p:spTree>
    <p:extLst>
      <p:ext uri="{BB962C8B-B14F-4D97-AF65-F5344CB8AC3E}">
        <p14:creationId xmlns:p14="http://schemas.microsoft.com/office/powerpoint/2010/main" val="426996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29980"/>
            <a:ext cx="1603947" cy="6887980"/>
          </a:xfrm>
          <a:prstGeom prst="rect">
            <a:avLst/>
          </a:prstGeom>
        </p:spPr>
      </p:pic>
      <p:sp>
        <p:nvSpPr>
          <p:cNvPr id="6" name="Прямокутник 5"/>
          <p:cNvSpPr/>
          <p:nvPr/>
        </p:nvSpPr>
        <p:spPr>
          <a:xfrm>
            <a:off x="1807365" y="1030523"/>
            <a:ext cx="7320017" cy="523220"/>
          </a:xfrm>
          <a:prstGeom prst="rect">
            <a:avLst/>
          </a:prstGeom>
        </p:spPr>
        <p:txBody>
          <a:bodyPr wrap="none">
            <a:spAutoFit/>
          </a:bodyPr>
          <a:lstStyle/>
          <a:p>
            <a:r>
              <a:rPr lang="ru-RU" sz="2800" b="1" dirty="0" smtClean="0">
                <a:solidFill>
                  <a:srgbClr val="000000"/>
                </a:solidFill>
                <a:latin typeface="e-ukraine"/>
              </a:rPr>
              <a:t>ГРАНТ НА ПЕРЕРОБНЕ ПІДПРИЄМСТВО</a:t>
            </a:r>
            <a:endParaRPr lang="uk-UA" sz="2800" b="1" dirty="0"/>
          </a:p>
        </p:txBody>
      </p:sp>
      <p:sp>
        <p:nvSpPr>
          <p:cNvPr id="2" name="Прямокутник 1"/>
          <p:cNvSpPr/>
          <p:nvPr/>
        </p:nvSpPr>
        <p:spPr>
          <a:xfrm>
            <a:off x="1807365" y="1740203"/>
            <a:ext cx="4801982" cy="2031325"/>
          </a:xfrm>
          <a:prstGeom prst="rect">
            <a:avLst/>
          </a:prstGeom>
          <a:solidFill>
            <a:schemeClr val="accent4">
              <a:lumMod val="40000"/>
              <a:lumOff val="60000"/>
            </a:schemeClr>
          </a:solidFill>
        </p:spPr>
        <p:txBody>
          <a:bodyPr wrap="square">
            <a:spAutoFit/>
          </a:bodyPr>
          <a:lstStyle/>
          <a:p>
            <a:pPr fontAlgn="base"/>
            <a:r>
              <a:rPr lang="uk-UA" b="1" dirty="0" smtClean="0">
                <a:solidFill>
                  <a:srgbClr val="000000"/>
                </a:solidFill>
                <a:latin typeface="e-ukraine"/>
              </a:rPr>
              <a:t>Хто може подати заявку на отримання гранту?</a:t>
            </a:r>
          </a:p>
          <a:p>
            <a:pPr fontAlgn="base"/>
            <a:r>
              <a:rPr lang="uk-UA" b="1" dirty="0" smtClean="0">
                <a:solidFill>
                  <a:srgbClr val="C00000"/>
                </a:solidFill>
                <a:latin typeface="e-ukraine"/>
              </a:rPr>
              <a:t>Майбутні</a:t>
            </a:r>
            <a:r>
              <a:rPr lang="uk-UA" dirty="0" smtClean="0">
                <a:solidFill>
                  <a:srgbClr val="000000"/>
                </a:solidFill>
                <a:latin typeface="e-ukraine"/>
              </a:rPr>
              <a:t> підприємці, </a:t>
            </a:r>
            <a:r>
              <a:rPr lang="uk-UA" b="1" dirty="0" smtClean="0">
                <a:solidFill>
                  <a:srgbClr val="C00000"/>
                </a:solidFill>
                <a:latin typeface="e-ukraine"/>
              </a:rPr>
              <a:t>діючі</a:t>
            </a:r>
            <a:r>
              <a:rPr lang="uk-UA" dirty="0" smtClean="0">
                <a:solidFill>
                  <a:srgbClr val="000000"/>
                </a:solidFill>
                <a:latin typeface="e-ukraine"/>
              </a:rPr>
              <a:t> ФОП або юридичні особи:</a:t>
            </a:r>
          </a:p>
          <a:p>
            <a:pPr fontAlgn="base"/>
            <a:r>
              <a:rPr lang="uk-UA" dirty="0" smtClean="0">
                <a:solidFill>
                  <a:srgbClr val="000000"/>
                </a:solidFill>
                <a:latin typeface="e-ukraine"/>
              </a:rPr>
              <a:t>- які не перебувають і не провадять господарську діяльність на тимчасово окупованій території України;</a:t>
            </a:r>
            <a:endParaRPr lang="uk-UA" dirty="0">
              <a:solidFill>
                <a:srgbClr val="000000"/>
              </a:solidFill>
              <a:latin typeface="e-ukraine"/>
            </a:endParaRPr>
          </a:p>
        </p:txBody>
      </p:sp>
      <p:sp>
        <p:nvSpPr>
          <p:cNvPr id="4" name="Прямокутник 3"/>
          <p:cNvSpPr/>
          <p:nvPr/>
        </p:nvSpPr>
        <p:spPr>
          <a:xfrm>
            <a:off x="1807365" y="4012530"/>
            <a:ext cx="4801982" cy="923330"/>
          </a:xfrm>
          <a:prstGeom prst="rect">
            <a:avLst/>
          </a:prstGeom>
          <a:solidFill>
            <a:schemeClr val="accent4">
              <a:lumMod val="40000"/>
              <a:lumOff val="60000"/>
            </a:schemeClr>
          </a:solidFill>
        </p:spPr>
        <p:txBody>
          <a:bodyPr wrap="square">
            <a:spAutoFit/>
          </a:bodyPr>
          <a:lstStyle/>
          <a:p>
            <a:pPr fontAlgn="base"/>
            <a:r>
              <a:rPr lang="uk-UA" b="1" dirty="0" smtClean="0">
                <a:solidFill>
                  <a:srgbClr val="000000"/>
                </a:solidFill>
                <a:latin typeface="e-ukraine"/>
              </a:rPr>
              <a:t>Який розмір гранту?</a:t>
            </a:r>
          </a:p>
          <a:p>
            <a:pPr fontAlgn="base"/>
            <a:r>
              <a:rPr lang="uk-UA" dirty="0" smtClean="0">
                <a:solidFill>
                  <a:srgbClr val="000000"/>
                </a:solidFill>
                <a:latin typeface="e-ukraine"/>
              </a:rPr>
              <a:t>До </a:t>
            </a:r>
            <a:r>
              <a:rPr lang="uk-UA" b="1" dirty="0" smtClean="0">
                <a:solidFill>
                  <a:srgbClr val="C00000"/>
                </a:solidFill>
                <a:latin typeface="e-ukraine"/>
              </a:rPr>
              <a:t>8 млн грн</a:t>
            </a:r>
            <a:r>
              <a:rPr lang="uk-UA" dirty="0" smtClean="0">
                <a:solidFill>
                  <a:srgbClr val="000000"/>
                </a:solidFill>
                <a:latin typeface="e-ukraine"/>
              </a:rPr>
              <a:t>, за умови створення не менше </a:t>
            </a:r>
            <a:r>
              <a:rPr lang="uk-UA" b="1" dirty="0" smtClean="0">
                <a:solidFill>
                  <a:srgbClr val="C00000"/>
                </a:solidFill>
                <a:latin typeface="e-ukraine"/>
              </a:rPr>
              <a:t>25 робочих місць</a:t>
            </a:r>
            <a:r>
              <a:rPr lang="uk-UA" dirty="0" smtClean="0">
                <a:solidFill>
                  <a:srgbClr val="000000"/>
                </a:solidFill>
                <a:latin typeface="e-ukraine"/>
              </a:rPr>
              <a:t>.</a:t>
            </a:r>
            <a:endParaRPr lang="uk-UA" dirty="0">
              <a:solidFill>
                <a:srgbClr val="000000"/>
              </a:solidFill>
              <a:latin typeface="e-ukraine"/>
            </a:endParaRPr>
          </a:p>
        </p:txBody>
      </p:sp>
      <p:sp>
        <p:nvSpPr>
          <p:cNvPr id="5" name="Прямокутник 4"/>
          <p:cNvSpPr/>
          <p:nvPr/>
        </p:nvSpPr>
        <p:spPr>
          <a:xfrm>
            <a:off x="1807365" y="5140040"/>
            <a:ext cx="4801982" cy="1569660"/>
          </a:xfrm>
          <a:prstGeom prst="rect">
            <a:avLst/>
          </a:prstGeom>
          <a:solidFill>
            <a:schemeClr val="accent4">
              <a:lumMod val="40000"/>
              <a:lumOff val="60000"/>
            </a:schemeClr>
          </a:solidFill>
        </p:spPr>
        <p:txBody>
          <a:bodyPr wrap="square">
            <a:spAutoFit/>
          </a:bodyPr>
          <a:lstStyle/>
          <a:p>
            <a:r>
              <a:rPr lang="uk-UA" sz="1600" dirty="0"/>
              <a:t>Мінекономіки розглядає </a:t>
            </a:r>
            <a:r>
              <a:rPr lang="uk-UA" sz="1600" dirty="0" smtClean="0"/>
              <a:t>заявку </a:t>
            </a:r>
            <a:r>
              <a:rPr lang="uk-UA" sz="1600" dirty="0"/>
              <a:t>протягом 15 робочих днів після завершення кінцевого строку подання. </a:t>
            </a:r>
            <a:r>
              <a:rPr lang="uk-UA" sz="1600" b="1" dirty="0"/>
              <a:t>Рішення приймається на підставі висновків банку</a:t>
            </a:r>
            <a:r>
              <a:rPr lang="uk-UA" sz="1600" dirty="0"/>
              <a:t>: оцінки бізнес-плану, співбесіди та результатів перевірки ділової репутації.</a:t>
            </a:r>
          </a:p>
        </p:txBody>
      </p:sp>
      <p:sp>
        <p:nvSpPr>
          <p:cNvPr id="7" name="Прямокутник 6"/>
          <p:cNvSpPr/>
          <p:nvPr/>
        </p:nvSpPr>
        <p:spPr>
          <a:xfrm>
            <a:off x="6827755" y="1783050"/>
            <a:ext cx="5091529" cy="2062103"/>
          </a:xfrm>
          <a:prstGeom prst="rect">
            <a:avLst/>
          </a:prstGeom>
          <a:solidFill>
            <a:schemeClr val="accent4">
              <a:lumMod val="40000"/>
              <a:lumOff val="60000"/>
            </a:schemeClr>
          </a:solidFill>
        </p:spPr>
        <p:txBody>
          <a:bodyPr wrap="square">
            <a:spAutoFit/>
          </a:bodyPr>
          <a:lstStyle/>
          <a:p>
            <a:pPr fontAlgn="base"/>
            <a:r>
              <a:rPr lang="uk-UA" sz="1600" b="1" dirty="0" smtClean="0">
                <a:solidFill>
                  <a:srgbClr val="000000"/>
                </a:solidFill>
                <a:latin typeface="e-ukraine"/>
              </a:rPr>
              <a:t>На які цілі можна витратити грант?</a:t>
            </a:r>
          </a:p>
          <a:p>
            <a:pPr fontAlgn="base"/>
            <a:r>
              <a:rPr lang="uk-UA" sz="1600" dirty="0" smtClean="0">
                <a:solidFill>
                  <a:srgbClr val="000000"/>
                </a:solidFill>
                <a:latin typeface="e-ukraine"/>
              </a:rPr>
              <a:t>На витрати, пов'язані з:</a:t>
            </a:r>
          </a:p>
          <a:p>
            <a:pPr fontAlgn="base"/>
            <a:r>
              <a:rPr lang="uk-UA" sz="1600" dirty="0" smtClean="0">
                <a:solidFill>
                  <a:srgbClr val="000000"/>
                </a:solidFill>
                <a:latin typeface="e-ukraine"/>
              </a:rPr>
              <a:t>- придбанням основних засобів виробництва (верстати, технологічне обладнання);</a:t>
            </a:r>
          </a:p>
          <a:p>
            <a:pPr fontAlgn="base"/>
            <a:r>
              <a:rPr lang="uk-UA" sz="1600" dirty="0" smtClean="0">
                <a:solidFill>
                  <a:srgbClr val="000000"/>
                </a:solidFill>
                <a:latin typeface="e-ukraine"/>
              </a:rPr>
              <a:t>- введенням в експлуатацію верстатів, технологічного обладнання;</a:t>
            </a:r>
          </a:p>
          <a:p>
            <a:pPr fontAlgn="base"/>
            <a:r>
              <a:rPr lang="uk-UA" sz="1600" dirty="0" smtClean="0">
                <a:solidFill>
                  <a:srgbClr val="000000"/>
                </a:solidFill>
                <a:latin typeface="e-ukraine"/>
              </a:rPr>
              <a:t>- доставкою придбаних верстатів, технологічного обладнання.</a:t>
            </a:r>
            <a:endParaRPr lang="uk-UA" sz="1600" dirty="0">
              <a:solidFill>
                <a:srgbClr val="000000"/>
              </a:solidFill>
              <a:latin typeface="e-ukraine"/>
            </a:endParaRPr>
          </a:p>
        </p:txBody>
      </p:sp>
      <p:sp>
        <p:nvSpPr>
          <p:cNvPr id="8" name="Прямокутник 7"/>
          <p:cNvSpPr/>
          <p:nvPr/>
        </p:nvSpPr>
        <p:spPr>
          <a:xfrm>
            <a:off x="6827755" y="4012530"/>
            <a:ext cx="5091529" cy="1477328"/>
          </a:xfrm>
          <a:prstGeom prst="rect">
            <a:avLst/>
          </a:prstGeom>
          <a:solidFill>
            <a:schemeClr val="accent4">
              <a:lumMod val="40000"/>
              <a:lumOff val="60000"/>
            </a:schemeClr>
          </a:solidFill>
        </p:spPr>
        <p:txBody>
          <a:bodyPr wrap="square">
            <a:spAutoFit/>
          </a:bodyPr>
          <a:lstStyle/>
          <a:p>
            <a:pPr fontAlgn="base"/>
            <a:r>
              <a:rPr lang="uk-UA" b="1" dirty="0" smtClean="0">
                <a:solidFill>
                  <a:srgbClr val="000000"/>
                </a:solidFill>
                <a:latin typeface="e-ukraine"/>
              </a:rPr>
              <a:t>У разі отримання гранту ви маєте:</a:t>
            </a:r>
          </a:p>
          <a:p>
            <a:pPr fontAlgn="base"/>
            <a:r>
              <a:rPr lang="uk-UA" dirty="0" smtClean="0">
                <a:solidFill>
                  <a:srgbClr val="000000"/>
                </a:solidFill>
                <a:latin typeface="e-ukraine"/>
              </a:rPr>
              <a:t>- створити </a:t>
            </a:r>
            <a:r>
              <a:rPr lang="uk-UA" b="1" dirty="0" smtClean="0">
                <a:solidFill>
                  <a:srgbClr val="C00000"/>
                </a:solidFill>
                <a:latin typeface="e-ukraine"/>
              </a:rPr>
              <a:t>від 25 </a:t>
            </a:r>
            <a:r>
              <a:rPr lang="uk-UA" dirty="0" smtClean="0">
                <a:solidFill>
                  <a:srgbClr val="000000"/>
                </a:solidFill>
                <a:latin typeface="e-ukraine"/>
              </a:rPr>
              <a:t>робочих місць</a:t>
            </a:r>
          </a:p>
          <a:p>
            <a:pPr fontAlgn="base"/>
            <a:r>
              <a:rPr lang="uk-UA" dirty="0" smtClean="0">
                <a:solidFill>
                  <a:srgbClr val="000000"/>
                </a:solidFill>
                <a:latin typeface="e-ukraine"/>
              </a:rPr>
              <a:t>- здійснювати діяльність не менше 3 років</a:t>
            </a:r>
          </a:p>
          <a:p>
            <a:pPr fontAlgn="base"/>
            <a:r>
              <a:rPr lang="uk-UA" dirty="0" smtClean="0">
                <a:solidFill>
                  <a:srgbClr val="000000"/>
                </a:solidFill>
                <a:latin typeface="e-ukraine"/>
              </a:rPr>
              <a:t>- сплачувати податки в бюджет, зокрема, за працевлаштування робітників</a:t>
            </a:r>
            <a:endParaRPr lang="uk-UA" dirty="0">
              <a:solidFill>
                <a:srgbClr val="000000"/>
              </a:solidFill>
              <a:latin typeface="e-ukraine"/>
            </a:endParaRPr>
          </a:p>
        </p:txBody>
      </p:sp>
      <p:sp>
        <p:nvSpPr>
          <p:cNvPr id="9" name="Прямокутник 8"/>
          <p:cNvSpPr/>
          <p:nvPr/>
        </p:nvSpPr>
        <p:spPr>
          <a:xfrm>
            <a:off x="6827754" y="5610812"/>
            <a:ext cx="5091529" cy="1077218"/>
          </a:xfrm>
          <a:prstGeom prst="rect">
            <a:avLst/>
          </a:prstGeom>
          <a:solidFill>
            <a:schemeClr val="accent4">
              <a:lumMod val="40000"/>
              <a:lumOff val="60000"/>
            </a:schemeClr>
          </a:solidFill>
        </p:spPr>
        <p:txBody>
          <a:bodyPr wrap="square">
            <a:spAutoFit/>
          </a:bodyPr>
          <a:lstStyle/>
          <a:p>
            <a:pPr fontAlgn="base"/>
            <a:r>
              <a:rPr lang="uk-UA" sz="1400" b="1" dirty="0" smtClean="0">
                <a:solidFill>
                  <a:srgbClr val="000000"/>
                </a:solidFill>
                <a:latin typeface="e-ukraine"/>
              </a:rPr>
              <a:t>Ви маєте повернути суму вашого гранту, лише якщо не виконаєте зобов’язання перед державою, тобто:</a:t>
            </a:r>
          </a:p>
          <a:p>
            <a:pPr fontAlgn="base"/>
            <a:r>
              <a:rPr lang="uk-UA" sz="1200" dirty="0" smtClean="0">
                <a:solidFill>
                  <a:srgbClr val="000000"/>
                </a:solidFill>
                <a:latin typeface="e-ukraine"/>
              </a:rPr>
              <a:t>- не створите робочих місць;</a:t>
            </a:r>
          </a:p>
          <a:p>
            <a:pPr fontAlgn="base"/>
            <a:r>
              <a:rPr lang="uk-UA" sz="1200" dirty="0" smtClean="0">
                <a:solidFill>
                  <a:srgbClr val="000000"/>
                </a:solidFill>
                <a:latin typeface="e-ukraine"/>
              </a:rPr>
              <a:t>- здійснюватимете вказану діяльність менше 3 років;</a:t>
            </a:r>
          </a:p>
          <a:p>
            <a:pPr fontAlgn="base"/>
            <a:r>
              <a:rPr lang="uk-UA" sz="1200" dirty="0" smtClean="0">
                <a:solidFill>
                  <a:srgbClr val="000000"/>
                </a:solidFill>
                <a:latin typeface="e-ukraine"/>
              </a:rPr>
              <a:t>- не сплачуватимете податки.</a:t>
            </a:r>
            <a:endParaRPr lang="uk-UA" sz="1200" dirty="0">
              <a:solidFill>
                <a:srgbClr val="000000"/>
              </a:solidFill>
              <a:latin typeface="e-ukraine"/>
            </a:endParaRPr>
          </a:p>
        </p:txBody>
      </p:sp>
    </p:spTree>
    <p:extLst>
      <p:ext uri="{BB962C8B-B14F-4D97-AF65-F5344CB8AC3E}">
        <p14:creationId xmlns:p14="http://schemas.microsoft.com/office/powerpoint/2010/main" val="2631934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2" name="Прямокутник 1"/>
          <p:cNvSpPr/>
          <p:nvPr/>
        </p:nvSpPr>
        <p:spPr>
          <a:xfrm>
            <a:off x="1839001" y="844063"/>
            <a:ext cx="5631093" cy="369332"/>
          </a:xfrm>
          <a:prstGeom prst="rect">
            <a:avLst/>
          </a:prstGeom>
        </p:spPr>
        <p:txBody>
          <a:bodyPr wrap="none">
            <a:spAutoFit/>
          </a:bodyPr>
          <a:lstStyle/>
          <a:p>
            <a:r>
              <a:rPr lang="uk-UA" b="1" dirty="0" smtClean="0">
                <a:solidFill>
                  <a:srgbClr val="C00000"/>
                </a:solidFill>
                <a:latin typeface="e-ukraine"/>
              </a:rPr>
              <a:t>ГРАНТ ДЛЯ ВЕТЕРАНІВ ТА ЧЛЕНІВ ЇХНІХ СІМЕЙ</a:t>
            </a:r>
            <a:endParaRPr lang="uk-UA" b="1" dirty="0">
              <a:solidFill>
                <a:srgbClr val="C00000"/>
              </a:solidFill>
            </a:endParaRPr>
          </a:p>
        </p:txBody>
      </p:sp>
      <p:sp>
        <p:nvSpPr>
          <p:cNvPr id="4" name="Прямокутник 3"/>
          <p:cNvSpPr/>
          <p:nvPr/>
        </p:nvSpPr>
        <p:spPr>
          <a:xfrm>
            <a:off x="1839001" y="1369004"/>
            <a:ext cx="10144452" cy="1200329"/>
          </a:xfrm>
          <a:prstGeom prst="rect">
            <a:avLst/>
          </a:prstGeom>
          <a:solidFill>
            <a:schemeClr val="bg1">
              <a:lumMod val="95000"/>
            </a:schemeClr>
          </a:solidFill>
        </p:spPr>
        <p:txBody>
          <a:bodyPr wrap="square">
            <a:spAutoFit/>
          </a:bodyPr>
          <a:lstStyle/>
          <a:p>
            <a:r>
              <a:rPr lang="uk-UA" dirty="0" smtClean="0">
                <a:solidFill>
                  <a:srgbClr val="000000"/>
                </a:solidFill>
                <a:latin typeface="e-ukraine"/>
              </a:rPr>
              <a:t>Гранти доступні для ветеранів та їхніх дружин/чоловіків. </a:t>
            </a:r>
          </a:p>
          <a:p>
            <a:r>
              <a:rPr lang="uk-UA" dirty="0" smtClean="0">
                <a:solidFill>
                  <a:srgbClr val="000000"/>
                </a:solidFill>
                <a:latin typeface="e-ukraine"/>
              </a:rPr>
              <a:t>Отримане фінансування надасть змогу почати власну справу або розширити бізнес всім, хто </a:t>
            </a:r>
            <a:r>
              <a:rPr lang="uk-UA" b="1" dirty="0" smtClean="0">
                <a:solidFill>
                  <a:srgbClr val="000000"/>
                </a:solidFill>
                <a:latin typeface="e-ukraine"/>
              </a:rPr>
              <a:t>має </a:t>
            </a:r>
            <a:r>
              <a:rPr lang="uk-UA" b="1" dirty="0" smtClean="0">
                <a:solidFill>
                  <a:srgbClr val="0070C0"/>
                </a:solidFill>
                <a:latin typeface="e-ukraine"/>
              </a:rPr>
              <a:t>бізнес-план,</a:t>
            </a:r>
            <a:r>
              <a:rPr lang="uk-UA" b="1" dirty="0" smtClean="0">
                <a:solidFill>
                  <a:srgbClr val="000000"/>
                </a:solidFill>
                <a:latin typeface="e-ukraine"/>
              </a:rPr>
              <a:t> необхідні навички та бажання.</a:t>
            </a:r>
          </a:p>
          <a:p>
            <a:r>
              <a:rPr lang="uk-UA" b="1" dirty="0" smtClean="0">
                <a:solidFill>
                  <a:srgbClr val="C00000"/>
                </a:solidFill>
              </a:rPr>
              <a:t>Розмір допомоги: до 1 млн грн</a:t>
            </a:r>
            <a:endParaRPr lang="uk-UA" b="1" dirty="0">
              <a:solidFill>
                <a:srgbClr val="C00000"/>
              </a:solidFill>
            </a:endParaRPr>
          </a:p>
        </p:txBody>
      </p:sp>
      <p:sp>
        <p:nvSpPr>
          <p:cNvPr id="5" name="Прямокутник 4"/>
          <p:cNvSpPr/>
          <p:nvPr/>
        </p:nvSpPr>
        <p:spPr>
          <a:xfrm>
            <a:off x="1839001" y="2724942"/>
            <a:ext cx="10144452" cy="4031873"/>
          </a:xfrm>
          <a:prstGeom prst="rect">
            <a:avLst/>
          </a:prstGeom>
          <a:solidFill>
            <a:schemeClr val="bg1">
              <a:lumMod val="85000"/>
            </a:schemeClr>
          </a:solidFill>
        </p:spPr>
        <p:txBody>
          <a:bodyPr wrap="square">
            <a:spAutoFit/>
          </a:bodyPr>
          <a:lstStyle/>
          <a:p>
            <a:pPr fontAlgn="base"/>
            <a:r>
              <a:rPr lang="uk-UA" sz="1600" b="1" dirty="0" smtClean="0">
                <a:solidFill>
                  <a:srgbClr val="000000"/>
                </a:solidFill>
                <a:latin typeface="e-ukraine"/>
              </a:rPr>
              <a:t>Хто може подати заяву про отримання гранту?</a:t>
            </a:r>
          </a:p>
          <a:p>
            <a:pPr fontAlgn="base"/>
            <a:endParaRPr lang="uk-UA" sz="1600" dirty="0" smtClean="0">
              <a:solidFill>
                <a:srgbClr val="000000"/>
              </a:solidFill>
              <a:latin typeface="e-ukraine"/>
            </a:endParaRPr>
          </a:p>
          <a:p>
            <a:pPr fontAlgn="base"/>
            <a:r>
              <a:rPr lang="uk-UA" sz="1600" dirty="0" smtClean="0">
                <a:solidFill>
                  <a:srgbClr val="C00000"/>
                </a:solidFill>
                <a:latin typeface="e-ukraine"/>
              </a:rPr>
              <a:t>Грантова програма створена для учасників бойових дій, осіб з інвалідністю внаслідок війни, а також їхніх дружин або чоловіків.</a:t>
            </a:r>
          </a:p>
          <a:p>
            <a:pPr fontAlgn="base"/>
            <a:endParaRPr lang="uk-UA" sz="1600" dirty="0" smtClean="0">
              <a:solidFill>
                <a:srgbClr val="000000"/>
              </a:solidFill>
              <a:latin typeface="e-ukraine"/>
            </a:endParaRPr>
          </a:p>
          <a:p>
            <a:pPr fontAlgn="base"/>
            <a:r>
              <a:rPr lang="uk-UA" sz="1600" dirty="0" smtClean="0">
                <a:solidFill>
                  <a:srgbClr val="000000"/>
                </a:solidFill>
                <a:latin typeface="e-ukraine"/>
              </a:rPr>
              <a:t>Грант може отримати </a:t>
            </a:r>
            <a:r>
              <a:rPr lang="uk-UA" sz="1600" b="1" dirty="0" smtClean="0">
                <a:solidFill>
                  <a:srgbClr val="0070C0"/>
                </a:solidFill>
                <a:latin typeface="e-ukraine"/>
              </a:rPr>
              <a:t>ФОП або фізична особа</a:t>
            </a:r>
            <a:r>
              <a:rPr lang="uk-UA" sz="1600" dirty="0" smtClean="0">
                <a:solidFill>
                  <a:srgbClr val="000000"/>
                </a:solidFill>
                <a:latin typeface="e-ukraine"/>
              </a:rPr>
              <a:t>, яка </a:t>
            </a:r>
            <a:r>
              <a:rPr lang="uk-UA" sz="1600" dirty="0" smtClean="0">
                <a:solidFill>
                  <a:srgbClr val="0070C0"/>
                </a:solidFill>
                <a:latin typeface="e-ukraine"/>
              </a:rPr>
              <a:t>планує відкрити </a:t>
            </a:r>
            <a:r>
              <a:rPr lang="uk-UA" sz="1600" dirty="0" smtClean="0">
                <a:solidFill>
                  <a:srgbClr val="000000"/>
                </a:solidFill>
                <a:latin typeface="e-ukraine"/>
              </a:rPr>
              <a:t>власний бізнес. </a:t>
            </a:r>
          </a:p>
          <a:p>
            <a:pPr fontAlgn="base"/>
            <a:endParaRPr lang="uk-UA" sz="1600" dirty="0" smtClean="0">
              <a:solidFill>
                <a:srgbClr val="000000"/>
              </a:solidFill>
              <a:latin typeface="e-ukraine"/>
            </a:endParaRPr>
          </a:p>
          <a:p>
            <a:pPr fontAlgn="base"/>
            <a:r>
              <a:rPr lang="uk-UA" sz="1600" dirty="0" smtClean="0">
                <a:solidFill>
                  <a:srgbClr val="000000"/>
                </a:solidFill>
                <a:latin typeface="e-ukraine"/>
              </a:rPr>
              <a:t>Участь у грантовій програмі </a:t>
            </a:r>
            <a:r>
              <a:rPr lang="uk-UA" sz="1600" b="1" dirty="0" smtClean="0">
                <a:solidFill>
                  <a:srgbClr val="C00000"/>
                </a:solidFill>
                <a:latin typeface="e-ukraine"/>
              </a:rPr>
              <a:t>неможлива для тих, хто</a:t>
            </a:r>
            <a:r>
              <a:rPr lang="uk-UA" sz="1600" dirty="0" smtClean="0">
                <a:solidFill>
                  <a:srgbClr val="000000"/>
                </a:solidFill>
                <a:latin typeface="e-ukraine"/>
              </a:rPr>
              <a:t>: </a:t>
            </a:r>
          </a:p>
          <a:p>
            <a:pPr fontAlgn="base">
              <a:buFont typeface="Arial" panose="020B0604020202020204" pitchFamily="34" charset="0"/>
              <a:buChar char="•"/>
            </a:pPr>
            <a:r>
              <a:rPr lang="uk-UA" sz="1600" dirty="0" smtClean="0">
                <a:solidFill>
                  <a:srgbClr val="000000"/>
                </a:solidFill>
                <a:latin typeface="e-ukraine"/>
              </a:rPr>
              <a:t>перебувають і ведуть діяльність на окупованій території, в </a:t>
            </a:r>
            <a:r>
              <a:rPr lang="uk-UA" sz="1600" dirty="0" err="1" smtClean="0">
                <a:solidFill>
                  <a:srgbClr val="000000"/>
                </a:solidFill>
                <a:latin typeface="e-ukraine"/>
              </a:rPr>
              <a:t>росії</a:t>
            </a:r>
            <a:r>
              <a:rPr lang="uk-UA" sz="1600" dirty="0" smtClean="0">
                <a:solidFill>
                  <a:srgbClr val="000000"/>
                </a:solidFill>
                <a:latin typeface="e-ukraine"/>
              </a:rPr>
              <a:t> або білорусі;</a:t>
            </a:r>
          </a:p>
          <a:p>
            <a:pPr fontAlgn="base">
              <a:buFont typeface="Arial" panose="020B0604020202020204" pitchFamily="34" charset="0"/>
              <a:buChar char="•"/>
            </a:pPr>
            <a:r>
              <a:rPr lang="uk-UA" sz="1600" dirty="0" smtClean="0">
                <a:solidFill>
                  <a:srgbClr val="000000"/>
                </a:solidFill>
                <a:latin typeface="e-ukraine"/>
              </a:rPr>
              <a:t>перебувають під санкціями;</a:t>
            </a:r>
          </a:p>
          <a:p>
            <a:pPr fontAlgn="base">
              <a:buFont typeface="Arial" panose="020B0604020202020204" pitchFamily="34" charset="0"/>
              <a:buChar char="•"/>
            </a:pPr>
            <a:r>
              <a:rPr lang="uk-UA" sz="1600" dirty="0" smtClean="0">
                <a:solidFill>
                  <a:srgbClr val="000000"/>
                </a:solidFill>
                <a:latin typeface="e-ukraine"/>
              </a:rPr>
              <a:t>мають відкриті провадження у справі про банкрутство;</a:t>
            </a:r>
          </a:p>
          <a:p>
            <a:pPr fontAlgn="base">
              <a:buFont typeface="Arial" panose="020B0604020202020204" pitchFamily="34" charset="0"/>
              <a:buChar char="•"/>
            </a:pPr>
            <a:r>
              <a:rPr lang="uk-UA" sz="1600" dirty="0" smtClean="0">
                <a:solidFill>
                  <a:srgbClr val="000000"/>
                </a:solidFill>
                <a:latin typeface="e-ukraine"/>
              </a:rPr>
              <a:t>зареєстровані як кредитні або страхові організації, інвестиційні або недержавні пенсійні фонди, учасники ринку цінних паперів та ломбарди;</a:t>
            </a:r>
          </a:p>
          <a:p>
            <a:pPr fontAlgn="base">
              <a:buFont typeface="Arial" panose="020B0604020202020204" pitchFamily="34" charset="0"/>
              <a:buChar char="•"/>
            </a:pPr>
            <a:r>
              <a:rPr lang="uk-UA" sz="1600" dirty="0" smtClean="0">
                <a:solidFill>
                  <a:srgbClr val="000000"/>
                </a:solidFill>
                <a:latin typeface="e-ukraine"/>
              </a:rPr>
              <a:t>займаються обміном валют, виробництвом або виготовленням зброї, алкоголю чи тютюнових виборів;</a:t>
            </a:r>
          </a:p>
          <a:p>
            <a:pPr fontAlgn="base">
              <a:buFont typeface="Arial" panose="020B0604020202020204" pitchFamily="34" charset="0"/>
              <a:buChar char="•"/>
            </a:pPr>
            <a:r>
              <a:rPr lang="uk-UA" sz="1600" dirty="0" smtClean="0">
                <a:solidFill>
                  <a:srgbClr val="000000"/>
                </a:solidFill>
                <a:latin typeface="e-ukraine"/>
              </a:rPr>
              <a:t>притягнені до кримінальної відповідальності через корупцію;</a:t>
            </a:r>
          </a:p>
          <a:p>
            <a:pPr fontAlgn="base">
              <a:buFont typeface="Arial" panose="020B0604020202020204" pitchFamily="34" charset="0"/>
              <a:buChar char="•"/>
            </a:pPr>
            <a:r>
              <a:rPr lang="uk-UA" sz="1600" dirty="0" smtClean="0">
                <a:solidFill>
                  <a:srgbClr val="000000"/>
                </a:solidFill>
                <a:latin typeface="e-ukraine"/>
              </a:rPr>
              <a:t>мають державну заборгованість.</a:t>
            </a:r>
            <a:endParaRPr lang="uk-UA" sz="1600" dirty="0">
              <a:solidFill>
                <a:srgbClr val="000000"/>
              </a:solidFill>
              <a:latin typeface="e-ukraine"/>
            </a:endParaRPr>
          </a:p>
        </p:txBody>
      </p:sp>
    </p:spTree>
    <p:extLst>
      <p:ext uri="{BB962C8B-B14F-4D97-AF65-F5344CB8AC3E}">
        <p14:creationId xmlns:p14="http://schemas.microsoft.com/office/powerpoint/2010/main" val="465280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2" name="Прямокутник 1"/>
          <p:cNvSpPr/>
          <p:nvPr/>
        </p:nvSpPr>
        <p:spPr>
          <a:xfrm>
            <a:off x="1839001" y="844063"/>
            <a:ext cx="5631093" cy="369332"/>
          </a:xfrm>
          <a:prstGeom prst="rect">
            <a:avLst/>
          </a:prstGeom>
        </p:spPr>
        <p:txBody>
          <a:bodyPr wrap="none">
            <a:spAutoFit/>
          </a:bodyPr>
          <a:lstStyle/>
          <a:p>
            <a:r>
              <a:rPr lang="uk-UA" b="1" dirty="0" smtClean="0">
                <a:solidFill>
                  <a:srgbClr val="C00000"/>
                </a:solidFill>
                <a:latin typeface="e-ukraine"/>
              </a:rPr>
              <a:t>ГРАНТ ДЛЯ ВЕТЕРАНІВ ТА ЧЛЕНІВ ЇХНІХ СІМЕЙ</a:t>
            </a:r>
            <a:endParaRPr lang="uk-UA" b="1" dirty="0">
              <a:solidFill>
                <a:srgbClr val="C00000"/>
              </a:solidFill>
            </a:endParaRPr>
          </a:p>
        </p:txBody>
      </p:sp>
      <p:sp>
        <p:nvSpPr>
          <p:cNvPr id="4" name="Прямокутник 3"/>
          <p:cNvSpPr/>
          <p:nvPr/>
        </p:nvSpPr>
        <p:spPr>
          <a:xfrm>
            <a:off x="1839001" y="1582340"/>
            <a:ext cx="9917039" cy="3693319"/>
          </a:xfrm>
          <a:prstGeom prst="rect">
            <a:avLst/>
          </a:prstGeom>
          <a:solidFill>
            <a:schemeClr val="bg1">
              <a:lumMod val="85000"/>
            </a:schemeClr>
          </a:solidFill>
        </p:spPr>
        <p:txBody>
          <a:bodyPr wrap="square">
            <a:spAutoFit/>
          </a:bodyPr>
          <a:lstStyle/>
          <a:p>
            <a:pPr fontAlgn="base"/>
            <a:r>
              <a:rPr lang="uk-UA" b="1" dirty="0" smtClean="0">
                <a:solidFill>
                  <a:srgbClr val="000000"/>
                </a:solidFill>
                <a:latin typeface="e-ukraine"/>
              </a:rPr>
              <a:t>Розмір гранту може становити:</a:t>
            </a:r>
          </a:p>
          <a:p>
            <a:pPr fontAlgn="base"/>
            <a:endParaRPr lang="uk-UA" b="1" dirty="0" smtClean="0">
              <a:solidFill>
                <a:srgbClr val="000000"/>
              </a:solidFill>
              <a:latin typeface="e-ukraine"/>
            </a:endParaRPr>
          </a:p>
          <a:p>
            <a:pPr fontAlgn="base">
              <a:buFont typeface="Arial" panose="020B0604020202020204" pitchFamily="34" charset="0"/>
              <a:buChar char="•"/>
            </a:pPr>
            <a:r>
              <a:rPr lang="uk-UA" dirty="0" smtClean="0">
                <a:solidFill>
                  <a:srgbClr val="000000"/>
                </a:solidFill>
                <a:latin typeface="e-ukraine"/>
              </a:rPr>
              <a:t>до 250 тис грн — подати заяву можуть </a:t>
            </a:r>
            <a:r>
              <a:rPr lang="uk-UA" b="1" dirty="0" smtClean="0">
                <a:solidFill>
                  <a:srgbClr val="000000"/>
                </a:solidFill>
                <a:latin typeface="e-ukraine"/>
              </a:rPr>
              <a:t>лише ветерани</a:t>
            </a:r>
            <a:r>
              <a:rPr lang="uk-UA" dirty="0" smtClean="0">
                <a:solidFill>
                  <a:srgbClr val="000000"/>
                </a:solidFill>
                <a:latin typeface="e-ukraine"/>
              </a:rPr>
              <a:t>. Отримувач гранту повинен створити 1 робоче місце;</a:t>
            </a:r>
          </a:p>
          <a:p>
            <a:pPr fontAlgn="base">
              <a:buFont typeface="Arial" panose="020B0604020202020204" pitchFamily="34" charset="0"/>
              <a:buChar char="•"/>
            </a:pPr>
            <a:endParaRPr lang="uk-UA" dirty="0" smtClean="0">
              <a:solidFill>
                <a:srgbClr val="000000"/>
              </a:solidFill>
              <a:latin typeface="e-ukraine"/>
            </a:endParaRPr>
          </a:p>
          <a:p>
            <a:pPr fontAlgn="base">
              <a:buFont typeface="Arial" panose="020B0604020202020204" pitchFamily="34" charset="0"/>
              <a:buChar char="•"/>
            </a:pPr>
            <a:r>
              <a:rPr lang="uk-UA" dirty="0" smtClean="0">
                <a:solidFill>
                  <a:srgbClr val="000000"/>
                </a:solidFill>
                <a:latin typeface="e-ukraine"/>
              </a:rPr>
              <a:t>до 500 тис грн — подати заяву </a:t>
            </a:r>
            <a:r>
              <a:rPr lang="uk-UA" b="1" dirty="0" smtClean="0">
                <a:solidFill>
                  <a:srgbClr val="000000"/>
                </a:solidFill>
                <a:latin typeface="e-ukraine"/>
              </a:rPr>
              <a:t>може чоловік або дружина ветерана</a:t>
            </a:r>
            <a:r>
              <a:rPr lang="uk-UA" dirty="0" smtClean="0">
                <a:solidFill>
                  <a:srgbClr val="000000"/>
                </a:solidFill>
                <a:latin typeface="e-ukraine"/>
              </a:rPr>
              <a:t>. Програма покриває до 70% вартості проєкту, а одержувач гранту має створити 2 робочі місця;</a:t>
            </a:r>
          </a:p>
          <a:p>
            <a:pPr fontAlgn="base">
              <a:buFont typeface="Arial" panose="020B0604020202020204" pitchFamily="34" charset="0"/>
              <a:buChar char="•"/>
            </a:pPr>
            <a:endParaRPr lang="uk-UA" dirty="0" smtClean="0">
              <a:solidFill>
                <a:srgbClr val="000000"/>
              </a:solidFill>
              <a:latin typeface="e-ukraine"/>
            </a:endParaRPr>
          </a:p>
          <a:p>
            <a:pPr fontAlgn="base">
              <a:buFont typeface="Arial" panose="020B0604020202020204" pitchFamily="34" charset="0"/>
              <a:buChar char="•"/>
            </a:pPr>
            <a:r>
              <a:rPr lang="uk-UA" dirty="0" smtClean="0">
                <a:solidFill>
                  <a:srgbClr val="000000"/>
                </a:solidFill>
                <a:latin typeface="e-ukraine"/>
              </a:rPr>
              <a:t>до 1 млн грн — подати заяву може </a:t>
            </a:r>
            <a:r>
              <a:rPr lang="uk-UA" b="1" dirty="0" smtClean="0">
                <a:solidFill>
                  <a:srgbClr val="000000"/>
                </a:solidFill>
                <a:latin typeface="e-ukraine"/>
              </a:rPr>
              <a:t>ветеран, який зареєстрований як ФОП від 3 років</a:t>
            </a:r>
            <a:r>
              <a:rPr lang="uk-UA" dirty="0" smtClean="0">
                <a:solidFill>
                  <a:srgbClr val="000000"/>
                </a:solidFill>
                <a:latin typeface="e-ukraine"/>
              </a:rPr>
              <a:t>. Програма покриває 70% вартості проєкту. Отримувач гранту має створити 4 робочі місця, два з яких повинні зайняти учасники бойових дій. </a:t>
            </a:r>
          </a:p>
          <a:p>
            <a:pPr fontAlgn="base">
              <a:buFont typeface="Arial" panose="020B0604020202020204" pitchFamily="34" charset="0"/>
              <a:buChar char="•"/>
            </a:pPr>
            <a:endParaRPr lang="uk-UA" dirty="0" smtClean="0">
              <a:solidFill>
                <a:srgbClr val="000000"/>
              </a:solidFill>
              <a:latin typeface="e-ukraine"/>
            </a:endParaRPr>
          </a:p>
          <a:p>
            <a:pPr fontAlgn="base"/>
            <a:r>
              <a:rPr lang="uk-UA" b="1" dirty="0">
                <a:solidFill>
                  <a:srgbClr val="000000"/>
                </a:solidFill>
                <a:latin typeface="e-ukraine"/>
              </a:rPr>
              <a:t>Грант виплачується частинами до 250 тис. гривень</a:t>
            </a:r>
            <a:r>
              <a:rPr lang="uk-UA" b="1" dirty="0" smtClean="0">
                <a:solidFill>
                  <a:srgbClr val="000000"/>
                </a:solidFill>
                <a:latin typeface="e-ukraine"/>
              </a:rPr>
              <a:t>.</a:t>
            </a:r>
            <a:endParaRPr lang="uk-UA" dirty="0" smtClean="0">
              <a:solidFill>
                <a:srgbClr val="000000"/>
              </a:solidFill>
              <a:latin typeface="e-ukraine"/>
            </a:endParaRPr>
          </a:p>
        </p:txBody>
      </p:sp>
      <p:sp>
        <p:nvSpPr>
          <p:cNvPr id="5" name="Прямокутник 4"/>
          <p:cNvSpPr/>
          <p:nvPr/>
        </p:nvSpPr>
        <p:spPr>
          <a:xfrm>
            <a:off x="1839000" y="5644604"/>
            <a:ext cx="9917039" cy="646331"/>
          </a:xfrm>
          <a:prstGeom prst="rect">
            <a:avLst/>
          </a:prstGeom>
          <a:solidFill>
            <a:schemeClr val="bg1">
              <a:lumMod val="85000"/>
            </a:schemeClr>
          </a:solidFill>
        </p:spPr>
        <p:txBody>
          <a:bodyPr wrap="square">
            <a:spAutoFit/>
          </a:bodyPr>
          <a:lstStyle/>
          <a:p>
            <a:r>
              <a:rPr lang="uk-UA" dirty="0" smtClean="0"/>
              <a:t>Якщо заяву подає дружина або чоловік, </a:t>
            </a:r>
            <a:r>
              <a:rPr lang="uk-UA" b="1" dirty="0" smtClean="0"/>
              <a:t>підписати її мають обидва з подружжя</a:t>
            </a:r>
            <a:r>
              <a:rPr lang="uk-UA" dirty="0" smtClean="0"/>
              <a:t>. Для цього </a:t>
            </a:r>
            <a:r>
              <a:rPr lang="uk-UA" b="1" dirty="0" smtClean="0"/>
              <a:t>обом</a:t>
            </a:r>
            <a:r>
              <a:rPr lang="uk-UA" dirty="0" smtClean="0"/>
              <a:t> потрібно скористатися </a:t>
            </a:r>
            <a:r>
              <a:rPr lang="uk-UA" b="1" dirty="0" smtClean="0"/>
              <a:t>електронним підписом</a:t>
            </a:r>
            <a:r>
              <a:rPr lang="uk-UA" dirty="0" smtClean="0"/>
              <a:t>.</a:t>
            </a:r>
            <a:endParaRPr lang="uk-UA" dirty="0"/>
          </a:p>
        </p:txBody>
      </p:sp>
    </p:spTree>
    <p:extLst>
      <p:ext uri="{BB962C8B-B14F-4D97-AF65-F5344CB8AC3E}">
        <p14:creationId xmlns:p14="http://schemas.microsoft.com/office/powerpoint/2010/main" val="3084462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2" name="Прямокутник 1"/>
          <p:cNvSpPr/>
          <p:nvPr/>
        </p:nvSpPr>
        <p:spPr>
          <a:xfrm>
            <a:off x="1839001" y="844063"/>
            <a:ext cx="5631093" cy="369332"/>
          </a:xfrm>
          <a:prstGeom prst="rect">
            <a:avLst/>
          </a:prstGeom>
        </p:spPr>
        <p:txBody>
          <a:bodyPr wrap="none">
            <a:spAutoFit/>
          </a:bodyPr>
          <a:lstStyle/>
          <a:p>
            <a:r>
              <a:rPr lang="uk-UA" b="1" dirty="0" smtClean="0">
                <a:solidFill>
                  <a:srgbClr val="C00000"/>
                </a:solidFill>
                <a:latin typeface="e-ukraine"/>
              </a:rPr>
              <a:t>ГРАНТ ДЛЯ ВЕТЕРАНІВ ТА ЧЛЕНІВ ЇХНІХ СІМЕЙ</a:t>
            </a:r>
            <a:endParaRPr lang="uk-UA" b="1" dirty="0">
              <a:solidFill>
                <a:srgbClr val="C00000"/>
              </a:solidFill>
            </a:endParaRPr>
          </a:p>
        </p:txBody>
      </p:sp>
      <p:sp>
        <p:nvSpPr>
          <p:cNvPr id="4" name="Прямокутник 3"/>
          <p:cNvSpPr/>
          <p:nvPr/>
        </p:nvSpPr>
        <p:spPr>
          <a:xfrm>
            <a:off x="1839001" y="1662552"/>
            <a:ext cx="4032409" cy="4278094"/>
          </a:xfrm>
          <a:prstGeom prst="rect">
            <a:avLst/>
          </a:prstGeom>
          <a:solidFill>
            <a:schemeClr val="bg1">
              <a:lumMod val="85000"/>
            </a:schemeClr>
          </a:solidFill>
        </p:spPr>
        <p:txBody>
          <a:bodyPr wrap="square">
            <a:spAutoFit/>
          </a:bodyPr>
          <a:lstStyle/>
          <a:p>
            <a:pPr fontAlgn="base"/>
            <a:r>
              <a:rPr lang="uk-UA" sz="1600" b="1" dirty="0" smtClean="0">
                <a:solidFill>
                  <a:srgbClr val="000000"/>
                </a:solidFill>
                <a:latin typeface="e-ukraine"/>
              </a:rPr>
              <a:t>Кошти можна витратити на:</a:t>
            </a:r>
          </a:p>
          <a:p>
            <a:pPr fontAlgn="base">
              <a:buFont typeface="Arial" panose="020B0604020202020204" pitchFamily="34" charset="0"/>
              <a:buChar char="•"/>
            </a:pPr>
            <a:r>
              <a:rPr lang="uk-UA" sz="1600" dirty="0" smtClean="0">
                <a:solidFill>
                  <a:srgbClr val="000000"/>
                </a:solidFill>
                <a:latin typeface="e-ukraine"/>
              </a:rPr>
              <a:t>меблі, обладнання та транспортні засоби для комерційного використання;</a:t>
            </a:r>
          </a:p>
          <a:p>
            <a:pPr fontAlgn="base">
              <a:buFont typeface="Arial" panose="020B0604020202020204" pitchFamily="34" charset="0"/>
              <a:buChar char="•"/>
            </a:pPr>
            <a:r>
              <a:rPr lang="uk-UA" sz="1600" dirty="0" smtClean="0">
                <a:solidFill>
                  <a:srgbClr val="000000"/>
                </a:solidFill>
                <a:latin typeface="e-ukraine"/>
              </a:rPr>
              <a:t>ліцензійне програмне забезпечення (до 50% коштів);</a:t>
            </a:r>
          </a:p>
          <a:p>
            <a:pPr fontAlgn="base">
              <a:buFont typeface="Arial" panose="020B0604020202020204" pitchFamily="34" charset="0"/>
              <a:buChar char="•"/>
            </a:pPr>
            <a:r>
              <a:rPr lang="uk-UA" sz="1600" dirty="0" smtClean="0">
                <a:solidFill>
                  <a:srgbClr val="000000"/>
                </a:solidFill>
                <a:latin typeface="e-ukraine"/>
              </a:rPr>
              <a:t>сировину, матеріали, товари та послуги, необхідні для реалізації бізнес-плану, а також на тварин або саджанці для створення ферм (до 70% коштів);</a:t>
            </a:r>
          </a:p>
          <a:p>
            <a:pPr fontAlgn="base">
              <a:buFont typeface="Arial" panose="020B0604020202020204" pitchFamily="34" charset="0"/>
              <a:buChar char="•"/>
            </a:pPr>
            <a:r>
              <a:rPr lang="uk-UA" sz="1600" dirty="0" smtClean="0">
                <a:solidFill>
                  <a:srgbClr val="000000"/>
                </a:solidFill>
                <a:latin typeface="e-ukraine"/>
              </a:rPr>
              <a:t>послуги з маркетингу та реклами (до 10% коштів);</a:t>
            </a:r>
          </a:p>
          <a:p>
            <a:pPr fontAlgn="base">
              <a:buFont typeface="Arial" panose="020B0604020202020204" pitchFamily="34" charset="0"/>
              <a:buChar char="•"/>
            </a:pPr>
            <a:r>
              <a:rPr lang="uk-UA" sz="1600" dirty="0" smtClean="0">
                <a:solidFill>
                  <a:srgbClr val="000000"/>
                </a:solidFill>
                <a:latin typeface="e-ukraine"/>
              </a:rPr>
              <a:t>оренду нежитлових приміщень (до 25% коштів);</a:t>
            </a:r>
          </a:p>
          <a:p>
            <a:pPr fontAlgn="base">
              <a:buFont typeface="Arial" panose="020B0604020202020204" pitchFamily="34" charset="0"/>
              <a:buChar char="•"/>
            </a:pPr>
            <a:r>
              <a:rPr lang="uk-UA" sz="1600" dirty="0" smtClean="0">
                <a:solidFill>
                  <a:srgbClr val="000000"/>
                </a:solidFill>
                <a:latin typeface="e-ukraine"/>
              </a:rPr>
              <a:t>оренду обладнання (до 30% коштів);</a:t>
            </a:r>
          </a:p>
          <a:p>
            <a:pPr fontAlgn="base">
              <a:buFont typeface="Arial" panose="020B0604020202020204" pitchFamily="34" charset="0"/>
              <a:buChar char="•"/>
            </a:pPr>
            <a:r>
              <a:rPr lang="uk-UA" sz="1600" dirty="0" smtClean="0">
                <a:solidFill>
                  <a:srgbClr val="000000"/>
                </a:solidFill>
                <a:latin typeface="e-ukraine"/>
              </a:rPr>
              <a:t>лізинг обладнання, крім власних транспортних засобів (до 50% коштів);</a:t>
            </a:r>
          </a:p>
          <a:p>
            <a:pPr fontAlgn="base">
              <a:buFont typeface="Arial" panose="020B0604020202020204" pitchFamily="34" charset="0"/>
              <a:buChar char="•"/>
            </a:pPr>
            <a:r>
              <a:rPr lang="uk-UA" sz="1600" dirty="0" smtClean="0">
                <a:solidFill>
                  <a:srgbClr val="000000"/>
                </a:solidFill>
                <a:latin typeface="e-ukraine"/>
              </a:rPr>
              <a:t>придбання франшизи.</a:t>
            </a:r>
            <a:endParaRPr lang="uk-UA" sz="1600" dirty="0">
              <a:solidFill>
                <a:srgbClr val="000000"/>
              </a:solidFill>
              <a:latin typeface="e-ukraine"/>
            </a:endParaRPr>
          </a:p>
        </p:txBody>
      </p:sp>
      <p:sp>
        <p:nvSpPr>
          <p:cNvPr id="5" name="Прямокутник 4"/>
          <p:cNvSpPr/>
          <p:nvPr/>
        </p:nvSpPr>
        <p:spPr>
          <a:xfrm>
            <a:off x="6121454" y="1662552"/>
            <a:ext cx="5765746" cy="2585323"/>
          </a:xfrm>
          <a:prstGeom prst="rect">
            <a:avLst/>
          </a:prstGeom>
          <a:solidFill>
            <a:schemeClr val="bg1">
              <a:lumMod val="85000"/>
            </a:schemeClr>
          </a:solidFill>
        </p:spPr>
        <p:txBody>
          <a:bodyPr wrap="square">
            <a:spAutoFit/>
          </a:bodyPr>
          <a:lstStyle/>
          <a:p>
            <a:pPr fontAlgn="base"/>
            <a:r>
              <a:rPr lang="uk-UA" b="1" dirty="0" smtClean="0">
                <a:solidFill>
                  <a:srgbClr val="000000"/>
                </a:solidFill>
                <a:latin typeface="e-ukraine"/>
              </a:rPr>
              <a:t>У разі отримання гранту ви маєте:</a:t>
            </a:r>
          </a:p>
          <a:p>
            <a:pPr fontAlgn="base">
              <a:buFont typeface="Arial" panose="020B0604020202020204" pitchFamily="34" charset="0"/>
              <a:buChar char="•"/>
            </a:pPr>
            <a:r>
              <a:rPr lang="uk-UA" dirty="0" smtClean="0">
                <a:solidFill>
                  <a:srgbClr val="000000"/>
                </a:solidFill>
                <a:latin typeface="e-ukraine"/>
              </a:rPr>
              <a:t>створити кількість робочих місць, що відповідає розміру гранту; </a:t>
            </a:r>
          </a:p>
          <a:p>
            <a:pPr fontAlgn="base">
              <a:buFont typeface="Arial" panose="020B0604020202020204" pitchFamily="34" charset="0"/>
              <a:buChar char="•"/>
            </a:pPr>
            <a:r>
              <a:rPr lang="uk-UA" dirty="0" smtClean="0">
                <a:solidFill>
                  <a:srgbClr val="000000"/>
                </a:solidFill>
                <a:latin typeface="e-ukraine"/>
              </a:rPr>
              <a:t>провадити діяльність не менше 3 років;</a:t>
            </a:r>
          </a:p>
          <a:p>
            <a:pPr fontAlgn="base">
              <a:buFont typeface="Arial" panose="020B0604020202020204" pitchFamily="34" charset="0"/>
              <a:buChar char="•"/>
            </a:pPr>
            <a:r>
              <a:rPr lang="uk-UA" dirty="0" smtClean="0">
                <a:solidFill>
                  <a:srgbClr val="000000"/>
                </a:solidFill>
                <a:latin typeface="e-ukraine"/>
              </a:rPr>
              <a:t>сплачувати податки.</a:t>
            </a:r>
          </a:p>
          <a:p>
            <a:pPr fontAlgn="base"/>
            <a:endParaRPr lang="uk-UA" dirty="0" smtClean="0">
              <a:solidFill>
                <a:srgbClr val="000000"/>
              </a:solidFill>
              <a:latin typeface="e-ukraine"/>
            </a:endParaRPr>
          </a:p>
          <a:p>
            <a:pPr fontAlgn="base"/>
            <a:r>
              <a:rPr lang="uk-UA" b="1" dirty="0" smtClean="0">
                <a:solidFill>
                  <a:srgbClr val="000000"/>
                </a:solidFill>
                <a:latin typeface="e-ukraine"/>
              </a:rPr>
              <a:t>Важливо: </a:t>
            </a:r>
            <a:r>
              <a:rPr lang="uk-UA" dirty="0" smtClean="0">
                <a:solidFill>
                  <a:srgbClr val="000000"/>
                </a:solidFill>
                <a:latin typeface="e-ukraine"/>
              </a:rPr>
              <a:t>робочі місця потрібно створити протягом 6 місяців з моменту отримання коштів і підписати з працівниками контракт мінімум на 2 роки.</a:t>
            </a:r>
            <a:endParaRPr lang="uk-UA" dirty="0">
              <a:solidFill>
                <a:srgbClr val="000000"/>
              </a:solidFill>
              <a:latin typeface="e-ukraine"/>
            </a:endParaRPr>
          </a:p>
        </p:txBody>
      </p:sp>
      <p:sp>
        <p:nvSpPr>
          <p:cNvPr id="6" name="Прямокутник 5"/>
          <p:cNvSpPr/>
          <p:nvPr/>
        </p:nvSpPr>
        <p:spPr>
          <a:xfrm>
            <a:off x="6096000" y="4647546"/>
            <a:ext cx="5791200" cy="1200329"/>
          </a:xfrm>
          <a:prstGeom prst="rect">
            <a:avLst/>
          </a:prstGeom>
          <a:solidFill>
            <a:schemeClr val="bg1">
              <a:lumMod val="85000"/>
            </a:schemeClr>
          </a:solidFill>
        </p:spPr>
        <p:txBody>
          <a:bodyPr wrap="square">
            <a:spAutoFit/>
          </a:bodyPr>
          <a:lstStyle/>
          <a:p>
            <a:r>
              <a:rPr lang="uk-UA" b="1" dirty="0" smtClean="0">
                <a:solidFill>
                  <a:srgbClr val="000000"/>
                </a:solidFill>
                <a:latin typeface="e-ukraine"/>
              </a:rPr>
              <a:t>Ви маєте повернути суму вашого гранту</a:t>
            </a:r>
            <a:r>
              <a:rPr lang="uk-UA" dirty="0" smtClean="0">
                <a:solidFill>
                  <a:srgbClr val="000000"/>
                </a:solidFill>
                <a:latin typeface="e-ukraine"/>
              </a:rPr>
              <a:t>, лише якщо не виконаєте зобов’язання перед державою, тобто: не створите робочих місць відповідно до суми гранта.</a:t>
            </a:r>
            <a:endParaRPr lang="uk-UA" dirty="0"/>
          </a:p>
        </p:txBody>
      </p:sp>
      <p:sp>
        <p:nvSpPr>
          <p:cNvPr id="9" name="Прямокутник 8"/>
          <p:cNvSpPr/>
          <p:nvPr/>
        </p:nvSpPr>
        <p:spPr>
          <a:xfrm>
            <a:off x="1839001" y="6112804"/>
            <a:ext cx="10048199" cy="646331"/>
          </a:xfrm>
          <a:prstGeom prst="rect">
            <a:avLst/>
          </a:prstGeom>
          <a:solidFill>
            <a:schemeClr val="accent4">
              <a:lumMod val="40000"/>
              <a:lumOff val="60000"/>
            </a:schemeClr>
          </a:solidFill>
        </p:spPr>
        <p:txBody>
          <a:bodyPr wrap="square">
            <a:spAutoFit/>
          </a:bodyPr>
          <a:lstStyle/>
          <a:p>
            <a:r>
              <a:rPr lang="uk-UA" dirty="0" smtClean="0"/>
              <a:t>Постанова КМУ від 21 червня 2022 р. № 738 «Деякі питання надання грантів бізнесу»</a:t>
            </a:r>
          </a:p>
          <a:p>
            <a:r>
              <a:rPr lang="en-GB" dirty="0">
                <a:hlinkClick r:id="rId7"/>
              </a:rPr>
              <a:t>https://zakon.rada.gov.ua/laws/show/738-2022-%</a:t>
            </a:r>
            <a:r>
              <a:rPr lang="en-GB" dirty="0" smtClean="0">
                <a:hlinkClick r:id="rId7"/>
              </a:rPr>
              <a:t>D0%BF#Text</a:t>
            </a:r>
            <a:r>
              <a:rPr lang="uk-UA" dirty="0" smtClean="0"/>
              <a:t> </a:t>
            </a:r>
            <a:endParaRPr lang="uk-UA" dirty="0"/>
          </a:p>
        </p:txBody>
      </p:sp>
    </p:spTree>
    <p:extLst>
      <p:ext uri="{BB962C8B-B14F-4D97-AF65-F5344CB8AC3E}">
        <p14:creationId xmlns:p14="http://schemas.microsoft.com/office/powerpoint/2010/main" val="3723990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29980"/>
            <a:ext cx="1603947" cy="6887980"/>
          </a:xfrm>
          <a:prstGeom prst="rect">
            <a:avLst/>
          </a:prstGeom>
        </p:spPr>
      </p:pic>
      <p:sp>
        <p:nvSpPr>
          <p:cNvPr id="2" name="Прямокутник 1"/>
          <p:cNvSpPr/>
          <p:nvPr/>
        </p:nvSpPr>
        <p:spPr>
          <a:xfrm>
            <a:off x="5479851" y="1168062"/>
            <a:ext cx="6479920" cy="501675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uk-UA" sz="3200" b="1" kern="0" dirty="0" smtClean="0">
                <a:solidFill>
                  <a:srgbClr val="70AD47">
                    <a:lumMod val="50000"/>
                  </a:srgbClr>
                </a:solidFill>
                <a:latin typeface="Calibri" panose="020F0502020204030204" pitchFamily="34" charset="0"/>
                <a:ea typeface="Montserrat SemiBold"/>
                <a:cs typeface="Montserrat SemiBold"/>
                <a:sym typeface="Montserrat SemiBold"/>
              </a:rPr>
              <a:t>Банківські продукти</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uk-UA" sz="3200" b="1" i="0" u="none" strike="noStrike" kern="0" cap="none" spc="0" normalizeH="0" baseline="0" noProof="0" dirty="0">
              <a:ln>
                <a:noFill/>
              </a:ln>
              <a:solidFill>
                <a:srgbClr val="70AD47">
                  <a:lumMod val="50000"/>
                </a:srgbClr>
              </a:solidFill>
              <a:effectLst/>
              <a:uLnTx/>
              <a:uFillTx/>
              <a:latin typeface="Calibri" panose="020F0502020204030204" pitchFamily="34" charset="0"/>
              <a:ea typeface="Montserrat SemiBold"/>
              <a:cs typeface="Montserrat SemiBold"/>
              <a:sym typeface="Montserrat SemiBold"/>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k-UA" sz="3200" b="1" i="0" u="none" strike="noStrike" kern="0" cap="none" spc="0" normalizeH="0" baseline="0" noProof="0" dirty="0" smtClean="0">
                <a:ln>
                  <a:noFill/>
                </a:ln>
                <a:solidFill>
                  <a:srgbClr val="70AD47">
                    <a:lumMod val="50000"/>
                  </a:srgbClr>
                </a:solidFill>
                <a:effectLst/>
                <a:uLnTx/>
                <a:uFillTx/>
                <a:latin typeface="Calibri" panose="020F0502020204030204" pitchFamily="34" charset="0"/>
                <a:ea typeface="Montserrat SemiBold"/>
                <a:cs typeface="Montserrat SemiBold"/>
                <a:sym typeface="Montserrat SemiBold"/>
              </a:rPr>
              <a:t>«Аграрні» гранти від держави</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uk-UA" sz="3200" b="1" i="0" u="none" strike="noStrike" kern="0" cap="none" spc="0" normalizeH="0" baseline="0" noProof="0" dirty="0" smtClean="0">
              <a:ln>
                <a:noFill/>
              </a:ln>
              <a:solidFill>
                <a:srgbClr val="70AD47">
                  <a:lumMod val="50000"/>
                </a:srgbClr>
              </a:solidFill>
              <a:effectLst/>
              <a:uLnTx/>
              <a:uFillTx/>
              <a:latin typeface="Calibri" panose="020F0502020204030204" pitchFamily="34" charset="0"/>
              <a:ea typeface="Montserrat SemiBold"/>
              <a:cs typeface="Montserrat SemiBold"/>
              <a:sym typeface="Montserrat SemiBold"/>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uk-UA" sz="3200" b="1" kern="0" dirty="0" smtClean="0">
                <a:solidFill>
                  <a:srgbClr val="70AD47">
                    <a:lumMod val="50000"/>
                  </a:srgbClr>
                </a:solidFill>
                <a:latin typeface="Calibri" panose="020F0502020204030204" pitchFamily="34" charset="0"/>
                <a:ea typeface="Montserrat SemiBold"/>
                <a:cs typeface="Montserrat SemiBold"/>
                <a:sym typeface="Montserrat SemiBold"/>
              </a:rPr>
              <a:t>НЕ «</a:t>
            </a:r>
            <a:r>
              <a:rPr lang="uk-UA" sz="3200" b="1" kern="0" dirty="0" smtClean="0">
                <a:solidFill>
                  <a:srgbClr val="70AD47">
                    <a:lumMod val="50000"/>
                  </a:srgbClr>
                </a:solidFill>
                <a:latin typeface="Calibri" panose="020F0502020204030204" pitchFamily="34" charset="0"/>
                <a:ea typeface="Montserrat SemiBold"/>
                <a:cs typeface="Montserrat SemiBold"/>
                <a:sym typeface="Montserrat SemiBold"/>
              </a:rPr>
              <a:t>аграрні» гранти від держави</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uk-UA" sz="3200" b="1" i="0" u="none" strike="noStrike" kern="0" cap="none" spc="0" normalizeH="0" baseline="0" noProof="0" dirty="0">
              <a:ln>
                <a:noFill/>
              </a:ln>
              <a:solidFill>
                <a:srgbClr val="70AD47">
                  <a:lumMod val="50000"/>
                </a:srgbClr>
              </a:solidFill>
              <a:effectLst/>
              <a:uLnTx/>
              <a:uFillTx/>
              <a:latin typeface="Calibri" panose="020F0502020204030204" pitchFamily="34" charset="0"/>
              <a:ea typeface="Montserrat SemiBold"/>
              <a:cs typeface="Montserrat SemiBold"/>
              <a:sym typeface="Montserrat SemiBold"/>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uk-UA" sz="3200" b="1" kern="0" dirty="0" smtClean="0">
                <a:solidFill>
                  <a:srgbClr val="70AD47">
                    <a:lumMod val="50000"/>
                  </a:srgbClr>
                </a:solidFill>
                <a:latin typeface="Calibri" panose="020F0502020204030204" pitchFamily="34" charset="0"/>
                <a:ea typeface="Montserrat SemiBold"/>
                <a:cs typeface="Montserrat SemiBold"/>
                <a:sym typeface="Montserrat SemiBold"/>
              </a:rPr>
              <a:t>Українські недержавні гранти</a:t>
            </a:r>
            <a:endParaRPr kumimoji="0" lang="uk-UA" sz="3200" b="1" i="0" u="none" strike="noStrike" kern="0" cap="none" spc="0" normalizeH="0" baseline="0" noProof="0" dirty="0" smtClean="0">
              <a:ln>
                <a:noFill/>
              </a:ln>
              <a:solidFill>
                <a:srgbClr val="70AD47">
                  <a:lumMod val="50000"/>
                </a:srgbClr>
              </a:solidFill>
              <a:effectLst/>
              <a:uLnTx/>
              <a:uFillTx/>
              <a:latin typeface="Calibri" panose="020F0502020204030204" pitchFamily="34" charset="0"/>
              <a:ea typeface="Montserrat SemiBold"/>
              <a:cs typeface="Montserrat SemiBold"/>
              <a:sym typeface="Montserrat SemiBold"/>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uk-UA" sz="3200" b="1" i="0" u="none" strike="noStrike" kern="0" cap="none" spc="0" normalizeH="0" baseline="0" noProof="0" dirty="0">
              <a:ln>
                <a:noFill/>
              </a:ln>
              <a:solidFill>
                <a:srgbClr val="70AD47">
                  <a:lumMod val="50000"/>
                </a:srgbClr>
              </a:solidFill>
              <a:effectLst/>
              <a:uLnTx/>
              <a:uFillTx/>
              <a:latin typeface="Calibri" panose="020F0502020204030204" pitchFamily="34" charset="0"/>
              <a:ea typeface="Montserrat SemiBold"/>
              <a:cs typeface="Montserrat SemiBold"/>
              <a:sym typeface="Montserrat SemiBold"/>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k-UA" sz="3200" b="1" i="0" u="none" strike="noStrike" kern="0" cap="none" spc="0" normalizeH="0" baseline="0" noProof="0" dirty="0" smtClean="0">
                <a:ln>
                  <a:noFill/>
                </a:ln>
                <a:solidFill>
                  <a:srgbClr val="70AD47">
                    <a:lumMod val="50000"/>
                  </a:srgbClr>
                </a:solidFill>
                <a:effectLst/>
                <a:uLnTx/>
                <a:uFillTx/>
                <a:latin typeface="Calibri" panose="020F0502020204030204" pitchFamily="34" charset="0"/>
                <a:ea typeface="Montserrat SemiBold"/>
                <a:cs typeface="Montserrat SemiBold"/>
                <a:sym typeface="Montserrat SemiBold"/>
              </a:rPr>
              <a:t>Міжнародні</a:t>
            </a:r>
            <a:r>
              <a:rPr kumimoji="0" lang="uk-UA" sz="3200" b="1" i="0" u="none" strike="noStrike" kern="0" cap="none" spc="0" normalizeH="0" noProof="0" dirty="0" smtClean="0">
                <a:ln>
                  <a:noFill/>
                </a:ln>
                <a:solidFill>
                  <a:srgbClr val="70AD47">
                    <a:lumMod val="50000"/>
                  </a:srgbClr>
                </a:solidFill>
                <a:effectLst/>
                <a:uLnTx/>
                <a:uFillTx/>
                <a:latin typeface="Calibri" panose="020F0502020204030204" pitchFamily="34" charset="0"/>
                <a:ea typeface="Montserrat SemiBold"/>
                <a:cs typeface="Montserrat SemiBold"/>
                <a:sym typeface="Montserrat SemiBold"/>
              </a:rPr>
              <a:t> проєкти та програми</a:t>
            </a:r>
            <a:endParaRPr kumimoji="0" lang="uk-UA" sz="3200" b="1" i="0" u="none" strike="noStrike" kern="0" cap="none" spc="0" normalizeH="0" baseline="0" noProof="0" dirty="0" smtClean="0">
              <a:ln>
                <a:noFill/>
              </a:ln>
              <a:solidFill>
                <a:srgbClr val="70AD47">
                  <a:lumMod val="50000"/>
                </a:srgbClr>
              </a:solidFill>
              <a:effectLst/>
              <a:uLnTx/>
              <a:uFillTx/>
              <a:latin typeface="Calibri" panose="020F0502020204030204" pitchFamily="34" charset="0"/>
              <a:ea typeface="Montserrat SemiBold"/>
              <a:cs typeface="Montserrat SemiBold"/>
              <a:sym typeface="Montserrat SemiBold"/>
            </a:endParaRPr>
          </a:p>
        </p:txBody>
      </p:sp>
      <p:pic>
        <p:nvPicPr>
          <p:cNvPr id="4" name="Рисунок 3"/>
          <p:cNvPicPr>
            <a:picLocks noChangeAspect="1"/>
          </p:cNvPicPr>
          <p:nvPr/>
        </p:nvPicPr>
        <p:blipFill>
          <a:blip r:embed="rId7"/>
          <a:stretch>
            <a:fillRect/>
          </a:stretch>
        </p:blipFill>
        <p:spPr>
          <a:xfrm>
            <a:off x="1957201" y="1911012"/>
            <a:ext cx="3522650" cy="3005995"/>
          </a:xfrm>
          <a:prstGeom prst="rect">
            <a:avLst/>
          </a:prstGeom>
        </p:spPr>
      </p:pic>
    </p:spTree>
    <p:extLst>
      <p:ext uri="{BB962C8B-B14F-4D97-AF65-F5344CB8AC3E}">
        <p14:creationId xmlns:p14="http://schemas.microsoft.com/office/powerpoint/2010/main" val="958071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pic>
        <p:nvPicPr>
          <p:cNvPr id="2" name="Рисунок 1"/>
          <p:cNvPicPr>
            <a:picLocks noChangeAspect="1"/>
          </p:cNvPicPr>
          <p:nvPr/>
        </p:nvPicPr>
        <p:blipFill>
          <a:blip r:embed="rId7"/>
          <a:stretch>
            <a:fillRect/>
          </a:stretch>
        </p:blipFill>
        <p:spPr>
          <a:xfrm>
            <a:off x="1979494" y="981136"/>
            <a:ext cx="2756279" cy="1347514"/>
          </a:xfrm>
          <a:prstGeom prst="rect">
            <a:avLst/>
          </a:prstGeom>
        </p:spPr>
      </p:pic>
      <p:pic>
        <p:nvPicPr>
          <p:cNvPr id="4" name="Рисунок 3"/>
          <p:cNvPicPr>
            <a:picLocks noChangeAspect="1"/>
          </p:cNvPicPr>
          <p:nvPr/>
        </p:nvPicPr>
        <p:blipFill>
          <a:blip r:embed="rId8"/>
          <a:stretch>
            <a:fillRect/>
          </a:stretch>
        </p:blipFill>
        <p:spPr>
          <a:xfrm>
            <a:off x="6871232" y="1420966"/>
            <a:ext cx="2266539" cy="2618771"/>
          </a:xfrm>
          <a:prstGeom prst="rect">
            <a:avLst/>
          </a:prstGeom>
        </p:spPr>
      </p:pic>
      <p:pic>
        <p:nvPicPr>
          <p:cNvPr id="5" name="Рисунок 4"/>
          <p:cNvPicPr>
            <a:picLocks noChangeAspect="1"/>
          </p:cNvPicPr>
          <p:nvPr/>
        </p:nvPicPr>
        <p:blipFill>
          <a:blip r:embed="rId9"/>
          <a:stretch>
            <a:fillRect/>
          </a:stretch>
        </p:blipFill>
        <p:spPr>
          <a:xfrm>
            <a:off x="9067800" y="1420967"/>
            <a:ext cx="2743379" cy="2919022"/>
          </a:xfrm>
          <a:prstGeom prst="rect">
            <a:avLst/>
          </a:prstGeom>
        </p:spPr>
      </p:pic>
      <p:pic>
        <p:nvPicPr>
          <p:cNvPr id="6" name="Рисунок 5"/>
          <p:cNvPicPr>
            <a:picLocks noChangeAspect="1"/>
          </p:cNvPicPr>
          <p:nvPr/>
        </p:nvPicPr>
        <p:blipFill>
          <a:blip r:embed="rId10"/>
          <a:stretch>
            <a:fillRect/>
          </a:stretch>
        </p:blipFill>
        <p:spPr>
          <a:xfrm>
            <a:off x="1979493" y="4026090"/>
            <a:ext cx="2470905" cy="2200539"/>
          </a:xfrm>
          <a:prstGeom prst="rect">
            <a:avLst/>
          </a:prstGeom>
        </p:spPr>
      </p:pic>
      <p:sp>
        <p:nvSpPr>
          <p:cNvPr id="7" name="Прямокутник 6"/>
          <p:cNvSpPr/>
          <p:nvPr/>
        </p:nvSpPr>
        <p:spPr>
          <a:xfrm>
            <a:off x="4435522" y="4080149"/>
            <a:ext cx="7560916" cy="24622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smtClean="0">
                <a:ln>
                  <a:noFill/>
                </a:ln>
                <a:solidFill>
                  <a:srgbClr val="333333"/>
                </a:solidFill>
                <a:effectLst/>
                <a:uLnTx/>
                <a:uFillTx/>
                <a:latin typeface="-apple-system"/>
                <a:cs typeface="Arial"/>
                <a:sym typeface="Arial"/>
              </a:rPr>
              <a:t>Український ветеранський фонд надаватиме фінансування бізнесу ветеранів, членів сімей загиблих (померлих) ветеранів війни та членів сімей загиблих (померлих) Захисників та Захисниць України у сфері сільського господарства та агропромисловому комплексі на конкурсній основі.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smtClean="0">
                <a:ln>
                  <a:noFill/>
                </a:ln>
                <a:solidFill>
                  <a:srgbClr val="333333"/>
                </a:solidFill>
                <a:effectLst/>
                <a:uLnTx/>
                <a:uFillTx/>
                <a:latin typeface="-apple-system"/>
                <a:cs typeface="Arial"/>
                <a:sym typeface="Arial"/>
              </a:rPr>
              <a:t>Конкурс запустили </a:t>
            </a:r>
            <a:r>
              <a:rPr kumimoji="0" lang="uk-UA" sz="1400" b="1" i="0" u="none" strike="noStrike" kern="0" cap="none" spc="0" normalizeH="0" baseline="0" noProof="0" dirty="0" smtClean="0">
                <a:ln>
                  <a:noFill/>
                </a:ln>
                <a:solidFill>
                  <a:srgbClr val="333333"/>
                </a:solidFill>
                <a:effectLst/>
                <a:uLnTx/>
                <a:uFillTx/>
                <a:latin typeface="-apple-system"/>
                <a:cs typeface="Arial"/>
                <a:sym typeface="Arial"/>
              </a:rPr>
              <a:t>Український ветеранський фонд Міністерства у справах ветеранів</a:t>
            </a:r>
            <a:r>
              <a:rPr kumimoji="0" lang="uk-UA" sz="1400" b="0" i="0" u="none" strike="noStrike" kern="0" cap="none" spc="0" normalizeH="0" baseline="0" noProof="0" dirty="0" smtClean="0">
                <a:ln>
                  <a:noFill/>
                </a:ln>
                <a:solidFill>
                  <a:srgbClr val="333333"/>
                </a:solidFill>
                <a:effectLst/>
                <a:uLnTx/>
                <a:uFillTx/>
                <a:latin typeface="-apple-system"/>
                <a:cs typeface="Arial"/>
                <a:sym typeface="Arial"/>
              </a:rPr>
              <a:t> у партнерстві з </a:t>
            </a:r>
            <a:r>
              <a:rPr kumimoji="0" lang="uk-UA" sz="1400" b="1" i="0" u="none" strike="noStrike" kern="0" cap="none" spc="0" normalizeH="0" baseline="0" noProof="0" dirty="0" smtClean="0">
                <a:ln>
                  <a:noFill/>
                </a:ln>
                <a:solidFill>
                  <a:srgbClr val="333333"/>
                </a:solidFill>
                <a:effectLst/>
                <a:uLnTx/>
                <a:uFillTx/>
                <a:latin typeface="-apple-system"/>
                <a:cs typeface="Arial"/>
                <a:sym typeface="Arial"/>
              </a:rPr>
              <a:t>благодійним фондом “МХП – Громаді”</a:t>
            </a:r>
            <a:r>
              <a:rPr kumimoji="0" lang="uk-UA" sz="1400" b="0" i="0" u="none" strike="noStrike" kern="0" cap="none" spc="0" normalizeH="0" baseline="0" noProof="0" dirty="0" smtClean="0">
                <a:ln>
                  <a:noFill/>
                </a:ln>
                <a:solidFill>
                  <a:srgbClr val="333333"/>
                </a:solidFill>
                <a:effectLst/>
                <a:uLnTx/>
                <a:uFillTx/>
                <a:latin typeface="-apple-system"/>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smtClean="0">
                <a:ln>
                  <a:noFill/>
                </a:ln>
                <a:solidFill>
                  <a:srgbClr val="333333"/>
                </a:solidFill>
                <a:effectLst/>
                <a:uLnTx/>
                <a:uFillTx/>
                <a:latin typeface="-apple-system"/>
                <a:cs typeface="Arial"/>
                <a:sym typeface="Arial"/>
              </a:rPr>
              <a:t>Старт прийому заявок – </a:t>
            </a:r>
            <a:r>
              <a:rPr kumimoji="0" lang="uk-UA" sz="1400" b="1" i="0" u="none" strike="noStrike" kern="0" cap="none" spc="0" normalizeH="0" baseline="0" noProof="0" dirty="0" smtClean="0">
                <a:ln>
                  <a:noFill/>
                </a:ln>
                <a:solidFill>
                  <a:srgbClr val="333333"/>
                </a:solidFill>
                <a:effectLst/>
                <a:uLnTx/>
                <a:uFillTx/>
                <a:latin typeface="-apple-system"/>
                <a:cs typeface="Arial"/>
                <a:sym typeface="Arial"/>
              </a:rPr>
              <a:t>24 березня 2023 року</a:t>
            </a:r>
            <a:endParaRPr kumimoji="0" lang="uk-UA" sz="1400" b="0" i="0" u="none" strike="noStrike" kern="0" cap="none" spc="0" normalizeH="0" baseline="0" noProof="0" dirty="0" smtClean="0">
              <a:ln>
                <a:noFill/>
              </a:ln>
              <a:solidFill>
                <a:srgbClr val="333333"/>
              </a:solidFill>
              <a:effectLst/>
              <a:uLnTx/>
              <a:uFillTx/>
              <a:latin typeface="-apple-system"/>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smtClean="0">
                <a:ln>
                  <a:noFill/>
                </a:ln>
                <a:solidFill>
                  <a:srgbClr val="333333"/>
                </a:solidFill>
                <a:effectLst/>
                <a:uLnTx/>
                <a:uFillTx/>
                <a:latin typeface="-apple-system"/>
                <a:cs typeface="Arial"/>
                <a:sym typeface="Arial"/>
              </a:rPr>
              <a:t>Останній день прийому заявок – </a:t>
            </a:r>
            <a:r>
              <a:rPr kumimoji="0" lang="uk-UA" sz="1400" b="1" i="0" u="none" strike="noStrike" kern="0" cap="none" spc="0" normalizeH="0" baseline="0" noProof="0" dirty="0" smtClean="0">
                <a:ln>
                  <a:noFill/>
                </a:ln>
                <a:solidFill>
                  <a:srgbClr val="333333"/>
                </a:solidFill>
                <a:effectLst/>
                <a:uLnTx/>
                <a:uFillTx/>
                <a:latin typeface="-apple-system"/>
                <a:cs typeface="Arial"/>
                <a:sym typeface="Arial"/>
              </a:rPr>
              <a:t>10 квітня 2023 року</a:t>
            </a:r>
            <a:r>
              <a:rPr kumimoji="0" lang="uk-UA" sz="1400" b="0" i="0" u="none" strike="noStrike" kern="0" cap="none" spc="0" normalizeH="0" baseline="0" noProof="0" dirty="0" smtClean="0">
                <a:ln>
                  <a:noFill/>
                </a:ln>
                <a:solidFill>
                  <a:srgbClr val="333333"/>
                </a:solidFill>
                <a:effectLst/>
                <a:uLnTx/>
                <a:uFillTx/>
                <a:latin typeface="-apple-system"/>
                <a:cs typeface="Arial"/>
                <a:sym typeface="Arial"/>
              </a:rPr>
              <a:t> (до </a:t>
            </a:r>
            <a:r>
              <a:rPr kumimoji="0" lang="uk-UA" sz="1400" b="1" i="0" u="none" strike="noStrike" kern="0" cap="none" spc="0" normalizeH="0" baseline="0" noProof="0" dirty="0" smtClean="0">
                <a:ln>
                  <a:noFill/>
                </a:ln>
                <a:solidFill>
                  <a:srgbClr val="333333"/>
                </a:solidFill>
                <a:effectLst/>
                <a:uLnTx/>
                <a:uFillTx/>
                <a:latin typeface="-apple-system"/>
                <a:cs typeface="Arial"/>
                <a:sym typeface="Arial"/>
              </a:rPr>
              <a:t>23:59</a:t>
            </a:r>
            <a:r>
              <a:rPr kumimoji="0" lang="uk-UA" sz="1400" b="0" i="0" u="none" strike="noStrike" kern="0" cap="none" spc="0" normalizeH="0" baseline="0" noProof="0" dirty="0" smtClean="0">
                <a:ln>
                  <a:noFill/>
                </a:ln>
                <a:solidFill>
                  <a:srgbClr val="333333"/>
                </a:solidFill>
                <a:effectLst/>
                <a:uLnTx/>
                <a:uFillTx/>
                <a:latin typeface="-apple-system"/>
                <a:cs typeface="Arial"/>
                <a:sym typeface="Arial"/>
              </a:rPr>
              <a:t> за київським часом).</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400" b="1" i="0" u="none" strike="noStrike" kern="0" cap="none" spc="0" normalizeH="0" baseline="0" noProof="0" dirty="0" smtClean="0">
                <a:ln>
                  <a:noFill/>
                </a:ln>
                <a:solidFill>
                  <a:srgbClr val="333333"/>
                </a:solidFill>
                <a:effectLst/>
                <a:uLnTx/>
                <a:uFillTx/>
                <a:latin typeface="-apple-system"/>
                <a:cs typeface="Arial"/>
                <a:sym typeface="Arial"/>
              </a:rPr>
              <a:t>Сума фінансування проєктів: </a:t>
            </a:r>
            <a:endParaRPr kumimoji="0" lang="uk-UA" sz="1400" b="0" i="0" u="none" strike="noStrike" kern="0" cap="none" spc="0" normalizeH="0" baseline="0" noProof="0" dirty="0" smtClean="0">
              <a:ln>
                <a:noFill/>
              </a:ln>
              <a:solidFill>
                <a:srgbClr val="333333"/>
              </a:solidFill>
              <a:effectLst/>
              <a:uLnTx/>
              <a:uFillTx/>
              <a:latin typeface="-apple-system"/>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smtClean="0">
                <a:ln>
                  <a:noFill/>
                </a:ln>
                <a:solidFill>
                  <a:srgbClr val="333333"/>
                </a:solidFill>
                <a:effectLst/>
                <a:uLnTx/>
                <a:uFillTx/>
                <a:latin typeface="-apple-system"/>
                <a:cs typeface="Arial"/>
                <a:sym typeface="Arial"/>
              </a:rPr>
              <a:t>Мінімальна запитувана сума на проєкт –</a:t>
            </a:r>
            <a:r>
              <a:rPr kumimoji="0" lang="uk-UA" sz="1400" b="1" i="0" u="none" strike="noStrike" kern="0" cap="none" spc="0" normalizeH="0" baseline="0" noProof="0" dirty="0" smtClean="0">
                <a:ln>
                  <a:noFill/>
                </a:ln>
                <a:solidFill>
                  <a:srgbClr val="333333"/>
                </a:solidFill>
                <a:effectLst/>
                <a:uLnTx/>
                <a:uFillTx/>
                <a:latin typeface="-apple-system"/>
                <a:cs typeface="Arial"/>
                <a:sym typeface="Arial"/>
              </a:rPr>
              <a:t> 500 000 грн</a:t>
            </a:r>
            <a:endParaRPr kumimoji="0" lang="uk-UA" sz="1400" b="0" i="0" u="none" strike="noStrike" kern="0" cap="none" spc="0" normalizeH="0" baseline="0" noProof="0" dirty="0" smtClean="0">
              <a:ln>
                <a:noFill/>
              </a:ln>
              <a:solidFill>
                <a:srgbClr val="333333"/>
              </a:solidFill>
              <a:effectLst/>
              <a:uLnTx/>
              <a:uFillTx/>
              <a:latin typeface="-apple-system"/>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smtClean="0">
                <a:ln>
                  <a:noFill/>
                </a:ln>
                <a:solidFill>
                  <a:srgbClr val="333333"/>
                </a:solidFill>
                <a:effectLst/>
                <a:uLnTx/>
                <a:uFillTx/>
                <a:latin typeface="-apple-system"/>
                <a:cs typeface="Arial"/>
                <a:sym typeface="Arial"/>
              </a:rPr>
              <a:t>Максимальна запитувана сума на проєкт – </a:t>
            </a:r>
            <a:r>
              <a:rPr kumimoji="0" lang="uk-UA" sz="1400" b="1" i="0" u="none" strike="noStrike" kern="0" cap="none" spc="0" normalizeH="0" baseline="0" noProof="0" dirty="0" smtClean="0">
                <a:ln>
                  <a:noFill/>
                </a:ln>
                <a:solidFill>
                  <a:srgbClr val="333333"/>
                </a:solidFill>
                <a:effectLst/>
                <a:uLnTx/>
                <a:uFillTx/>
                <a:latin typeface="-apple-system"/>
                <a:cs typeface="Arial"/>
                <a:sym typeface="Arial"/>
              </a:rPr>
              <a:t>1 500 000 грн</a:t>
            </a:r>
            <a:endParaRPr kumimoji="0" lang="uk-UA" sz="1400" b="0" i="0" u="none" strike="noStrike" kern="0" cap="none" spc="0" normalizeH="0" baseline="0" noProof="0" dirty="0">
              <a:ln>
                <a:noFill/>
              </a:ln>
              <a:solidFill>
                <a:srgbClr val="333333"/>
              </a:solidFill>
              <a:effectLst/>
              <a:uLnTx/>
              <a:uFillTx/>
              <a:latin typeface="-apple-system"/>
              <a:cs typeface="Arial"/>
              <a:sym typeface="Arial"/>
            </a:endParaRPr>
          </a:p>
        </p:txBody>
      </p:sp>
      <p:sp>
        <p:nvSpPr>
          <p:cNvPr id="8" name="Прямокутник 7"/>
          <p:cNvSpPr/>
          <p:nvPr/>
        </p:nvSpPr>
        <p:spPr>
          <a:xfrm>
            <a:off x="2181670" y="2730152"/>
            <a:ext cx="2401619"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hlinkClick r:id="rId11"/>
              </a:rPr>
              <a:t>https://veteranfund.com.ua</a:t>
            </a:r>
            <a:r>
              <a:rPr kumimoji="0" lang="en-GB" sz="1400" b="0" i="0" u="none" strike="noStrike" kern="0" cap="none" spc="0" normalizeH="0" baseline="0" noProof="0" dirty="0" smtClean="0">
                <a:ln>
                  <a:noFill/>
                </a:ln>
                <a:solidFill>
                  <a:srgbClr val="000000"/>
                </a:solidFill>
                <a:effectLst/>
                <a:uLnTx/>
                <a:uFillTx/>
                <a:latin typeface="Arial"/>
                <a:cs typeface="Arial"/>
                <a:sym typeface="Arial"/>
                <a:hlinkClick r:id="rId11"/>
              </a:rPr>
              <a:t>/</a:t>
            </a:r>
            <a:r>
              <a:rPr kumimoji="0" lang="uk-UA" sz="1400" b="0" i="0" u="none" strike="noStrike" kern="0" cap="none" spc="0" normalizeH="0" baseline="0" noProof="0" dirty="0" smtClean="0">
                <a:ln>
                  <a:noFill/>
                </a:ln>
                <a:solidFill>
                  <a:srgbClr val="000000"/>
                </a:solidFill>
                <a:effectLst/>
                <a:uLnTx/>
                <a:uFillTx/>
                <a:latin typeface="Arial"/>
                <a:cs typeface="Arial"/>
                <a:sym typeface="Arial"/>
              </a:rPr>
              <a:t> </a:t>
            </a:r>
            <a:endParaRPr kumimoji="0" lang="uk-UA"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71151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8" name="Заголовок 1"/>
          <p:cNvSpPr txBox="1">
            <a:spLocks/>
          </p:cNvSpPr>
          <p:nvPr/>
        </p:nvSpPr>
        <p:spPr>
          <a:xfrm>
            <a:off x="2025385" y="1058958"/>
            <a:ext cx="9355541" cy="6005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uk-UA" sz="2800" b="1" i="0" u="none" strike="noStrike" kern="1200" cap="none" spc="0" normalizeH="0" baseline="0" noProof="0" dirty="0" smtClean="0">
                <a:ln>
                  <a:noFill/>
                </a:ln>
                <a:solidFill>
                  <a:srgbClr val="70AD47">
                    <a:lumMod val="50000"/>
                  </a:srgbClr>
                </a:solidFill>
                <a:effectLst/>
                <a:uLnTx/>
                <a:uFillTx/>
                <a:latin typeface="Times New Roman" panose="02020603050405020304" pitchFamily="18" charset="0"/>
                <a:ea typeface="+mj-ea"/>
                <a:cs typeface="Times New Roman" panose="02020603050405020304" pitchFamily="18" charset="0"/>
                <a:sym typeface="Arial"/>
              </a:rPr>
              <a:t>ПРОГРАМА </a:t>
            </a:r>
            <a:r>
              <a:rPr kumimoji="0" lang="en-US" sz="2800" b="1" i="0" u="none" strike="noStrike" kern="1200" cap="none" spc="0" normalizeH="0" baseline="0" noProof="0" dirty="0" smtClean="0">
                <a:ln>
                  <a:noFill/>
                </a:ln>
                <a:solidFill>
                  <a:srgbClr val="70AD47">
                    <a:lumMod val="50000"/>
                  </a:srgbClr>
                </a:solidFill>
                <a:effectLst/>
                <a:uLnTx/>
                <a:uFillTx/>
                <a:latin typeface="Times New Roman" panose="02020603050405020304" pitchFamily="18" charset="0"/>
                <a:ea typeface="+mj-ea"/>
                <a:cs typeface="Times New Roman" panose="02020603050405020304" pitchFamily="18" charset="0"/>
                <a:sym typeface="Arial"/>
              </a:rPr>
              <a:t>USAID </a:t>
            </a:r>
            <a:r>
              <a:rPr kumimoji="0" lang="ru-RU" sz="2800" b="1" i="0" u="none" strike="noStrike" kern="1200" cap="none" spc="0" normalizeH="0" baseline="0" noProof="0" dirty="0" smtClean="0">
                <a:ln>
                  <a:noFill/>
                </a:ln>
                <a:solidFill>
                  <a:srgbClr val="70AD47">
                    <a:lumMod val="50000"/>
                  </a:srgbClr>
                </a:solidFill>
                <a:effectLst/>
                <a:uLnTx/>
                <a:uFillTx/>
                <a:latin typeface="Times New Roman" panose="02020603050405020304" pitchFamily="18" charset="0"/>
                <a:ea typeface="+mj-ea"/>
                <a:cs typeface="Times New Roman" panose="02020603050405020304" pitchFamily="18" charset="0"/>
                <a:sym typeface="Arial"/>
              </a:rPr>
              <a:t>АГРО</a:t>
            </a:r>
            <a:endParaRPr kumimoji="0" lang="uk-UA"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j-ea"/>
              <a:cs typeface="Times New Roman" panose="02020603050405020304" pitchFamily="18" charset="0"/>
              <a:sym typeface="Arial"/>
            </a:endParaRPr>
          </a:p>
        </p:txBody>
      </p:sp>
      <p:sp>
        <p:nvSpPr>
          <p:cNvPr id="2" name="Прямокутник 1"/>
          <p:cNvSpPr/>
          <p:nvPr/>
        </p:nvSpPr>
        <p:spPr>
          <a:xfrm>
            <a:off x="1770743" y="1883736"/>
            <a:ext cx="10174514" cy="46166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smtClean="0">
                <a:ln>
                  <a:noFill/>
                </a:ln>
                <a:solidFill>
                  <a:srgbClr val="050505"/>
                </a:solidFill>
                <a:effectLst/>
                <a:uLnTx/>
                <a:uFillTx/>
                <a:latin typeface="inherit"/>
                <a:cs typeface="Arial"/>
                <a:sym typeface="Arial"/>
              </a:rPr>
              <a:t>ІНВЕСТИЦІЙНІ КОНКУРСИ:</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smtClean="0">
                <a:ln>
                  <a:noFill/>
                </a:ln>
                <a:solidFill>
                  <a:srgbClr val="050505"/>
                </a:solidFill>
                <a:effectLst/>
                <a:uLnTx/>
                <a:uFillTx/>
                <a:latin typeface="inherit"/>
                <a:cs typeface="Arial"/>
                <a:sym typeface="Arial"/>
              </a:rPr>
              <a:t>• Конкурс на </a:t>
            </a:r>
            <a:r>
              <a:rPr kumimoji="0" lang="uk-UA" sz="1400" b="0" i="0" u="none" strike="noStrike" kern="0" cap="none" spc="0" normalizeH="0" baseline="0" noProof="0" dirty="0" err="1" smtClean="0">
                <a:ln>
                  <a:noFill/>
                </a:ln>
                <a:solidFill>
                  <a:srgbClr val="050505"/>
                </a:solidFill>
                <a:effectLst/>
                <a:uLnTx/>
                <a:uFillTx/>
                <a:latin typeface="inherit"/>
                <a:cs typeface="Arial"/>
                <a:sym typeface="Arial"/>
              </a:rPr>
              <a:t>співфінансування</a:t>
            </a:r>
            <a:r>
              <a:rPr kumimoji="0" lang="uk-UA" sz="1400" b="0" i="0" u="none" strike="noStrike" kern="0" cap="none" spc="0" normalizeH="0" baseline="0" noProof="0" dirty="0" smtClean="0">
                <a:ln>
                  <a:noFill/>
                </a:ln>
                <a:solidFill>
                  <a:srgbClr val="050505"/>
                </a:solidFill>
                <a:effectLst/>
                <a:uLnTx/>
                <a:uFillTx/>
                <a:latin typeface="inherit"/>
                <a:cs typeface="Arial"/>
                <a:sym typeface="Arial"/>
              </a:rPr>
              <a:t> для реалізації проекту «Підтримка ММСП зернового напрямку в збільшенні потужностей зберігання та сушки зерна». Програма USAID АГРО подвоює </a:t>
            </a:r>
            <a:r>
              <a:rPr kumimoji="0" lang="uk-UA" sz="1400" b="0" i="0" u="none" strike="noStrike" kern="0" cap="none" spc="0" normalizeH="0" baseline="0" noProof="0" dirty="0" err="1" smtClean="0">
                <a:ln>
                  <a:noFill/>
                </a:ln>
                <a:solidFill>
                  <a:srgbClr val="050505"/>
                </a:solidFill>
                <a:effectLst/>
                <a:uLnTx/>
                <a:uFillTx/>
                <a:latin typeface="inherit"/>
                <a:cs typeface="Arial"/>
                <a:sym typeface="Arial"/>
              </a:rPr>
              <a:t>співфінансування</a:t>
            </a:r>
            <a:r>
              <a:rPr kumimoji="0" lang="uk-UA" sz="1400" b="0" i="0" u="none" strike="noStrike" kern="0" cap="none" spc="0" normalizeH="0" baseline="0" noProof="0" dirty="0" smtClean="0">
                <a:ln>
                  <a:noFill/>
                </a:ln>
                <a:solidFill>
                  <a:srgbClr val="050505"/>
                </a:solidFill>
                <a:effectLst/>
                <a:uLnTx/>
                <a:uFillTx/>
                <a:latin typeface="inherit"/>
                <a:cs typeface="Arial"/>
                <a:sym typeface="Arial"/>
              </a:rPr>
              <a:t> проєктів з розширення елеваторних потужностей та надасть 380 мільйонів гривень для 20 проєктів: </a:t>
            </a:r>
            <a:r>
              <a:rPr kumimoji="0" lang="uk-UA" sz="1400" b="0" i="0" u="none" strike="noStrike" kern="0" cap="none" spc="0" normalizeH="0" baseline="0" noProof="0" dirty="0" smtClean="0">
                <a:ln>
                  <a:noFill/>
                </a:ln>
                <a:solidFill>
                  <a:srgbClr val="050505"/>
                </a:solidFill>
                <a:effectLst/>
                <a:uLnTx/>
                <a:uFillTx/>
                <a:latin typeface="inherit"/>
                <a:cs typeface="Arial"/>
                <a:sym typeface="Arial"/>
                <a:hlinkClick r:id="rId7"/>
              </a:rPr>
              <a:t>https://bit.ly/3oUDnC6</a:t>
            </a:r>
            <a:r>
              <a:rPr kumimoji="0" lang="uk-UA" sz="1400" b="0" i="0" u="none" strike="noStrike" kern="0" cap="none" spc="0" normalizeH="0" baseline="0" noProof="0" dirty="0" smtClean="0">
                <a:ln>
                  <a:noFill/>
                </a:ln>
                <a:solidFill>
                  <a:srgbClr val="050505"/>
                </a:solidFill>
                <a:effectLst/>
                <a:uLnTx/>
                <a:uFillTx/>
                <a:latin typeface="inherit"/>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400" b="0" i="0" u="none" strike="noStrike" kern="0" cap="none" spc="0" normalizeH="0" baseline="0" noProof="0" dirty="0" smtClean="0">
              <a:ln>
                <a:noFill/>
              </a:ln>
              <a:solidFill>
                <a:srgbClr val="050505"/>
              </a:solidFill>
              <a:effectLst/>
              <a:uLnTx/>
              <a:uFillTx/>
              <a:latin typeface="inherit"/>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smtClean="0">
                <a:ln>
                  <a:noFill/>
                </a:ln>
                <a:solidFill>
                  <a:srgbClr val="050505"/>
                </a:solidFill>
                <a:effectLst/>
                <a:uLnTx/>
                <a:uFillTx/>
                <a:latin typeface="inherit"/>
                <a:cs typeface="Arial"/>
                <a:sym typeface="Arial"/>
              </a:rPr>
              <a:t>• Конкурс на </a:t>
            </a:r>
            <a:r>
              <a:rPr kumimoji="0" lang="uk-UA" sz="1400" b="0" i="0" u="none" strike="noStrike" kern="0" cap="none" spc="0" normalizeH="0" baseline="0" noProof="0" dirty="0" err="1" smtClean="0">
                <a:ln>
                  <a:noFill/>
                </a:ln>
                <a:solidFill>
                  <a:srgbClr val="050505"/>
                </a:solidFill>
                <a:effectLst/>
                <a:uLnTx/>
                <a:uFillTx/>
                <a:latin typeface="inherit"/>
                <a:cs typeface="Arial"/>
                <a:sym typeface="Arial"/>
              </a:rPr>
              <a:t>співфінансування</a:t>
            </a:r>
            <a:r>
              <a:rPr kumimoji="0" lang="uk-UA" sz="1400" b="0" i="0" u="none" strike="noStrike" kern="0" cap="none" spc="0" normalizeH="0" baseline="0" noProof="0" dirty="0" smtClean="0">
                <a:ln>
                  <a:noFill/>
                </a:ln>
                <a:solidFill>
                  <a:srgbClr val="050505"/>
                </a:solidFill>
                <a:effectLst/>
                <a:uLnTx/>
                <a:uFillTx/>
                <a:latin typeface="inherit"/>
                <a:cs typeface="Arial"/>
                <a:sym typeface="Arial"/>
              </a:rPr>
              <a:t> для організації і навчання роботі з інструментами, що замінюють ручну працю в сільському господарстві, та надання доступу до цих інструментів після навчання: </a:t>
            </a:r>
            <a:r>
              <a:rPr kumimoji="0" lang="uk-UA" sz="1400" b="0" i="0" u="none" strike="noStrike" kern="0" cap="none" spc="0" normalizeH="0" baseline="0" noProof="0" dirty="0" smtClean="0">
                <a:ln>
                  <a:noFill/>
                </a:ln>
                <a:solidFill>
                  <a:srgbClr val="050505"/>
                </a:solidFill>
                <a:effectLst/>
                <a:uLnTx/>
                <a:uFillTx/>
                <a:latin typeface="inherit"/>
                <a:cs typeface="Arial"/>
                <a:sym typeface="Arial"/>
                <a:hlinkClick r:id="rId8"/>
              </a:rPr>
              <a:t>https://bit.ly/3U4CDpN</a:t>
            </a:r>
            <a:r>
              <a:rPr kumimoji="0" lang="uk-UA" sz="1400" b="0" i="0" u="none" strike="noStrike" kern="0" cap="none" spc="0" normalizeH="0" baseline="0" noProof="0" dirty="0" smtClean="0">
                <a:ln>
                  <a:noFill/>
                </a:ln>
                <a:solidFill>
                  <a:srgbClr val="050505"/>
                </a:solidFill>
                <a:effectLst/>
                <a:uLnTx/>
                <a:uFillTx/>
                <a:latin typeface="inherit"/>
                <a:cs typeface="Arial"/>
                <a:sym typeface="Arial"/>
              </a:rPr>
              <a:t>. </a:t>
            </a:r>
            <a:r>
              <a:rPr kumimoji="0" lang="uk-UA" sz="1400" b="0" i="0" u="none" strike="noStrike" kern="0" cap="none" spc="0" normalizeH="0" baseline="0" noProof="0" dirty="0" err="1" smtClean="0">
                <a:ln>
                  <a:noFill/>
                </a:ln>
                <a:solidFill>
                  <a:srgbClr val="050505"/>
                </a:solidFill>
                <a:effectLst/>
                <a:uLnTx/>
                <a:uFillTx/>
                <a:latin typeface="inherit"/>
                <a:cs typeface="Arial"/>
                <a:sym typeface="Arial"/>
              </a:rPr>
              <a:t>Дедлайн</a:t>
            </a:r>
            <a:r>
              <a:rPr kumimoji="0" lang="uk-UA" sz="1400" b="0" i="0" u="none" strike="noStrike" kern="0" cap="none" spc="0" normalizeH="0" baseline="0" noProof="0" dirty="0" smtClean="0">
                <a:ln>
                  <a:noFill/>
                </a:ln>
                <a:solidFill>
                  <a:srgbClr val="050505"/>
                </a:solidFill>
                <a:effectLst/>
                <a:uLnTx/>
                <a:uFillTx/>
                <a:latin typeface="inherit"/>
                <a:cs typeface="Arial"/>
                <a:sym typeface="Arial"/>
              </a:rPr>
              <a:t> для подання заявок - 18:00, 04 травня 2023 р.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400" b="0" i="0" u="none" strike="noStrike" kern="0" cap="none" spc="0" normalizeH="0" baseline="0" noProof="0" dirty="0" smtClean="0">
              <a:ln>
                <a:noFill/>
              </a:ln>
              <a:solidFill>
                <a:srgbClr val="050505"/>
              </a:solidFill>
              <a:effectLst/>
              <a:uLnTx/>
              <a:uFillTx/>
              <a:latin typeface="inherit"/>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smtClean="0">
                <a:ln>
                  <a:noFill/>
                </a:ln>
                <a:solidFill>
                  <a:srgbClr val="050505"/>
                </a:solidFill>
                <a:effectLst/>
                <a:uLnTx/>
                <a:uFillTx/>
                <a:latin typeface="inherit"/>
                <a:cs typeface="Arial"/>
                <a:sym typeface="Arial"/>
              </a:rPr>
              <a:t>• Конкурс на </a:t>
            </a:r>
            <a:r>
              <a:rPr kumimoji="0" lang="uk-UA" sz="1400" b="0" i="0" u="none" strike="noStrike" kern="0" cap="none" spc="0" normalizeH="0" baseline="0" noProof="0" dirty="0" err="1" smtClean="0">
                <a:ln>
                  <a:noFill/>
                </a:ln>
                <a:solidFill>
                  <a:srgbClr val="050505"/>
                </a:solidFill>
                <a:effectLst/>
                <a:uLnTx/>
                <a:uFillTx/>
                <a:latin typeface="inherit"/>
                <a:cs typeface="Arial"/>
                <a:sym typeface="Arial"/>
              </a:rPr>
              <a:t>співфінансування</a:t>
            </a:r>
            <a:r>
              <a:rPr kumimoji="0" lang="uk-UA" sz="1400" b="0" i="0" u="none" strike="noStrike" kern="0" cap="none" spc="0" normalizeH="0" baseline="0" noProof="0" dirty="0" smtClean="0">
                <a:ln>
                  <a:noFill/>
                </a:ln>
                <a:solidFill>
                  <a:srgbClr val="050505"/>
                </a:solidFill>
                <a:effectLst/>
                <a:uLnTx/>
                <a:uFillTx/>
                <a:latin typeface="inherit"/>
                <a:cs typeface="Arial"/>
                <a:sym typeface="Arial"/>
              </a:rPr>
              <a:t> на суму 26 млн грн на розвиток виробництва та переробки картоплі: </a:t>
            </a:r>
            <a:r>
              <a:rPr kumimoji="0" lang="uk-UA" sz="1400" b="0" i="0" u="none" strike="noStrike" kern="0" cap="none" spc="0" normalizeH="0" baseline="0" noProof="0" dirty="0" smtClean="0">
                <a:ln>
                  <a:noFill/>
                </a:ln>
                <a:solidFill>
                  <a:srgbClr val="050505"/>
                </a:solidFill>
                <a:effectLst/>
                <a:uLnTx/>
                <a:uFillTx/>
                <a:latin typeface="inherit"/>
                <a:cs typeface="Arial"/>
                <a:sym typeface="Arial"/>
                <a:hlinkClick r:id="rId9"/>
              </a:rPr>
              <a:t>https://bit.ly/41kV6Rp</a:t>
            </a:r>
            <a:r>
              <a:rPr kumimoji="0" lang="uk-UA" sz="1400" b="0" i="0" u="none" strike="noStrike" kern="0" cap="none" spc="0" normalizeH="0" baseline="0" noProof="0" dirty="0" smtClean="0">
                <a:ln>
                  <a:noFill/>
                </a:ln>
                <a:solidFill>
                  <a:srgbClr val="050505"/>
                </a:solidFill>
                <a:effectLst/>
                <a:uLnTx/>
                <a:uFillTx/>
                <a:latin typeface="inherit"/>
                <a:cs typeface="Arial"/>
                <a:sym typeface="Arial"/>
              </a:rPr>
              <a:t>. </a:t>
            </a:r>
            <a:r>
              <a:rPr kumimoji="0" lang="uk-UA" sz="1400" b="0" i="0" u="none" strike="noStrike" kern="0" cap="none" spc="0" normalizeH="0" baseline="0" noProof="0" dirty="0" err="1" smtClean="0">
                <a:ln>
                  <a:noFill/>
                </a:ln>
                <a:solidFill>
                  <a:srgbClr val="050505"/>
                </a:solidFill>
                <a:effectLst/>
                <a:uLnTx/>
                <a:uFillTx/>
                <a:latin typeface="inherit"/>
                <a:cs typeface="Arial"/>
                <a:sym typeface="Arial"/>
              </a:rPr>
              <a:t>Дедлайн</a:t>
            </a:r>
            <a:r>
              <a:rPr kumimoji="0" lang="uk-UA" sz="1400" b="0" i="0" u="none" strike="noStrike" kern="0" cap="none" spc="0" normalizeH="0" baseline="0" noProof="0" dirty="0" smtClean="0">
                <a:ln>
                  <a:noFill/>
                </a:ln>
                <a:solidFill>
                  <a:srgbClr val="050505"/>
                </a:solidFill>
                <a:effectLst/>
                <a:uLnTx/>
                <a:uFillTx/>
                <a:latin typeface="inherit"/>
                <a:cs typeface="Arial"/>
                <a:sym typeface="Arial"/>
              </a:rPr>
              <a:t> для подання заявок - 18:00, 05 травня 2023 р.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400" b="0" i="0" u="none" strike="noStrike" kern="0" cap="none" spc="0" normalizeH="0" baseline="0" noProof="0" dirty="0" smtClean="0">
              <a:ln>
                <a:noFill/>
              </a:ln>
              <a:solidFill>
                <a:srgbClr val="050505"/>
              </a:solidFill>
              <a:effectLst/>
              <a:uLnTx/>
              <a:uFillTx/>
              <a:latin typeface="inherit"/>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smtClean="0">
                <a:ln>
                  <a:noFill/>
                </a:ln>
                <a:solidFill>
                  <a:srgbClr val="050505"/>
                </a:solidFill>
                <a:effectLst/>
                <a:uLnTx/>
                <a:uFillTx/>
                <a:latin typeface="inherit"/>
                <a:cs typeface="Arial"/>
                <a:sym typeface="Arial"/>
              </a:rPr>
              <a:t>• Конкурс для </a:t>
            </a:r>
            <a:r>
              <a:rPr kumimoji="0" lang="uk-UA" sz="1400" b="0" i="0" u="none" strike="noStrike" kern="0" cap="none" spc="0" normalizeH="0" baseline="0" noProof="0" dirty="0" err="1" smtClean="0">
                <a:ln>
                  <a:noFill/>
                </a:ln>
                <a:solidFill>
                  <a:srgbClr val="050505"/>
                </a:solidFill>
                <a:effectLst/>
                <a:uLnTx/>
                <a:uFillTx/>
                <a:latin typeface="inherit"/>
                <a:cs typeface="Arial"/>
                <a:sym typeface="Arial"/>
              </a:rPr>
              <a:t>співфінансування</a:t>
            </a:r>
            <a:r>
              <a:rPr kumimoji="0" lang="uk-UA" sz="1400" b="0" i="0" u="none" strike="noStrike" kern="0" cap="none" spc="0" normalizeH="0" baseline="0" noProof="0" dirty="0" smtClean="0">
                <a:ln>
                  <a:noFill/>
                </a:ln>
                <a:solidFill>
                  <a:srgbClr val="050505"/>
                </a:solidFill>
                <a:effectLst/>
                <a:uLnTx/>
                <a:uFillTx/>
                <a:latin typeface="inherit"/>
                <a:cs typeface="Arial"/>
                <a:sym typeface="Arial"/>
              </a:rPr>
              <a:t> проєктів з підтримки переробки зернових, олійних та бобових культур: </a:t>
            </a:r>
            <a:r>
              <a:rPr kumimoji="0" lang="uk-UA" sz="1400" b="0" i="0" u="none" strike="noStrike" kern="0" cap="none" spc="0" normalizeH="0" baseline="0" noProof="0" dirty="0" smtClean="0">
                <a:ln>
                  <a:noFill/>
                </a:ln>
                <a:solidFill>
                  <a:srgbClr val="050505"/>
                </a:solidFill>
                <a:effectLst/>
                <a:uLnTx/>
                <a:uFillTx/>
                <a:latin typeface="inherit"/>
                <a:cs typeface="Arial"/>
                <a:sym typeface="Arial"/>
                <a:hlinkClick r:id="rId10"/>
              </a:rPr>
              <a:t>https://bit.ly/41kehe6</a:t>
            </a:r>
            <a:r>
              <a:rPr kumimoji="0" lang="uk-UA" sz="1400" b="0" i="0" u="none" strike="noStrike" kern="0" cap="none" spc="0" normalizeH="0" baseline="0" noProof="0" dirty="0" smtClean="0">
                <a:ln>
                  <a:noFill/>
                </a:ln>
                <a:solidFill>
                  <a:srgbClr val="050505"/>
                </a:solidFill>
                <a:effectLst/>
                <a:uLnTx/>
                <a:uFillTx/>
                <a:latin typeface="inherit"/>
                <a:cs typeface="Arial"/>
                <a:sym typeface="Arial"/>
              </a:rPr>
              <a:t>. </a:t>
            </a:r>
            <a:r>
              <a:rPr kumimoji="0" lang="uk-UA" sz="1400" b="0" i="0" u="none" strike="noStrike" kern="0" cap="none" spc="0" normalizeH="0" baseline="0" noProof="0" dirty="0" err="1" smtClean="0">
                <a:ln>
                  <a:noFill/>
                </a:ln>
                <a:solidFill>
                  <a:srgbClr val="050505"/>
                </a:solidFill>
                <a:effectLst/>
                <a:uLnTx/>
                <a:uFillTx/>
                <a:latin typeface="inherit"/>
                <a:cs typeface="Arial"/>
                <a:sym typeface="Arial"/>
              </a:rPr>
              <a:t>Дедлайн</a:t>
            </a:r>
            <a:r>
              <a:rPr kumimoji="0" lang="uk-UA" sz="1400" b="0" i="0" u="none" strike="noStrike" kern="0" cap="none" spc="0" normalizeH="0" baseline="0" noProof="0" dirty="0" smtClean="0">
                <a:ln>
                  <a:noFill/>
                </a:ln>
                <a:solidFill>
                  <a:srgbClr val="050505"/>
                </a:solidFill>
                <a:effectLst/>
                <a:uLnTx/>
                <a:uFillTx/>
                <a:latin typeface="inherit"/>
                <a:cs typeface="Arial"/>
                <a:sym typeface="Arial"/>
              </a:rPr>
              <a:t> для подання концепцій 1-ого етапу - 18:00, 15 травня 2023р.</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400" b="0" i="0" u="none" strike="noStrike" kern="0" cap="none" spc="0" normalizeH="0" baseline="0" noProof="0" dirty="0" smtClean="0">
              <a:ln>
                <a:noFill/>
              </a:ln>
              <a:solidFill>
                <a:srgbClr val="050505"/>
              </a:solidFill>
              <a:effectLst/>
              <a:uLnTx/>
              <a:uFillTx/>
              <a:latin typeface="inherit"/>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smtClean="0">
                <a:ln>
                  <a:noFill/>
                </a:ln>
                <a:solidFill>
                  <a:srgbClr val="050505"/>
                </a:solidFill>
                <a:effectLst/>
                <a:uLnTx/>
                <a:uFillTx/>
                <a:latin typeface="inherit"/>
                <a:cs typeface="Arial"/>
                <a:sym typeface="Arial"/>
              </a:rPr>
              <a:t>• Конкурс </a:t>
            </a:r>
            <a:r>
              <a:rPr kumimoji="0" lang="uk-UA" sz="1400" b="0" i="0" u="none" strike="noStrike" kern="0" cap="none" spc="0" normalizeH="0" baseline="0" noProof="0" dirty="0" err="1" smtClean="0">
                <a:ln>
                  <a:noFill/>
                </a:ln>
                <a:solidFill>
                  <a:srgbClr val="050505"/>
                </a:solidFill>
                <a:effectLst/>
                <a:uLnTx/>
                <a:uFillTx/>
                <a:latin typeface="inherit"/>
                <a:cs typeface="Arial"/>
                <a:sym typeface="Arial"/>
              </a:rPr>
              <a:t>співфінансування</a:t>
            </a:r>
            <a:r>
              <a:rPr kumimoji="0" lang="uk-UA" sz="1400" b="0" i="0" u="none" strike="noStrike" kern="0" cap="none" spc="0" normalizeH="0" baseline="0" noProof="0" dirty="0" smtClean="0">
                <a:ln>
                  <a:noFill/>
                </a:ln>
                <a:solidFill>
                  <a:srgbClr val="050505"/>
                </a:solidFill>
                <a:effectLst/>
                <a:uLnTx/>
                <a:uFillTx/>
                <a:latin typeface="inherit"/>
                <a:cs typeface="Arial"/>
                <a:sym typeface="Arial"/>
              </a:rPr>
              <a:t> для консультаційної та експертної підтримки аграрних підприємств, які постраждали від активних бойових дій або тимчасової окупації Російської Федерації: </a:t>
            </a:r>
            <a:r>
              <a:rPr kumimoji="0" lang="uk-UA" sz="1400" b="0" i="0" u="none" strike="noStrike" kern="0" cap="none" spc="0" normalizeH="0" baseline="0" noProof="0" dirty="0" smtClean="0">
                <a:ln>
                  <a:noFill/>
                </a:ln>
                <a:solidFill>
                  <a:srgbClr val="050505"/>
                </a:solidFill>
                <a:effectLst/>
                <a:uLnTx/>
                <a:uFillTx/>
                <a:latin typeface="inherit"/>
                <a:cs typeface="Arial"/>
                <a:sym typeface="Arial"/>
                <a:hlinkClick r:id="rId11"/>
              </a:rPr>
              <a:t>https://bit.ly/3N6Sfrd</a:t>
            </a:r>
            <a:r>
              <a:rPr kumimoji="0" lang="uk-UA" sz="1400" b="0" i="0" u="none" strike="noStrike" kern="0" cap="none" spc="0" normalizeH="0" baseline="0" noProof="0" dirty="0" smtClean="0">
                <a:ln>
                  <a:noFill/>
                </a:ln>
                <a:solidFill>
                  <a:srgbClr val="050505"/>
                </a:solidFill>
                <a:effectLst/>
                <a:uLnTx/>
                <a:uFillTx/>
                <a:latin typeface="inherit"/>
                <a:cs typeface="Arial"/>
                <a:sym typeface="Arial"/>
              </a:rPr>
              <a:t>. </a:t>
            </a:r>
            <a:r>
              <a:rPr kumimoji="0" lang="uk-UA" sz="1400" b="0" i="0" u="none" strike="noStrike" kern="0" cap="none" spc="0" normalizeH="0" baseline="0" noProof="0" dirty="0" err="1" smtClean="0">
                <a:ln>
                  <a:noFill/>
                </a:ln>
                <a:solidFill>
                  <a:srgbClr val="050505"/>
                </a:solidFill>
                <a:effectLst/>
                <a:uLnTx/>
                <a:uFillTx/>
                <a:latin typeface="inherit"/>
                <a:cs typeface="Arial"/>
                <a:sym typeface="Arial"/>
              </a:rPr>
              <a:t>Дедлайн</a:t>
            </a:r>
            <a:r>
              <a:rPr kumimoji="0" lang="uk-UA" sz="1400" b="0" i="0" u="none" strike="noStrike" kern="0" cap="none" spc="0" normalizeH="0" baseline="0" noProof="0" dirty="0" smtClean="0">
                <a:ln>
                  <a:noFill/>
                </a:ln>
                <a:solidFill>
                  <a:srgbClr val="050505"/>
                </a:solidFill>
                <a:effectLst/>
                <a:uLnTx/>
                <a:uFillTx/>
                <a:latin typeface="inherit"/>
                <a:cs typeface="Arial"/>
                <a:sym typeface="Arial"/>
              </a:rPr>
              <a:t> для подання заявки - 22 травня 2023р.</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400" b="0" i="0" u="none" strike="noStrike" kern="0" cap="none" spc="0" normalizeH="0" baseline="0" noProof="0" dirty="0" smtClean="0">
              <a:ln>
                <a:noFill/>
              </a:ln>
              <a:solidFill>
                <a:srgbClr val="050505"/>
              </a:solidFill>
              <a:effectLst/>
              <a:uLnTx/>
              <a:uFillTx/>
              <a:latin typeface="inherit"/>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smtClean="0">
                <a:ln>
                  <a:noFill/>
                </a:ln>
                <a:solidFill>
                  <a:srgbClr val="050505"/>
                </a:solidFill>
                <a:effectLst/>
                <a:uLnTx/>
                <a:uFillTx/>
                <a:latin typeface="inherit"/>
                <a:cs typeface="Arial"/>
                <a:sym typeface="Arial"/>
              </a:rPr>
              <a:t>• Конкурс </a:t>
            </a:r>
            <a:r>
              <a:rPr kumimoji="0" lang="uk-UA" sz="1400" b="0" i="0" u="none" strike="noStrike" kern="0" cap="none" spc="0" normalizeH="0" baseline="0" noProof="0" dirty="0" err="1" smtClean="0">
                <a:ln>
                  <a:noFill/>
                </a:ln>
                <a:solidFill>
                  <a:srgbClr val="050505"/>
                </a:solidFill>
                <a:effectLst/>
                <a:uLnTx/>
                <a:uFillTx/>
                <a:latin typeface="inherit"/>
                <a:cs typeface="Arial"/>
                <a:sym typeface="Arial"/>
              </a:rPr>
              <a:t>співфінансування</a:t>
            </a:r>
            <a:r>
              <a:rPr kumimoji="0" lang="uk-UA" sz="1400" b="0" i="0" u="none" strike="noStrike" kern="0" cap="none" spc="0" normalizeH="0" baseline="0" noProof="0" dirty="0" smtClean="0">
                <a:ln>
                  <a:noFill/>
                </a:ln>
                <a:solidFill>
                  <a:srgbClr val="050505"/>
                </a:solidFill>
                <a:effectLst/>
                <a:uLnTx/>
                <a:uFillTx/>
                <a:latin typeface="inherit"/>
                <a:cs typeface="Arial"/>
                <a:sym typeface="Arial"/>
              </a:rPr>
              <a:t> для надання сервісних послуг аграрним мікро, малим, середнім підприємствам (ММСП): </a:t>
            </a:r>
            <a:r>
              <a:rPr kumimoji="0" lang="uk-UA" sz="1400" b="0" i="0" u="none" strike="noStrike" kern="0" cap="none" spc="0" normalizeH="0" baseline="0" noProof="0" dirty="0" smtClean="0">
                <a:ln>
                  <a:noFill/>
                </a:ln>
                <a:solidFill>
                  <a:srgbClr val="050505"/>
                </a:solidFill>
                <a:effectLst/>
                <a:uLnTx/>
                <a:uFillTx/>
                <a:latin typeface="inherit"/>
                <a:cs typeface="Arial"/>
                <a:sym typeface="Arial"/>
                <a:hlinkClick r:id="rId12"/>
              </a:rPr>
              <a:t>https://bit.ly/43x13MQ</a:t>
            </a:r>
            <a:r>
              <a:rPr kumimoji="0" lang="uk-UA" sz="1400" b="0" i="0" u="none" strike="noStrike" kern="0" cap="none" spc="0" normalizeH="0" baseline="0" noProof="0" dirty="0" smtClean="0">
                <a:ln>
                  <a:noFill/>
                </a:ln>
                <a:solidFill>
                  <a:srgbClr val="050505"/>
                </a:solidFill>
                <a:effectLst/>
                <a:uLnTx/>
                <a:uFillTx/>
                <a:latin typeface="inherit"/>
                <a:cs typeface="Arial"/>
                <a:sym typeface="Arial"/>
              </a:rPr>
              <a:t>. Кінцевий термін подання заявок - 24 травня 2023 р.</a:t>
            </a:r>
            <a:endParaRPr kumimoji="0" lang="uk-UA" sz="1400" b="0" i="0" u="none" strike="noStrike" kern="0" cap="none" spc="0" normalizeH="0" baseline="0" noProof="0" dirty="0">
              <a:ln>
                <a:noFill/>
              </a:ln>
              <a:solidFill>
                <a:srgbClr val="050505"/>
              </a:solidFill>
              <a:effectLst/>
              <a:uLnTx/>
              <a:uFillTx/>
              <a:latin typeface="inherit"/>
              <a:cs typeface="Arial"/>
              <a:sym typeface="Arial"/>
            </a:endParaRPr>
          </a:p>
        </p:txBody>
      </p:sp>
      <p:sp>
        <p:nvSpPr>
          <p:cNvPr id="4" name="Прямокутник 3"/>
          <p:cNvSpPr/>
          <p:nvPr/>
        </p:nvSpPr>
        <p:spPr>
          <a:xfrm>
            <a:off x="6893740" y="1205319"/>
            <a:ext cx="320953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hlinkClick r:id="rId13"/>
              </a:rPr>
              <a:t>https://</a:t>
            </a:r>
            <a:r>
              <a:rPr kumimoji="0" lang="en-GB" sz="1400" b="0" i="0" u="none" strike="noStrike" kern="0" cap="none" spc="0" normalizeH="0" baseline="0" noProof="0" dirty="0" smtClean="0">
                <a:ln>
                  <a:noFill/>
                </a:ln>
                <a:solidFill>
                  <a:srgbClr val="000000"/>
                </a:solidFill>
                <a:effectLst/>
                <a:uLnTx/>
                <a:uFillTx/>
                <a:latin typeface="Arial"/>
                <a:cs typeface="Arial"/>
                <a:sym typeface="Arial"/>
                <a:hlinkClick r:id="rId13"/>
              </a:rPr>
              <a:t>www.facebook.com/usaid.agro</a:t>
            </a:r>
            <a:r>
              <a:rPr kumimoji="0" lang="uk-UA" sz="1400" b="0" i="0" u="none" strike="noStrike" kern="0" cap="none" spc="0" normalizeH="0" baseline="0" noProof="0" dirty="0" smtClean="0">
                <a:ln>
                  <a:noFill/>
                </a:ln>
                <a:solidFill>
                  <a:srgbClr val="000000"/>
                </a:solidFill>
                <a:effectLst/>
                <a:uLnTx/>
                <a:uFillTx/>
                <a:latin typeface="Arial"/>
                <a:cs typeface="Arial"/>
                <a:sym typeface="Arial"/>
              </a:rPr>
              <a:t> </a:t>
            </a:r>
            <a:endParaRPr kumimoji="0" lang="uk-UA"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16700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6" name="Прямокутник 5"/>
          <p:cNvSpPr/>
          <p:nvPr/>
        </p:nvSpPr>
        <p:spPr>
          <a:xfrm>
            <a:off x="1804308" y="1231223"/>
            <a:ext cx="9951732" cy="52014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3200" b="1"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rPr>
              <a:t>ДАНСЬКА РАДА У СПРАВАХ БІЖЕНЦІВ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rPr>
              <a:t>(DRC) за фінансової підтримки уряду Швейцарії, наданої через Швейцарську агенцію розвитку та співробітництва, і уряду Великої Британії продовжує програму економічного розвитку, спрямовану на підтримку внутрішньо переміщених осіб (ВПО) та осіб, які постраждали від війни, у стабілізації їхнього життя, досягненні довгострокових рішень шляхом працевлаштування, </a:t>
            </a:r>
            <a:r>
              <a:rPr kumimoji="0" lang="uk-UA" sz="1400" b="0" i="0" u="none" strike="noStrike" kern="1200" cap="none" spc="0" normalizeH="0" baseline="0" noProof="0" dirty="0" err="1" smtClean="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rPr>
              <a:t>самозайнятості</a:t>
            </a:r>
            <a:r>
              <a:rPr kumimoji="0" lang="uk-UA" sz="1400" b="0"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rPr>
              <a:t> та отримання доходів, можливостей професійної освіти, зміцнення інституційного потенціалу та змін в законодавстві Україні.</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1"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rPr>
              <a:t>В рамках цього проекту планується впровадження наступних компонентів: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k-UA" sz="1600" b="1"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rPr>
              <a:t>Програма бізнес-партнерства спрямованого на підтримку аграрного сектору та харчового виробництва в Україні </a:t>
            </a:r>
            <a:r>
              <a:rPr kumimoji="0" lang="en-GB" sz="16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hlinkClick r:id="rId7"/>
              </a:rPr>
              <a:t>https://</a:t>
            </a:r>
            <a:r>
              <a:rPr kumimoji="0" lang="en-GB" sz="1600" b="1"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hlinkClick r:id="rId7"/>
              </a:rPr>
              <a:t>lap.drc.ngo/title/msd</a:t>
            </a:r>
            <a:r>
              <a:rPr kumimoji="0" lang="uk-UA" sz="1600" b="1"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k-UA" sz="16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rPr>
              <a:t>Програма надання фінансової допомоги для створення нових та збереження існуючих робочих місць через підтримку функціонування бізнесу в умовах війни </a:t>
            </a:r>
            <a:r>
              <a:rPr kumimoji="0" lang="en-GB" sz="16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hlinkClick r:id="rId8"/>
              </a:rPr>
              <a:t>https://lap.drc.ngo/title/sme</a:t>
            </a:r>
            <a:r>
              <a:rPr kumimoji="0" lang="uk-UA" sz="16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uk-UA" sz="16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rPr>
              <a:t>Призупинені програми: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k-UA" sz="1600" b="1"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rPr>
              <a:t>Програма отримання та/або покращення професійних навичок та підвищення конкурентоспроможності на ринку праці для внутрішньо переміщених осіб та осіб, які постраждали від війни </a:t>
            </a:r>
            <a:r>
              <a:rPr kumimoji="0" lang="en-GB" sz="16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hlinkClick r:id="rId9"/>
              </a:rPr>
              <a:t>https://</a:t>
            </a:r>
            <a:r>
              <a:rPr kumimoji="0" lang="en-GB" sz="1600" b="1"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hlinkClick r:id="rId9"/>
              </a:rPr>
              <a:t>lap.drc.ngo/title/vet</a:t>
            </a:r>
            <a:r>
              <a:rPr kumimoji="0" lang="uk-UA" sz="1600" b="1"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uk-UA" sz="1600" b="1"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rPr>
              <a:t>Програма надання фінансової допомоги для підтримки функціонування мікро-бізнесу та само зайнятості </a:t>
            </a:r>
            <a:r>
              <a:rPr kumimoji="0" lang="en-GB" sz="16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hlinkClick r:id="rId10"/>
              </a:rPr>
              <a:t>https://</a:t>
            </a:r>
            <a:r>
              <a:rPr kumimoji="0" lang="en-GB" sz="1600" b="1"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hlinkClick r:id="rId10"/>
              </a:rPr>
              <a:t>lap.drc.ngo/title/micro</a:t>
            </a:r>
            <a:r>
              <a:rPr kumimoji="0" lang="uk-UA" sz="1600" b="1"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rPr>
              <a:t>   </a:t>
            </a:r>
            <a:endParaRPr kumimoji="0" lang="uk-UA" sz="16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151195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6" name="Заголовок 1"/>
          <p:cNvSpPr txBox="1">
            <a:spLocks/>
          </p:cNvSpPr>
          <p:nvPr/>
        </p:nvSpPr>
        <p:spPr>
          <a:xfrm>
            <a:off x="1849359" y="1046161"/>
            <a:ext cx="9355541" cy="6005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uk-UA" sz="2800" b="1" i="0" u="none" strike="noStrike" kern="1200" cap="none" spc="0" normalizeH="0" baseline="0" noProof="0" dirty="0" smtClean="0">
                <a:ln>
                  <a:noFill/>
                </a:ln>
                <a:solidFill>
                  <a:srgbClr val="70AD47">
                    <a:lumMod val="50000"/>
                  </a:srgbClr>
                </a:solidFill>
                <a:effectLst/>
                <a:uLnTx/>
                <a:uFillTx/>
                <a:latin typeface="Times New Roman" panose="02020603050405020304" pitchFamily="18" charset="0"/>
                <a:ea typeface="+mj-ea"/>
                <a:cs typeface="Times New Roman" panose="02020603050405020304" pitchFamily="18" charset="0"/>
                <a:sym typeface="Arial"/>
              </a:rPr>
              <a:t>ГРАНТИ ВІД ЄС ТА ФАО</a:t>
            </a:r>
            <a:endParaRPr kumimoji="0" lang="uk-UA"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j-ea"/>
              <a:cs typeface="Times New Roman" panose="02020603050405020304" pitchFamily="18" charset="0"/>
              <a:sym typeface="Arial"/>
            </a:endParaRPr>
          </a:p>
        </p:txBody>
      </p:sp>
      <p:pic>
        <p:nvPicPr>
          <p:cNvPr id="7" name="Рисунок 6"/>
          <p:cNvPicPr>
            <a:picLocks noChangeAspect="1"/>
          </p:cNvPicPr>
          <p:nvPr/>
        </p:nvPicPr>
        <p:blipFill>
          <a:blip r:embed="rId7"/>
          <a:stretch>
            <a:fillRect/>
          </a:stretch>
        </p:blipFill>
        <p:spPr>
          <a:xfrm>
            <a:off x="1963073" y="1709370"/>
            <a:ext cx="8733955" cy="4092636"/>
          </a:xfrm>
          <a:prstGeom prst="rect">
            <a:avLst/>
          </a:prstGeom>
        </p:spPr>
      </p:pic>
      <p:sp>
        <p:nvSpPr>
          <p:cNvPr id="8" name="Прямокутник 7"/>
          <p:cNvSpPr/>
          <p:nvPr/>
        </p:nvSpPr>
        <p:spPr>
          <a:xfrm>
            <a:off x="1963073" y="6066813"/>
            <a:ext cx="1051921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hlinkClick r:id="rId8"/>
              </a:rPr>
              <a:t>https://</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hlinkClick r:id="rId8"/>
              </a:rPr>
              <a:t>minagro.gov.ua/news/grantova-pidtrimka-dlya-mikro-ta-malih-virobnikiv-agrarnoyi-produkciyi</a:t>
            </a:r>
            <a:r>
              <a:rPr kumimoji="0" lang="uk-UA" sz="18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 </a:t>
            </a:r>
            <a:endParaRPr kumimoji="0" lang="uk-UA"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937318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pic>
        <p:nvPicPr>
          <p:cNvPr id="6" name="Рисунок 5"/>
          <p:cNvPicPr>
            <a:picLocks noChangeAspect="1"/>
          </p:cNvPicPr>
          <p:nvPr/>
        </p:nvPicPr>
        <p:blipFill>
          <a:blip r:embed="rId7"/>
          <a:stretch>
            <a:fillRect/>
          </a:stretch>
        </p:blipFill>
        <p:spPr>
          <a:xfrm>
            <a:off x="2119048" y="1971924"/>
            <a:ext cx="3265752" cy="2498301"/>
          </a:xfrm>
          <a:prstGeom prst="rect">
            <a:avLst/>
          </a:prstGeom>
        </p:spPr>
      </p:pic>
      <p:sp>
        <p:nvSpPr>
          <p:cNvPr id="7" name="Прямокутник 6"/>
          <p:cNvSpPr/>
          <p:nvPr/>
        </p:nvSpPr>
        <p:spPr>
          <a:xfrm>
            <a:off x="5718628" y="1971924"/>
            <a:ext cx="6225721" cy="25853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Mercy</a:t>
            </a:r>
            <a:r>
              <a:rPr kumimoji="0" lang="uk-UA"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uk-UA"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Corps</a:t>
            </a:r>
            <a:r>
              <a:rPr kumimoji="0" lang="uk-UA"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має намір працювати з дрібними фермерами (включаючи ВПО) і малими та середніми фермерськими підприємствами, які постраждали від війни та потребують зовнішньої допомоги. Підтримка, яку надає </a:t>
            </a:r>
            <a:r>
              <a:rPr kumimoji="0" lang="uk-UA"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Mercy</a:t>
            </a:r>
            <a:r>
              <a:rPr kumimoji="0" lang="uk-UA"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uk-UA"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Corps</a:t>
            </a:r>
            <a:r>
              <a:rPr kumimoji="0" lang="uk-UA"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може включати заходи, спрямовані на вирішення фінансових потреб за допомогою грантів, вирішення проблем нестачі ресурсів, палива та обладнання, вдосконалення виробництв з доданою вартістю, складських і переробних потужностей, тощо. </a:t>
            </a:r>
            <a:endParaRPr kumimoji="0" lang="uk-UA"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8" name="Прямокутник 7"/>
          <p:cNvSpPr/>
          <p:nvPr/>
        </p:nvSpPr>
        <p:spPr>
          <a:xfrm>
            <a:off x="2533649" y="5408109"/>
            <a:ext cx="941070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hlinkClick r:id="rId8"/>
              </a:rPr>
              <a:t>https://www.prostir.ua/?</a:t>
            </a: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hlinkClick r:id="rId8"/>
              </a:rPr>
              <a:t>grants=mercy-corps-shukaje-partneriv-dlya-pidtrymky-ahrarnoho-sektoru-scho-postrazhdav-vid-naslidkiv-vijny</a:t>
            </a:r>
            <a:r>
              <a:rPr kumimoji="0" lang="uk-UA" sz="12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 </a:t>
            </a:r>
            <a:endParaRPr kumimoji="0" lang="uk-UA"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57238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pic>
        <p:nvPicPr>
          <p:cNvPr id="6" name="Рисунок 5"/>
          <p:cNvPicPr>
            <a:picLocks noChangeAspect="1"/>
          </p:cNvPicPr>
          <p:nvPr/>
        </p:nvPicPr>
        <p:blipFill>
          <a:blip r:embed="rId7"/>
          <a:stretch>
            <a:fillRect/>
          </a:stretch>
        </p:blipFill>
        <p:spPr>
          <a:xfrm>
            <a:off x="6388437" y="1531227"/>
            <a:ext cx="4957032" cy="4682228"/>
          </a:xfrm>
          <a:prstGeom prst="rect">
            <a:avLst/>
          </a:prstGeom>
        </p:spPr>
      </p:pic>
      <p:sp>
        <p:nvSpPr>
          <p:cNvPr id="7" name="Прямокутник 6"/>
          <p:cNvSpPr/>
          <p:nvPr/>
        </p:nvSpPr>
        <p:spPr>
          <a:xfrm>
            <a:off x="1588956" y="6095136"/>
            <a:ext cx="441995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hlinkClick r:id="rId8"/>
              </a:rPr>
              <a:t>https://era-ukraine.org.ua/page-apiculture</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hlinkClick r:id="rId8"/>
              </a:rPr>
              <a:t>/</a:t>
            </a:r>
            <a:r>
              <a:rPr kumimoji="0" lang="uk-UA" sz="18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 </a:t>
            </a:r>
            <a:endParaRPr kumimoji="0" lang="uk-UA"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pic>
        <p:nvPicPr>
          <p:cNvPr id="8" name="Рисунок 7"/>
          <p:cNvPicPr>
            <a:picLocks noChangeAspect="1"/>
          </p:cNvPicPr>
          <p:nvPr/>
        </p:nvPicPr>
        <p:blipFill>
          <a:blip r:embed="rId9"/>
          <a:stretch>
            <a:fillRect/>
          </a:stretch>
        </p:blipFill>
        <p:spPr>
          <a:xfrm>
            <a:off x="1968481" y="1834800"/>
            <a:ext cx="3034107" cy="4056469"/>
          </a:xfrm>
          <a:prstGeom prst="rect">
            <a:avLst/>
          </a:prstGeom>
        </p:spPr>
      </p:pic>
      <p:sp>
        <p:nvSpPr>
          <p:cNvPr id="9" name="Прямокутник 8"/>
          <p:cNvSpPr/>
          <p:nvPr/>
        </p:nvSpPr>
        <p:spPr>
          <a:xfrm>
            <a:off x="6619037" y="6267410"/>
            <a:ext cx="505603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hlinkClick r:id="rId10"/>
              </a:rPr>
              <a:t>https://era-ukraine.org.ua</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hlinkClick r:id="rId10"/>
              </a:rPr>
              <a:t>/</a:t>
            </a:r>
            <a:r>
              <a:rPr kumimoji="0" lang="uk-UA" sz="18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 </a:t>
            </a:r>
            <a:endParaRPr kumimoji="0" lang="uk-UA"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13" name="Прямокутник 12"/>
          <p:cNvSpPr/>
          <p:nvPr/>
        </p:nvSpPr>
        <p:spPr>
          <a:xfrm>
            <a:off x="1954588" y="948037"/>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sym typeface="Arial"/>
              </a:rPr>
              <a:t>НЕ ТІЛЬКИ АГРО, АЛЕ…</a:t>
            </a:r>
            <a:endParaRPr kumimoji="0" lang="uk-UA" sz="2800" b="0" i="0" u="none" strike="noStrike" kern="1200" cap="none" spc="0" normalizeH="0" baseline="0" noProof="0" dirty="0">
              <a:ln>
                <a:noFill/>
              </a:ln>
              <a:solidFill>
                <a:srgbClr val="70AD47">
                  <a:lumMod val="50000"/>
                </a:srgb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594048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11" name="Прямокутник 10"/>
          <p:cNvSpPr/>
          <p:nvPr/>
        </p:nvSpPr>
        <p:spPr>
          <a:xfrm>
            <a:off x="1901356" y="801249"/>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800" b="1" i="0" u="none" strike="noStrike" kern="1200" cap="none" spc="0" normalizeH="0" baseline="0" noProof="0" dirty="0" smtClean="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sym typeface="Arial"/>
              </a:rPr>
              <a:t>ДЕ ШУКАТИ ГРАНТИ</a:t>
            </a:r>
            <a:endParaRPr kumimoji="0" lang="uk-UA" sz="2800" b="0" i="0" u="none" strike="noStrike" kern="1200" cap="none" spc="0" normalizeH="0" baseline="0" noProof="0" dirty="0">
              <a:ln>
                <a:noFill/>
              </a:ln>
              <a:solidFill>
                <a:srgbClr val="70AD47">
                  <a:lumMod val="50000"/>
                </a:srgbClr>
              </a:solidFill>
              <a:effectLst/>
              <a:uLnTx/>
              <a:uFillTx/>
              <a:latin typeface="Calibri" panose="020F0502020204030204"/>
              <a:ea typeface="+mn-ea"/>
              <a:cs typeface="Arial"/>
              <a:sym typeface="Arial"/>
            </a:endParaRPr>
          </a:p>
        </p:txBody>
      </p:sp>
      <p:pic>
        <p:nvPicPr>
          <p:cNvPr id="2" name="Рисунок 1"/>
          <p:cNvPicPr>
            <a:picLocks noChangeAspect="1"/>
          </p:cNvPicPr>
          <p:nvPr/>
        </p:nvPicPr>
        <p:blipFill>
          <a:blip r:embed="rId7"/>
          <a:stretch>
            <a:fillRect/>
          </a:stretch>
        </p:blipFill>
        <p:spPr>
          <a:xfrm>
            <a:off x="6362789" y="951667"/>
            <a:ext cx="4760701" cy="2231852"/>
          </a:xfrm>
          <a:prstGeom prst="rect">
            <a:avLst/>
          </a:prstGeom>
        </p:spPr>
      </p:pic>
      <p:sp>
        <p:nvSpPr>
          <p:cNvPr id="4" name="Прямокутник 3"/>
          <p:cNvSpPr/>
          <p:nvPr/>
        </p:nvSpPr>
        <p:spPr>
          <a:xfrm>
            <a:off x="7590866" y="3239092"/>
            <a:ext cx="269977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hlinkClick r:id="rId8"/>
              </a:rPr>
              <a:t>https://gurt.org.ua/news/grants</a:t>
            </a:r>
            <a:r>
              <a:rPr kumimoji="0" lang="en-GB" sz="1400" b="0" i="0" u="none" strike="noStrike" kern="0" cap="none" spc="0" normalizeH="0" baseline="0" noProof="0" dirty="0" smtClean="0">
                <a:ln>
                  <a:noFill/>
                </a:ln>
                <a:solidFill>
                  <a:srgbClr val="000000"/>
                </a:solidFill>
                <a:effectLst/>
                <a:uLnTx/>
                <a:uFillTx/>
                <a:latin typeface="Arial"/>
                <a:cs typeface="Arial"/>
                <a:sym typeface="Arial"/>
                <a:hlinkClick r:id="rId8"/>
              </a:rPr>
              <a:t>/</a:t>
            </a:r>
            <a:r>
              <a:rPr kumimoji="0" lang="uk-UA" sz="1400" b="0" i="0" u="none" strike="noStrike" kern="0" cap="none" spc="0" normalizeH="0" baseline="0" noProof="0" dirty="0" smtClean="0">
                <a:ln>
                  <a:noFill/>
                </a:ln>
                <a:solidFill>
                  <a:srgbClr val="000000"/>
                </a:solidFill>
                <a:effectLst/>
                <a:uLnTx/>
                <a:uFillTx/>
                <a:latin typeface="Arial"/>
                <a:cs typeface="Arial"/>
                <a:sym typeface="Arial"/>
              </a:rPr>
              <a:t> </a:t>
            </a:r>
            <a:endParaRPr kumimoji="0" lang="uk-UA"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Рисунок 4"/>
          <p:cNvPicPr>
            <a:picLocks noChangeAspect="1"/>
          </p:cNvPicPr>
          <p:nvPr/>
        </p:nvPicPr>
        <p:blipFill>
          <a:blip r:embed="rId9"/>
          <a:stretch>
            <a:fillRect/>
          </a:stretch>
        </p:blipFill>
        <p:spPr>
          <a:xfrm>
            <a:off x="6633029" y="3720574"/>
            <a:ext cx="5217681" cy="2562802"/>
          </a:xfrm>
          <a:prstGeom prst="rect">
            <a:avLst/>
          </a:prstGeom>
        </p:spPr>
      </p:pic>
      <p:sp>
        <p:nvSpPr>
          <p:cNvPr id="12" name="Прямокутник 11"/>
          <p:cNvSpPr/>
          <p:nvPr/>
        </p:nvSpPr>
        <p:spPr>
          <a:xfrm>
            <a:off x="7033701" y="6284631"/>
            <a:ext cx="442621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hlinkClick r:id="rId10"/>
              </a:rPr>
              <a:t>https://www.prostir.ua/category/grants/?</a:t>
            </a:r>
            <a:r>
              <a:rPr kumimoji="0" lang="en-GB" sz="1400" b="0" i="0" u="none" strike="noStrike" kern="0" cap="none" spc="0" normalizeH="0" baseline="0" noProof="0" dirty="0" smtClean="0">
                <a:ln>
                  <a:noFill/>
                </a:ln>
                <a:solidFill>
                  <a:srgbClr val="000000"/>
                </a:solidFill>
                <a:effectLst/>
                <a:uLnTx/>
                <a:uFillTx/>
                <a:latin typeface="Arial"/>
                <a:cs typeface="Arial"/>
                <a:sym typeface="Arial"/>
                <a:hlinkClick r:id="rId10"/>
              </a:rPr>
              <a:t>next_page=1</a:t>
            </a:r>
            <a:r>
              <a:rPr kumimoji="0" lang="uk-UA" sz="1400" b="0" i="0" u="none" strike="noStrike" kern="0" cap="none" spc="0" normalizeH="0" baseline="0" noProof="0" dirty="0" smtClean="0">
                <a:ln>
                  <a:noFill/>
                </a:ln>
                <a:solidFill>
                  <a:srgbClr val="000000"/>
                </a:solidFill>
                <a:effectLst/>
                <a:uLnTx/>
                <a:uFillTx/>
                <a:latin typeface="Arial"/>
                <a:cs typeface="Arial"/>
                <a:sym typeface="Arial"/>
              </a:rPr>
              <a:t> </a:t>
            </a:r>
            <a:endParaRPr kumimoji="0" lang="uk-UA"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3" name="Рисунок 12"/>
          <p:cNvPicPr>
            <a:picLocks noChangeAspect="1"/>
          </p:cNvPicPr>
          <p:nvPr/>
        </p:nvPicPr>
        <p:blipFill>
          <a:blip r:embed="rId11"/>
          <a:stretch>
            <a:fillRect/>
          </a:stretch>
        </p:blipFill>
        <p:spPr>
          <a:xfrm>
            <a:off x="1678076" y="1657158"/>
            <a:ext cx="4684713" cy="1924410"/>
          </a:xfrm>
          <a:prstGeom prst="rect">
            <a:avLst/>
          </a:prstGeom>
        </p:spPr>
      </p:pic>
      <p:sp>
        <p:nvSpPr>
          <p:cNvPr id="14" name="Прямокутник 13"/>
          <p:cNvSpPr/>
          <p:nvPr/>
        </p:nvSpPr>
        <p:spPr>
          <a:xfrm>
            <a:off x="2817034" y="3239092"/>
            <a:ext cx="163698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hlinkClick r:id="rId12"/>
              </a:rPr>
              <a:t>https://</a:t>
            </a:r>
            <a:r>
              <a:rPr kumimoji="0" lang="en-GB" sz="1400" b="0" i="0" u="none" strike="noStrike" kern="0" cap="none" spc="0" normalizeH="0" baseline="0" noProof="0" dirty="0" smtClean="0">
                <a:ln>
                  <a:noFill/>
                </a:ln>
                <a:solidFill>
                  <a:srgbClr val="000000"/>
                </a:solidFill>
                <a:effectLst/>
                <a:uLnTx/>
                <a:uFillTx/>
                <a:latin typeface="Arial"/>
                <a:cs typeface="Arial"/>
                <a:sym typeface="Arial"/>
                <a:hlinkClick r:id="rId12"/>
              </a:rPr>
              <a:t>diia.gov.ua</a:t>
            </a:r>
            <a:r>
              <a:rPr kumimoji="0" lang="uk-UA" sz="1400" b="0" i="0" u="none" strike="noStrike" kern="0" cap="none" spc="0" normalizeH="0" baseline="0" noProof="0" dirty="0" smtClean="0">
                <a:ln>
                  <a:noFill/>
                </a:ln>
                <a:solidFill>
                  <a:srgbClr val="000000"/>
                </a:solidFill>
                <a:effectLst/>
                <a:uLnTx/>
                <a:uFillTx/>
                <a:latin typeface="Arial"/>
                <a:cs typeface="Arial"/>
                <a:sym typeface="Arial"/>
              </a:rPr>
              <a:t> </a:t>
            </a:r>
            <a:endParaRPr kumimoji="0" lang="uk-UA"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5" name="Рисунок 14"/>
          <p:cNvPicPr>
            <a:picLocks noChangeAspect="1"/>
          </p:cNvPicPr>
          <p:nvPr/>
        </p:nvPicPr>
        <p:blipFill>
          <a:blip r:embed="rId13"/>
          <a:stretch>
            <a:fillRect/>
          </a:stretch>
        </p:blipFill>
        <p:spPr>
          <a:xfrm>
            <a:off x="1611427" y="3739888"/>
            <a:ext cx="1804572" cy="3590855"/>
          </a:xfrm>
          <a:prstGeom prst="rect">
            <a:avLst/>
          </a:prstGeom>
        </p:spPr>
      </p:pic>
      <p:pic>
        <p:nvPicPr>
          <p:cNvPr id="16" name="Рисунок 15"/>
          <p:cNvPicPr>
            <a:picLocks noChangeAspect="1"/>
          </p:cNvPicPr>
          <p:nvPr/>
        </p:nvPicPr>
        <p:blipFill>
          <a:blip r:embed="rId14"/>
          <a:stretch>
            <a:fillRect/>
          </a:stretch>
        </p:blipFill>
        <p:spPr>
          <a:xfrm>
            <a:off x="3407227" y="5535315"/>
            <a:ext cx="2955562" cy="1084015"/>
          </a:xfrm>
          <a:prstGeom prst="rect">
            <a:avLst/>
          </a:prstGeom>
        </p:spPr>
      </p:pic>
      <p:pic>
        <p:nvPicPr>
          <p:cNvPr id="17" name="Рисунок 16"/>
          <p:cNvPicPr>
            <a:picLocks noChangeAspect="1"/>
          </p:cNvPicPr>
          <p:nvPr/>
        </p:nvPicPr>
        <p:blipFill>
          <a:blip r:embed="rId15"/>
          <a:stretch>
            <a:fillRect/>
          </a:stretch>
        </p:blipFill>
        <p:spPr>
          <a:xfrm>
            <a:off x="6362789" y="3635132"/>
            <a:ext cx="3495675" cy="866775"/>
          </a:xfrm>
          <a:prstGeom prst="rect">
            <a:avLst/>
          </a:prstGeom>
        </p:spPr>
      </p:pic>
      <p:pic>
        <p:nvPicPr>
          <p:cNvPr id="6" name="Рисунок 5"/>
          <p:cNvPicPr>
            <a:picLocks noChangeAspect="1"/>
          </p:cNvPicPr>
          <p:nvPr/>
        </p:nvPicPr>
        <p:blipFill>
          <a:blip r:embed="rId16"/>
          <a:stretch>
            <a:fillRect/>
          </a:stretch>
        </p:blipFill>
        <p:spPr>
          <a:xfrm>
            <a:off x="4224644" y="3688171"/>
            <a:ext cx="1930743" cy="1135731"/>
          </a:xfrm>
          <a:prstGeom prst="rect">
            <a:avLst/>
          </a:prstGeom>
        </p:spPr>
      </p:pic>
      <p:sp>
        <p:nvSpPr>
          <p:cNvPr id="7" name="Прямокутник 6"/>
          <p:cNvSpPr/>
          <p:nvPr/>
        </p:nvSpPr>
        <p:spPr>
          <a:xfrm>
            <a:off x="4102441" y="4990927"/>
            <a:ext cx="2175147" cy="276999"/>
          </a:xfrm>
          <a:prstGeom prst="rect">
            <a:avLst/>
          </a:prstGeom>
        </p:spPr>
        <p:txBody>
          <a:bodyPr wrap="none">
            <a:spAutoFit/>
          </a:bodyPr>
          <a:lstStyle/>
          <a:p>
            <a:r>
              <a:rPr lang="en-GB" sz="1200" dirty="0">
                <a:hlinkClick r:id="rId17"/>
              </a:rPr>
              <a:t>http://</a:t>
            </a:r>
            <a:r>
              <a:rPr lang="en-GB" sz="1200" dirty="0" smtClean="0">
                <a:hlinkClick r:id="rId17"/>
              </a:rPr>
              <a:t>www.chaszmin.com.ua</a:t>
            </a:r>
            <a:r>
              <a:rPr lang="uk-UA" sz="1200" dirty="0" smtClean="0"/>
              <a:t> </a:t>
            </a:r>
            <a:endParaRPr lang="uk-UA" sz="1200" dirty="0"/>
          </a:p>
        </p:txBody>
      </p:sp>
    </p:spTree>
    <p:extLst>
      <p:ext uri="{BB962C8B-B14F-4D97-AF65-F5344CB8AC3E}">
        <p14:creationId xmlns:p14="http://schemas.microsoft.com/office/powerpoint/2010/main" val="1043236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8" name="TextBox 7">
            <a:extLst>
              <a:ext uri="{FF2B5EF4-FFF2-40B4-BE49-F238E27FC236}">
                <a16:creationId xmlns:a16="http://schemas.microsoft.com/office/drawing/2014/main" id="{30E6E16E-00AC-8701-6F43-06D72FEC160A}"/>
              </a:ext>
            </a:extLst>
          </p:cNvPr>
          <p:cNvSpPr txBox="1"/>
          <p:nvPr/>
        </p:nvSpPr>
        <p:spPr>
          <a:xfrm>
            <a:off x="4239285" y="2674947"/>
            <a:ext cx="4606732"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3200" b="1"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Arial"/>
                <a:sym typeface="Arial"/>
              </a:rPr>
              <a:t>Корінець Роман</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Arial"/>
                <a:sym typeface="Arial"/>
              </a:rPr>
              <a:t>+380</a:t>
            </a:r>
            <a:r>
              <a:rPr kumimoji="0" lang="uk-UA" sz="28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Arial"/>
                <a:sym typeface="Arial"/>
              </a:rPr>
              <a:t>975747327</a:t>
            </a:r>
            <a:endParaRPr kumimoji="0" lang="en-GB" sz="2800" b="0" i="0" u="sng" strike="noStrike" kern="1200" cap="none" spc="0" normalizeH="0" baseline="0" noProof="0" dirty="0">
              <a:ln>
                <a:noFill/>
              </a:ln>
              <a:solidFill>
                <a:srgbClr val="70AD47">
                  <a:lumMod val="50000"/>
                </a:srgbClr>
              </a:solidFill>
              <a:effectLst/>
              <a:uLnTx/>
              <a:uFillTx/>
              <a:latin typeface="Calibri" panose="020F0502020204030204"/>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Arial"/>
                <a:sym typeface="Arial"/>
                <a:hlinkClick r:id="rId7"/>
              </a:rPr>
              <a:t>rkorinets@gmail.com</a:t>
            </a:r>
            <a:r>
              <a:rPr kumimoji="0" lang="en-GB" sz="28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Arial"/>
                <a:sym typeface="Arial"/>
              </a:rPr>
              <a:t> </a:t>
            </a:r>
            <a:r>
              <a:rPr kumimoji="0" lang="uk-UA" sz="32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Arial"/>
                <a:sym typeface="Arial"/>
              </a:rPr>
              <a:t> </a:t>
            </a:r>
            <a:endParaRPr kumimoji="0" lang="uk-UA"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607722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29980"/>
            <a:ext cx="1603947" cy="6887980"/>
          </a:xfrm>
          <a:prstGeom prst="rect">
            <a:avLst/>
          </a:prstGeom>
        </p:spPr>
      </p:pic>
      <p:sp>
        <p:nvSpPr>
          <p:cNvPr id="2" name="Прямокутник 1"/>
          <p:cNvSpPr/>
          <p:nvPr/>
        </p:nvSpPr>
        <p:spPr>
          <a:xfrm>
            <a:off x="1993740" y="1168062"/>
            <a:ext cx="7743818" cy="584775"/>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uk-UA" sz="3200" b="1" kern="0" dirty="0" smtClean="0">
                <a:solidFill>
                  <a:srgbClr val="70AD47">
                    <a:lumMod val="50000"/>
                  </a:srgbClr>
                </a:solidFill>
                <a:latin typeface="Calibri" panose="020F0502020204030204" pitchFamily="34" charset="0"/>
                <a:ea typeface="Montserrat SemiBold"/>
                <a:cs typeface="Montserrat SemiBold"/>
                <a:sym typeface="Montserrat SemiBold"/>
              </a:rPr>
              <a:t>Банківські продукти для </a:t>
            </a:r>
            <a:r>
              <a:rPr lang="uk-UA" sz="3200" b="1" kern="0" dirty="0" err="1" smtClean="0">
                <a:solidFill>
                  <a:srgbClr val="70AD47">
                    <a:lumMod val="50000"/>
                  </a:srgbClr>
                </a:solidFill>
                <a:latin typeface="Calibri" panose="020F0502020204030204" pitchFamily="34" charset="0"/>
                <a:ea typeface="Montserrat SemiBold"/>
                <a:cs typeface="Montserrat SemiBold"/>
                <a:sym typeface="Montserrat SemiBold"/>
              </a:rPr>
              <a:t>агро</a:t>
            </a:r>
            <a:r>
              <a:rPr lang="uk-UA" sz="3200" b="1" kern="0" dirty="0" smtClean="0">
                <a:solidFill>
                  <a:srgbClr val="70AD47">
                    <a:lumMod val="50000"/>
                  </a:srgbClr>
                </a:solidFill>
                <a:latin typeface="Calibri" panose="020F0502020204030204" pitchFamily="34" charset="0"/>
                <a:ea typeface="Montserrat SemiBold"/>
                <a:cs typeface="Montserrat SemiBold"/>
                <a:sym typeface="Montserrat SemiBold"/>
              </a:rPr>
              <a:t> ММСП</a:t>
            </a:r>
            <a:endParaRPr kumimoji="0" lang="uk-UA" sz="3200" b="1" i="0" u="none" strike="noStrike" kern="0" cap="none" spc="0" normalizeH="0" baseline="0" noProof="0" dirty="0">
              <a:ln>
                <a:noFill/>
              </a:ln>
              <a:solidFill>
                <a:srgbClr val="70AD47">
                  <a:lumMod val="50000"/>
                </a:srgbClr>
              </a:solidFill>
              <a:effectLst/>
              <a:uLnTx/>
              <a:uFillTx/>
              <a:latin typeface="Calibri" panose="020F0502020204030204" pitchFamily="34" charset="0"/>
              <a:ea typeface="Montserrat SemiBold"/>
              <a:cs typeface="Montserrat SemiBold"/>
              <a:sym typeface="Montserrat SemiBold"/>
            </a:endParaRPr>
          </a:p>
        </p:txBody>
      </p:sp>
      <p:pic>
        <p:nvPicPr>
          <p:cNvPr id="5" name="Рисунок 4"/>
          <p:cNvPicPr>
            <a:picLocks noChangeAspect="1"/>
          </p:cNvPicPr>
          <p:nvPr/>
        </p:nvPicPr>
        <p:blipFill>
          <a:blip r:embed="rId7"/>
          <a:stretch>
            <a:fillRect/>
          </a:stretch>
        </p:blipFill>
        <p:spPr>
          <a:xfrm>
            <a:off x="9219247" y="2629947"/>
            <a:ext cx="2117558" cy="2117558"/>
          </a:xfrm>
          <a:prstGeom prst="rect">
            <a:avLst/>
          </a:prstGeom>
        </p:spPr>
      </p:pic>
      <p:pic>
        <p:nvPicPr>
          <p:cNvPr id="6" name="Рисунок 5"/>
          <p:cNvPicPr>
            <a:picLocks noChangeAspect="1"/>
          </p:cNvPicPr>
          <p:nvPr/>
        </p:nvPicPr>
        <p:blipFill>
          <a:blip r:embed="rId8"/>
          <a:stretch>
            <a:fillRect/>
          </a:stretch>
        </p:blipFill>
        <p:spPr>
          <a:xfrm>
            <a:off x="2723815" y="2895023"/>
            <a:ext cx="1958775" cy="1958775"/>
          </a:xfrm>
          <a:prstGeom prst="rect">
            <a:avLst/>
          </a:prstGeom>
        </p:spPr>
      </p:pic>
      <p:pic>
        <p:nvPicPr>
          <p:cNvPr id="7" name="Рисунок 6"/>
          <p:cNvPicPr>
            <a:picLocks noChangeAspect="1"/>
          </p:cNvPicPr>
          <p:nvPr/>
        </p:nvPicPr>
        <p:blipFill>
          <a:blip r:embed="rId9"/>
          <a:stretch>
            <a:fillRect/>
          </a:stretch>
        </p:blipFill>
        <p:spPr>
          <a:xfrm>
            <a:off x="4221820" y="1804788"/>
            <a:ext cx="4251840" cy="3984428"/>
          </a:xfrm>
          <a:prstGeom prst="rect">
            <a:avLst/>
          </a:prstGeom>
        </p:spPr>
      </p:pic>
      <p:sp>
        <p:nvSpPr>
          <p:cNvPr id="8" name="Прямокутник 7"/>
          <p:cNvSpPr/>
          <p:nvPr/>
        </p:nvSpPr>
        <p:spPr>
          <a:xfrm>
            <a:off x="2539171" y="5658858"/>
            <a:ext cx="9415115" cy="461665"/>
          </a:xfrm>
          <a:prstGeom prst="rect">
            <a:avLst/>
          </a:prstGeom>
        </p:spPr>
        <p:txBody>
          <a:bodyPr wrap="square">
            <a:spAutoFit/>
          </a:bodyPr>
          <a:lstStyle/>
          <a:p>
            <a:r>
              <a:rPr lang="uk-UA" sz="2400" i="1" dirty="0">
                <a:solidFill>
                  <a:schemeClr val="accent6">
                    <a:lumMod val="75000"/>
                  </a:schemeClr>
                </a:solidFill>
                <a:latin typeface="Times New Roman" panose="02020603050405020304" pitchFamily="18" charset="0"/>
                <a:ea typeface="Calibri" panose="020F0502020204030204" pitchFamily="34" charset="0"/>
              </a:rPr>
              <a:t>Фонд часткового гарантування кредитів у сільському господарстві</a:t>
            </a:r>
            <a:endParaRPr lang="uk-UA" sz="2400" i="1" dirty="0">
              <a:solidFill>
                <a:schemeClr val="accent6">
                  <a:lumMod val="75000"/>
                </a:schemeClr>
              </a:solidFill>
            </a:endParaRPr>
          </a:p>
        </p:txBody>
      </p:sp>
    </p:spTree>
    <p:extLst>
      <p:ext uri="{BB962C8B-B14F-4D97-AF65-F5344CB8AC3E}">
        <p14:creationId xmlns:p14="http://schemas.microsoft.com/office/powerpoint/2010/main" val="3575835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29980"/>
            <a:ext cx="1603947" cy="6887980"/>
          </a:xfrm>
          <a:prstGeom prst="rect">
            <a:avLst/>
          </a:prstGeom>
        </p:spPr>
      </p:pic>
      <p:sp>
        <p:nvSpPr>
          <p:cNvPr id="2" name="Прямокутник 1"/>
          <p:cNvSpPr/>
          <p:nvPr/>
        </p:nvSpPr>
        <p:spPr>
          <a:xfrm>
            <a:off x="1993740" y="1168062"/>
            <a:ext cx="7743818" cy="584775"/>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uk-UA" sz="3200" b="1" kern="0" dirty="0" smtClean="0">
                <a:solidFill>
                  <a:srgbClr val="70AD47">
                    <a:lumMod val="50000"/>
                  </a:srgbClr>
                </a:solidFill>
                <a:latin typeface="Calibri" panose="020F0502020204030204" pitchFamily="34" charset="0"/>
                <a:ea typeface="Montserrat SemiBold"/>
                <a:cs typeface="Montserrat SemiBold"/>
                <a:sym typeface="Montserrat SemiBold"/>
              </a:rPr>
              <a:t>Банківські продукти для </a:t>
            </a:r>
            <a:r>
              <a:rPr lang="uk-UA" sz="3200" b="1" kern="0" dirty="0" err="1" smtClean="0">
                <a:solidFill>
                  <a:srgbClr val="70AD47">
                    <a:lumMod val="50000"/>
                  </a:srgbClr>
                </a:solidFill>
                <a:latin typeface="Calibri" panose="020F0502020204030204" pitchFamily="34" charset="0"/>
                <a:ea typeface="Montserrat SemiBold"/>
                <a:cs typeface="Montserrat SemiBold"/>
                <a:sym typeface="Montserrat SemiBold"/>
              </a:rPr>
              <a:t>агро</a:t>
            </a:r>
            <a:r>
              <a:rPr lang="uk-UA" sz="3200" b="1" kern="0" dirty="0" smtClean="0">
                <a:solidFill>
                  <a:srgbClr val="70AD47">
                    <a:lumMod val="50000"/>
                  </a:srgbClr>
                </a:solidFill>
                <a:latin typeface="Calibri" panose="020F0502020204030204" pitchFamily="34" charset="0"/>
                <a:ea typeface="Montserrat SemiBold"/>
                <a:cs typeface="Montserrat SemiBold"/>
                <a:sym typeface="Montserrat SemiBold"/>
              </a:rPr>
              <a:t> ММСП</a:t>
            </a:r>
            <a:endParaRPr kumimoji="0" lang="uk-UA" sz="3200" b="1" i="0" u="none" strike="noStrike" kern="0" cap="none" spc="0" normalizeH="0" baseline="0" noProof="0" dirty="0">
              <a:ln>
                <a:noFill/>
              </a:ln>
              <a:solidFill>
                <a:srgbClr val="70AD47">
                  <a:lumMod val="50000"/>
                </a:srgbClr>
              </a:solidFill>
              <a:effectLst/>
              <a:uLnTx/>
              <a:uFillTx/>
              <a:latin typeface="Calibri" panose="020F0502020204030204" pitchFamily="34" charset="0"/>
              <a:ea typeface="Montserrat SemiBold"/>
              <a:cs typeface="Montserrat SemiBold"/>
              <a:sym typeface="Montserrat SemiBold"/>
            </a:endParaRPr>
          </a:p>
        </p:txBody>
      </p:sp>
      <p:pic>
        <p:nvPicPr>
          <p:cNvPr id="6" name="Рисунок 5"/>
          <p:cNvPicPr>
            <a:picLocks noChangeAspect="1"/>
          </p:cNvPicPr>
          <p:nvPr/>
        </p:nvPicPr>
        <p:blipFill>
          <a:blip r:embed="rId7"/>
          <a:stretch>
            <a:fillRect/>
          </a:stretch>
        </p:blipFill>
        <p:spPr>
          <a:xfrm>
            <a:off x="4905434" y="3128212"/>
            <a:ext cx="2975930" cy="2975930"/>
          </a:xfrm>
          <a:prstGeom prst="rect">
            <a:avLst/>
          </a:prstGeom>
        </p:spPr>
      </p:pic>
      <p:pic>
        <p:nvPicPr>
          <p:cNvPr id="7" name="Рисунок 6"/>
          <p:cNvPicPr>
            <a:picLocks noChangeAspect="1"/>
          </p:cNvPicPr>
          <p:nvPr/>
        </p:nvPicPr>
        <p:blipFill>
          <a:blip r:embed="rId8"/>
          <a:stretch>
            <a:fillRect/>
          </a:stretch>
        </p:blipFill>
        <p:spPr>
          <a:xfrm>
            <a:off x="1993740" y="3917729"/>
            <a:ext cx="2651290" cy="2484542"/>
          </a:xfrm>
          <a:prstGeom prst="rect">
            <a:avLst/>
          </a:prstGeom>
        </p:spPr>
      </p:pic>
      <p:pic>
        <p:nvPicPr>
          <p:cNvPr id="4" name="Рисунок 3"/>
          <p:cNvPicPr>
            <a:picLocks noChangeAspect="1"/>
          </p:cNvPicPr>
          <p:nvPr/>
        </p:nvPicPr>
        <p:blipFill>
          <a:blip r:embed="rId9"/>
          <a:stretch>
            <a:fillRect/>
          </a:stretch>
        </p:blipFill>
        <p:spPr>
          <a:xfrm>
            <a:off x="8308808" y="2201932"/>
            <a:ext cx="2857500" cy="1600200"/>
          </a:xfrm>
          <a:prstGeom prst="rect">
            <a:avLst/>
          </a:prstGeom>
        </p:spPr>
      </p:pic>
      <p:pic>
        <p:nvPicPr>
          <p:cNvPr id="9" name="Рисунок 8"/>
          <p:cNvPicPr>
            <a:picLocks noChangeAspect="1"/>
          </p:cNvPicPr>
          <p:nvPr/>
        </p:nvPicPr>
        <p:blipFill>
          <a:blip r:embed="rId10"/>
          <a:stretch>
            <a:fillRect/>
          </a:stretch>
        </p:blipFill>
        <p:spPr>
          <a:xfrm>
            <a:off x="8665995" y="4088438"/>
            <a:ext cx="2143125" cy="2143125"/>
          </a:xfrm>
          <a:prstGeom prst="rect">
            <a:avLst/>
          </a:prstGeom>
        </p:spPr>
      </p:pic>
    </p:spTree>
    <p:extLst>
      <p:ext uri="{BB962C8B-B14F-4D97-AF65-F5344CB8AC3E}">
        <p14:creationId xmlns:p14="http://schemas.microsoft.com/office/powerpoint/2010/main" val="192064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6" name="Заголовок 1"/>
          <p:cNvSpPr txBox="1">
            <a:spLocks/>
          </p:cNvSpPr>
          <p:nvPr/>
        </p:nvSpPr>
        <p:spPr>
          <a:xfrm>
            <a:off x="1996269" y="801216"/>
            <a:ext cx="9355541" cy="6005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uk-UA" sz="2800" b="1" i="0" u="none" strike="noStrike" kern="1200" cap="none" spc="0" normalizeH="0" baseline="0" noProof="0" dirty="0" smtClean="0">
                <a:ln>
                  <a:noFill/>
                </a:ln>
                <a:solidFill>
                  <a:srgbClr val="70AD47">
                    <a:lumMod val="50000"/>
                  </a:srgbClr>
                </a:solidFill>
                <a:effectLst/>
                <a:uLnTx/>
                <a:uFillTx/>
                <a:latin typeface="Times New Roman" panose="02020603050405020304" pitchFamily="18" charset="0"/>
                <a:ea typeface="+mj-ea"/>
                <a:cs typeface="Times New Roman" panose="02020603050405020304" pitchFamily="18" charset="0"/>
                <a:sym typeface="Arial"/>
              </a:rPr>
              <a:t>МІНАГРОПОЛІТИКИ, ДАР, ДОНОРИ</a:t>
            </a:r>
            <a:endParaRPr kumimoji="0" lang="uk-UA"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j-ea"/>
              <a:cs typeface="Times New Roman" panose="02020603050405020304" pitchFamily="18" charset="0"/>
              <a:sym typeface="Arial"/>
            </a:endParaRPr>
          </a:p>
        </p:txBody>
      </p:sp>
      <p:pic>
        <p:nvPicPr>
          <p:cNvPr id="2" name="Рисунок 1"/>
          <p:cNvPicPr>
            <a:picLocks noChangeAspect="1"/>
          </p:cNvPicPr>
          <p:nvPr/>
        </p:nvPicPr>
        <p:blipFill>
          <a:blip r:embed="rId7"/>
          <a:stretch>
            <a:fillRect/>
          </a:stretch>
        </p:blipFill>
        <p:spPr>
          <a:xfrm>
            <a:off x="1996269" y="1401717"/>
            <a:ext cx="7955567" cy="4955540"/>
          </a:xfrm>
          <a:prstGeom prst="rect">
            <a:avLst/>
          </a:prstGeom>
        </p:spPr>
      </p:pic>
      <p:sp>
        <p:nvSpPr>
          <p:cNvPr id="4" name="Прямокутник 3"/>
          <p:cNvSpPr/>
          <p:nvPr/>
        </p:nvSpPr>
        <p:spPr>
          <a:xfrm>
            <a:off x="9751965" y="6357257"/>
            <a:ext cx="2004075"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hlinkClick r:id="rId8"/>
              </a:rPr>
              <a:t>https://</a:t>
            </a:r>
            <a:r>
              <a:rPr kumimoji="0" lang="en-GB" sz="1400" b="0" i="0" u="none" strike="noStrike" kern="0" cap="none" spc="0" normalizeH="0" baseline="0" noProof="0" dirty="0" smtClean="0">
                <a:ln>
                  <a:noFill/>
                </a:ln>
                <a:solidFill>
                  <a:srgbClr val="000000"/>
                </a:solidFill>
                <a:effectLst/>
                <a:uLnTx/>
                <a:uFillTx/>
                <a:latin typeface="Arial"/>
                <a:cs typeface="Arial"/>
                <a:sym typeface="Arial"/>
                <a:hlinkClick r:id="rId8"/>
              </a:rPr>
              <a:t>minagro.gov.ua</a:t>
            </a:r>
            <a:r>
              <a:rPr kumimoji="0" lang="uk-UA" sz="1400" b="0" i="0" u="none" strike="noStrike" kern="0" cap="none" spc="0" normalizeH="0" baseline="0" noProof="0" dirty="0" smtClean="0">
                <a:ln>
                  <a:noFill/>
                </a:ln>
                <a:solidFill>
                  <a:srgbClr val="000000"/>
                </a:solidFill>
                <a:effectLst/>
                <a:uLnTx/>
                <a:uFillTx/>
                <a:latin typeface="Arial"/>
                <a:cs typeface="Arial"/>
                <a:sym typeface="Arial"/>
              </a:rPr>
              <a:t> </a:t>
            </a:r>
            <a:endParaRPr kumimoji="0" lang="uk-UA"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3876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8" name="Заголовок 1"/>
          <p:cNvSpPr txBox="1">
            <a:spLocks/>
          </p:cNvSpPr>
          <p:nvPr/>
        </p:nvSpPr>
        <p:spPr>
          <a:xfrm>
            <a:off x="1819875" y="1870354"/>
            <a:ext cx="9051325" cy="4892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uk-UA" sz="2800" b="1" i="0" u="none" strike="noStrike" kern="1200" cap="none" spc="0" normalizeH="0" baseline="0" noProof="0" dirty="0" smtClean="0">
                <a:ln>
                  <a:noFill/>
                </a:ln>
                <a:solidFill>
                  <a:srgbClr val="70AD47">
                    <a:lumMod val="50000"/>
                  </a:srgbClr>
                </a:solidFill>
                <a:effectLst/>
                <a:uLnTx/>
                <a:uFillTx/>
                <a:latin typeface="Times New Roman" panose="02020603050405020304" pitchFamily="18" charset="0"/>
                <a:ea typeface="+mj-ea"/>
                <a:cs typeface="Times New Roman" panose="02020603050405020304" pitchFamily="18" charset="0"/>
                <a:sym typeface="Arial"/>
              </a:rPr>
              <a:t>МІНАГРОПОЛІТИКИ ТА ДЕРЖПІДТРИМКА 2023</a:t>
            </a:r>
            <a:endParaRPr kumimoji="0" lang="uk-UA"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j-ea"/>
              <a:cs typeface="Times New Roman" panose="02020603050405020304" pitchFamily="18" charset="0"/>
              <a:sym typeface="Arial"/>
            </a:endParaRPr>
          </a:p>
        </p:txBody>
      </p:sp>
      <p:pic>
        <p:nvPicPr>
          <p:cNvPr id="9" name="Рисунок 8"/>
          <p:cNvPicPr>
            <a:picLocks noChangeAspect="1"/>
          </p:cNvPicPr>
          <p:nvPr/>
        </p:nvPicPr>
        <p:blipFill>
          <a:blip r:embed="rId7"/>
          <a:stretch>
            <a:fillRect/>
          </a:stretch>
        </p:blipFill>
        <p:spPr>
          <a:xfrm>
            <a:off x="1785968" y="2472177"/>
            <a:ext cx="9462072" cy="2691048"/>
          </a:xfrm>
          <a:prstGeom prst="rect">
            <a:avLst/>
          </a:prstGeom>
        </p:spPr>
      </p:pic>
      <p:sp>
        <p:nvSpPr>
          <p:cNvPr id="10" name="Прямокутник 9"/>
          <p:cNvSpPr/>
          <p:nvPr/>
        </p:nvSpPr>
        <p:spPr>
          <a:xfrm>
            <a:off x="1638140" y="5877590"/>
            <a:ext cx="595283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hlinkClick r:id="rId8"/>
              </a:rPr>
              <a:t>https://</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hlinkClick r:id="rId8"/>
              </a:rPr>
              <a:t>zakon.rada.gov.ua/laws/show/2710-20#Text</a:t>
            </a:r>
            <a:r>
              <a:rPr kumimoji="0" lang="uk-UA" sz="1800" b="0" i="0" u="none" strike="noStrike" kern="1200" cap="none" spc="0" normalizeH="0" baseline="0" noProof="0" dirty="0" smtClean="0">
                <a:ln>
                  <a:noFill/>
                </a:ln>
                <a:solidFill>
                  <a:prstClr val="black"/>
                </a:solidFill>
                <a:effectLst/>
                <a:uLnTx/>
                <a:uFillTx/>
                <a:latin typeface="Calibri" panose="020F0502020204030204"/>
                <a:ea typeface="+mn-ea"/>
                <a:cs typeface="Arial"/>
                <a:sym typeface="Arial"/>
              </a:rPr>
              <a:t> </a:t>
            </a:r>
            <a:endParaRPr kumimoji="0" lang="uk-UA"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41821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sp>
        <p:nvSpPr>
          <p:cNvPr id="6" name="Заголовок 1"/>
          <p:cNvSpPr txBox="1">
            <a:spLocks/>
          </p:cNvSpPr>
          <p:nvPr/>
        </p:nvSpPr>
        <p:spPr>
          <a:xfrm>
            <a:off x="1871279" y="1689616"/>
            <a:ext cx="9355541" cy="6005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uk-UA" sz="2800" b="1" i="0" u="none" strike="noStrike" kern="1200" cap="none" spc="0" normalizeH="0" baseline="0" noProof="0" dirty="0" smtClean="0">
                <a:ln>
                  <a:noFill/>
                </a:ln>
                <a:solidFill>
                  <a:srgbClr val="70AD47">
                    <a:lumMod val="50000"/>
                  </a:srgbClr>
                </a:solidFill>
                <a:effectLst/>
                <a:uLnTx/>
                <a:uFillTx/>
                <a:latin typeface="Times New Roman" panose="02020603050405020304" pitchFamily="18" charset="0"/>
                <a:ea typeface="+mj-ea"/>
                <a:cs typeface="Times New Roman" panose="02020603050405020304" pitchFamily="18" charset="0"/>
                <a:sym typeface="Arial"/>
              </a:rPr>
              <a:t>МІНАГРОПОЛІТИКИ: РОЗПОДІЛ 201 МЛН. ГРН.</a:t>
            </a:r>
            <a:endParaRPr kumimoji="0" lang="uk-UA"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j-ea"/>
              <a:cs typeface="Times New Roman" panose="02020603050405020304" pitchFamily="18" charset="0"/>
              <a:sym typeface="Arial"/>
            </a:endParaRPr>
          </a:p>
        </p:txBody>
      </p:sp>
      <p:sp>
        <p:nvSpPr>
          <p:cNvPr id="7" name="Заголовок 1"/>
          <p:cNvSpPr txBox="1">
            <a:spLocks/>
          </p:cNvSpPr>
          <p:nvPr/>
        </p:nvSpPr>
        <p:spPr>
          <a:xfrm>
            <a:off x="2031468" y="2290117"/>
            <a:ext cx="9724572" cy="41542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uk-UA"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mj-ea"/>
                <a:cs typeface="Times New Roman" panose="02020603050405020304" pitchFamily="18" charset="0"/>
                <a:sym typeface="Arial"/>
              </a:rPr>
              <a:t>Наказ Мінагрополітики № 38 </a:t>
            </a:r>
            <a:r>
              <a:rPr kumimoji="0" lang="ru-RU"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mj-ea"/>
                <a:cs typeface="Times New Roman" panose="02020603050405020304" pitchFamily="18" charset="0"/>
                <a:sym typeface="Arial"/>
              </a:rPr>
              <a:t>в</a:t>
            </a:r>
            <a:r>
              <a:rPr kumimoji="0" lang="uk-UA"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mj-ea"/>
                <a:cs typeface="Times New Roman" panose="02020603050405020304" pitchFamily="18" charset="0"/>
                <a:sym typeface="Arial"/>
              </a:rPr>
              <a:t>ід 13.01.2023 р.</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uk-UA" sz="28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sym typeface="Arial"/>
            </a:endParaRP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uk-UA"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mj-ea"/>
                <a:cs typeface="Times New Roman" panose="02020603050405020304" pitchFamily="18" charset="0"/>
                <a:sym typeface="Arial"/>
              </a:rPr>
              <a:t>Компенсація ЄСВ для сімейних фермерських господарств – 1 млн.  </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uk-UA" sz="28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sym typeface="Arial"/>
            </a:endParaRP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uk-UA"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mj-ea"/>
                <a:cs typeface="Times New Roman" panose="02020603050405020304" pitchFamily="18" charset="0"/>
                <a:sym typeface="Arial"/>
              </a:rPr>
              <a:t>Меліорація та водокористування – 200 млн.</a:t>
            </a:r>
            <a:endParaRPr kumimoji="0" lang="uk-UA" sz="28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sym typeface="Arial"/>
            </a:endParaRPr>
          </a:p>
        </p:txBody>
      </p:sp>
    </p:spTree>
    <p:extLst>
      <p:ext uri="{BB962C8B-B14F-4D97-AF65-F5344CB8AC3E}">
        <p14:creationId xmlns:p14="http://schemas.microsoft.com/office/powerpoint/2010/main" val="1971184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6982485" y="96710"/>
            <a:ext cx="1491175" cy="704506"/>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8309756" y="139556"/>
            <a:ext cx="1818982" cy="704507"/>
          </a:xfrm>
          <a:prstGeom prst="rect">
            <a:avLst/>
          </a:prstGeom>
          <a:noFill/>
          <a:ln>
            <a:noFill/>
          </a:ln>
        </p:spPr>
      </p:pic>
      <p:pic>
        <p:nvPicPr>
          <p:cNvPr id="103" name="Google Shape;103;p2"/>
          <p:cNvPicPr preferRelativeResize="0"/>
          <p:nvPr/>
        </p:nvPicPr>
        <p:blipFill rotWithShape="1">
          <a:blip r:embed="rId5">
            <a:alphaModFix/>
          </a:blip>
          <a:srcRect/>
          <a:stretch/>
        </p:blipFill>
        <p:spPr>
          <a:xfrm>
            <a:off x="10128738" y="278949"/>
            <a:ext cx="1627302" cy="340029"/>
          </a:xfrm>
          <a:prstGeom prst="rect">
            <a:avLst/>
          </a:prstGeom>
          <a:noFill/>
          <a:ln>
            <a:noFill/>
          </a:ln>
        </p:spPr>
      </p:pic>
      <p:pic>
        <p:nvPicPr>
          <p:cNvPr id="3" name="Рисунок 2">
            <a:extLst>
              <a:ext uri="{FF2B5EF4-FFF2-40B4-BE49-F238E27FC236}">
                <a16:creationId xmlns:a16="http://schemas.microsoft.com/office/drawing/2014/main" id="{B2A9389E-1B88-4C06-9E4E-0B5C9066F6D2}"/>
              </a:ext>
            </a:extLst>
          </p:cNvPr>
          <p:cNvPicPr>
            <a:picLocks noChangeAspect="1"/>
          </p:cNvPicPr>
          <p:nvPr/>
        </p:nvPicPr>
        <p:blipFill>
          <a:blip r:embed="rId6"/>
          <a:stretch>
            <a:fillRect/>
          </a:stretch>
        </p:blipFill>
        <p:spPr>
          <a:xfrm>
            <a:off x="-14990" y="0"/>
            <a:ext cx="1603947" cy="6858000"/>
          </a:xfrm>
          <a:prstGeom prst="rect">
            <a:avLst/>
          </a:prstGeom>
        </p:spPr>
      </p:pic>
      <p:pic>
        <p:nvPicPr>
          <p:cNvPr id="5" name="Рисунок 4"/>
          <p:cNvPicPr>
            <a:picLocks noChangeAspect="1"/>
          </p:cNvPicPr>
          <p:nvPr/>
        </p:nvPicPr>
        <p:blipFill>
          <a:blip r:embed="rId7"/>
          <a:stretch>
            <a:fillRect/>
          </a:stretch>
        </p:blipFill>
        <p:spPr>
          <a:xfrm>
            <a:off x="1877544" y="1057275"/>
            <a:ext cx="5252312" cy="1221468"/>
          </a:xfrm>
          <a:prstGeom prst="rect">
            <a:avLst/>
          </a:prstGeom>
        </p:spPr>
      </p:pic>
      <p:sp>
        <p:nvSpPr>
          <p:cNvPr id="7" name="Прямокутник 6"/>
          <p:cNvSpPr/>
          <p:nvPr/>
        </p:nvSpPr>
        <p:spPr>
          <a:xfrm>
            <a:off x="7418443" y="1668009"/>
            <a:ext cx="165622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ea typeface="+mn-ea"/>
                <a:cs typeface="Arial"/>
                <a:sym typeface="Arial"/>
                <a:hlinkClick r:id="rId8"/>
              </a:rPr>
              <a:t>https://udf.gov.ua</a:t>
            </a:r>
            <a:r>
              <a:rPr kumimoji="0" lang="en-GB" sz="1400" b="0" i="0" u="none" strike="noStrike" kern="0" cap="none" spc="0" normalizeH="0" baseline="0" noProof="0" dirty="0" smtClean="0">
                <a:ln>
                  <a:noFill/>
                </a:ln>
                <a:solidFill>
                  <a:srgbClr val="000000"/>
                </a:solidFill>
                <a:effectLst/>
                <a:uLnTx/>
                <a:uFillTx/>
                <a:latin typeface="Arial"/>
                <a:ea typeface="+mn-ea"/>
                <a:cs typeface="Arial"/>
                <a:sym typeface="Arial"/>
                <a:hlinkClick r:id="rId8"/>
              </a:rPr>
              <a:t>/</a:t>
            </a:r>
            <a:r>
              <a:rPr kumimoji="0" lang="uk-UA" sz="1400" b="0" i="0" u="none" strike="noStrike" kern="0" cap="none" spc="0" normalizeH="0" baseline="0" noProof="0" dirty="0" smtClean="0">
                <a:ln>
                  <a:noFill/>
                </a:ln>
                <a:solidFill>
                  <a:srgbClr val="000000"/>
                </a:solidFill>
                <a:effectLst/>
                <a:uLnTx/>
                <a:uFillTx/>
                <a:latin typeface="Arial"/>
                <a:ea typeface="+mn-ea"/>
                <a:cs typeface="Arial"/>
                <a:sym typeface="Arial"/>
              </a:rPr>
              <a:t> </a:t>
            </a:r>
            <a:endParaRPr kumimoji="0" lang="uk-UA"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9" name="Рисунок 8"/>
          <p:cNvPicPr>
            <a:picLocks noChangeAspect="1"/>
          </p:cNvPicPr>
          <p:nvPr/>
        </p:nvPicPr>
        <p:blipFill>
          <a:blip r:embed="rId9"/>
          <a:stretch>
            <a:fillRect/>
          </a:stretch>
        </p:blipFill>
        <p:spPr>
          <a:xfrm>
            <a:off x="3332125" y="3241726"/>
            <a:ext cx="2343150" cy="2790825"/>
          </a:xfrm>
          <a:prstGeom prst="rect">
            <a:avLst/>
          </a:prstGeom>
        </p:spPr>
      </p:pic>
      <p:sp>
        <p:nvSpPr>
          <p:cNvPr id="11" name="Прямокутник 10"/>
          <p:cNvSpPr/>
          <p:nvPr/>
        </p:nvSpPr>
        <p:spPr>
          <a:xfrm>
            <a:off x="7359937" y="3252144"/>
            <a:ext cx="3718620"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smtClean="0">
                <a:ln>
                  <a:noFill/>
                </a:ln>
                <a:solidFill>
                  <a:srgbClr val="000000"/>
                </a:solidFill>
                <a:effectLst/>
                <a:uLnTx/>
                <a:uFillTx/>
                <a:latin typeface="Arial"/>
                <a:ea typeface="+mn-ea"/>
                <a:cs typeface="Arial"/>
                <a:sym typeface="Arial"/>
              </a:rPr>
              <a:t>Фінансова підтримка фермерських господарств надається у розмірі, що не перевищує 1 млн гривень із забезпеченням виконання зобов’язання щодо повернення бюджетних коштів на строк до 5 років.</a:t>
            </a:r>
            <a:endParaRPr kumimoji="0" lang="uk-UA"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871337211"/>
      </p:ext>
    </p:extLst>
  </p:cSld>
  <p:clrMapOvr>
    <a:masterClrMapping/>
  </p:clrMapOvr>
</p:sld>
</file>

<file path=ppt/theme/theme1.xml><?xml version="1.0" encoding="utf-8"?>
<a:theme xmlns:a="http://schemas.openxmlformats.org/drawingml/2006/main" name="1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2467</TotalTime>
  <Words>2528</Words>
  <Application>Microsoft Office PowerPoint</Application>
  <PresentationFormat>Широкий екран</PresentationFormat>
  <Paragraphs>407</Paragraphs>
  <Slides>37</Slides>
  <Notes>37</Notes>
  <HiddenSlides>0</HiddenSlides>
  <MMClips>0</MMClips>
  <ScaleCrop>false</ScaleCrop>
  <HeadingPairs>
    <vt:vector size="6" baseType="variant">
      <vt:variant>
        <vt:lpstr>Використані шрифти</vt:lpstr>
      </vt:variant>
      <vt:variant>
        <vt:i4>11</vt:i4>
      </vt:variant>
      <vt:variant>
        <vt:lpstr>Тема</vt:lpstr>
      </vt:variant>
      <vt:variant>
        <vt:i4>1</vt:i4>
      </vt:variant>
      <vt:variant>
        <vt:lpstr>Заголовки слайдів</vt:lpstr>
      </vt:variant>
      <vt:variant>
        <vt:i4>37</vt:i4>
      </vt:variant>
    </vt:vector>
  </HeadingPairs>
  <TitlesOfParts>
    <vt:vector size="49" baseType="lpstr">
      <vt:lpstr>-apple-system</vt:lpstr>
      <vt:lpstr>Arial</vt:lpstr>
      <vt:lpstr>Calibri</vt:lpstr>
      <vt:lpstr>e-ukraine</vt:lpstr>
      <vt:lpstr>IBM Plex Serif</vt:lpstr>
      <vt:lpstr>inherit</vt:lpstr>
      <vt:lpstr>Montserrat</vt:lpstr>
      <vt:lpstr>Montserrat SemiBold</vt:lpstr>
      <vt:lpstr>Proba Pro</vt:lpstr>
      <vt:lpstr>ProbaPro</vt:lpstr>
      <vt:lpstr>Times New Roman</vt:lpstr>
      <vt:lpstr>1_Тема Office</vt:lpstr>
      <vt:lpstr>РЕСУРСИ ДЛЯ СІМЕЙНИХ ФЕРМ ТА СІЛЬСЬКОГОСПОДАРСЬКИХ КООПЕРАТИВІВ</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Євчу</dc:creator>
  <cp:lastModifiedBy>Роман</cp:lastModifiedBy>
  <cp:revision>184</cp:revision>
  <dcterms:created xsi:type="dcterms:W3CDTF">2022-12-07T14:52:55Z</dcterms:created>
  <dcterms:modified xsi:type="dcterms:W3CDTF">2023-06-13T20:58:04Z</dcterms:modified>
</cp:coreProperties>
</file>