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320" r:id="rId4"/>
    <p:sldId id="322" r:id="rId5"/>
    <p:sldId id="321" r:id="rId6"/>
    <p:sldId id="324" r:id="rId7"/>
    <p:sldId id="325" r:id="rId8"/>
    <p:sldId id="326" r:id="rId9"/>
    <p:sldId id="328" r:id="rId10"/>
    <p:sldId id="329" r:id="rId11"/>
    <p:sldId id="327" r:id="rId12"/>
    <p:sldId id="330" r:id="rId13"/>
    <p:sldId id="331" r:id="rId14"/>
    <p:sldId id="334" r:id="rId15"/>
    <p:sldId id="285" r:id="rId16"/>
    <p:sldId id="287" r:id="rId17"/>
    <p:sldId id="290" r:id="rId18"/>
    <p:sldId id="291" r:id="rId19"/>
    <p:sldId id="294" r:id="rId20"/>
    <p:sldId id="293" r:id="rId21"/>
    <p:sldId id="292" r:id="rId22"/>
    <p:sldId id="295" r:id="rId23"/>
    <p:sldId id="296" r:id="rId24"/>
    <p:sldId id="298" r:id="rId25"/>
    <p:sldId id="297" r:id="rId26"/>
    <p:sldId id="299" r:id="rId27"/>
    <p:sldId id="300" r:id="rId28"/>
    <p:sldId id="302" r:id="rId29"/>
    <p:sldId id="332" r:id="rId30"/>
    <p:sldId id="335" r:id="rId31"/>
    <p:sldId id="337" r:id="rId32"/>
    <p:sldId id="336" r:id="rId33"/>
    <p:sldId id="338" r:id="rId34"/>
    <p:sldId id="339" r:id="rId35"/>
    <p:sldId id="333" r:id="rId36"/>
    <p:sldId id="319" r:id="rId37"/>
    <p:sldId id="306" r:id="rId38"/>
    <p:sldId id="305" r:id="rId39"/>
    <p:sldId id="304" r:id="rId40"/>
    <p:sldId id="309" r:id="rId41"/>
    <p:sldId id="308" r:id="rId42"/>
    <p:sldId id="310" r:id="rId43"/>
    <p:sldId id="307" r:id="rId44"/>
    <p:sldId id="311" r:id="rId45"/>
    <p:sldId id="314" r:id="rId46"/>
    <p:sldId id="303" r:id="rId47"/>
    <p:sldId id="315" r:id="rId48"/>
    <p:sldId id="313" r:id="rId49"/>
    <p:sldId id="316" r:id="rId50"/>
    <p:sldId id="312" r:id="rId51"/>
    <p:sldId id="318" r:id="rId52"/>
    <p:sldId id="286" r:id="rId53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ndara" panose="020E0502030303020204" pitchFamily="34" charset="0"/>
      <p:regular r:id="rId59"/>
      <p:bold r:id="rId60"/>
      <p:italic r:id="rId61"/>
      <p:boldItalic r:id="rId62"/>
    </p:embeddedFont>
    <p:embeddedFont>
      <p:font typeface="Trebuchet MS" panose="020B0603020202020204" pitchFamily="34" charset="0"/>
      <p:regular r:id="rId63"/>
      <p:bold r:id="rId64"/>
      <p:italic r:id="rId65"/>
      <p:boldItalic r:id="rId66"/>
    </p:embeddedFont>
    <p:embeddedFont>
      <p:font typeface="Verdana" panose="020B0604030504040204" pitchFamily="34" charset="0"/>
      <p:regular r:id="rId67"/>
      <p:bold r:id="rId68"/>
      <p:italic r:id="rId69"/>
      <p:boldItalic r:id="rId70"/>
    </p:embeddedFont>
    <p:embeddedFont>
      <p:font typeface="Wingdings 3" panose="05040102010807070707" pitchFamily="18" charset="2"/>
      <p:regular r:id="rId71"/>
    </p:embeddedFont>
    <p:embeddedFont>
      <p:font typeface="ＭＳ Ｐゴシック" panose="020B0600070205080204" pitchFamily="34" charset="-128"/>
      <p:regular r:id="rId72"/>
    </p:embeddedFont>
    <p:embeddedFont>
      <p:font typeface="Montserrat SemiBold" panose="020B0604020202020204" charset="-52"/>
      <p:regular r:id="rId73"/>
      <p:bold r:id="rId74"/>
      <p:italic r:id="rId75"/>
      <p:boldItalic r:id="rId76"/>
    </p:embeddedFont>
    <p:embeddedFont>
      <p:font typeface="Montserrat" panose="020B0604020202020204" charset="-52"/>
      <p:regular r:id="rId77"/>
      <p:bold r:id="rId78"/>
      <p:italic r:id="rId79"/>
      <p:boldItalic r:id="rId80"/>
    </p:embeddedFont>
    <p:embeddedFont>
      <p:font typeface="Wingdings 2" panose="05020102010507070707" pitchFamily="18" charset="2"/>
      <p:regular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2" roundtripDataSignature="AMtx7mjK2gGm6HhKUuC916EOpa3crmEq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48" autoAdjust="0"/>
  </p:normalViewPr>
  <p:slideViewPr>
    <p:cSldViewPr snapToGrid="0">
      <p:cViewPr varScale="1">
        <p:scale>
          <a:sx n="65" d="100"/>
          <a:sy n="65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74" Type="http://schemas.openxmlformats.org/officeDocument/2006/relationships/font" Target="fonts/font20.fntdata"/><Relationship Id="rId79" Type="http://schemas.openxmlformats.org/officeDocument/2006/relationships/font" Target="fonts/font25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8.fntdata"/><Relationship Id="rId80" Type="http://schemas.openxmlformats.org/officeDocument/2006/relationships/font" Target="fonts/font26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font" Target="fonts/font24.fntdata"/><Relationship Id="rId81" Type="http://schemas.openxmlformats.org/officeDocument/2006/relationships/font" Target="fonts/font27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6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font" Target="fonts/font1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2.fntdata"/><Relationship Id="rId61" Type="http://schemas.openxmlformats.org/officeDocument/2006/relationships/font" Target="fonts/font7.fntdata"/><Relationship Id="rId82" Type="http://customschemas.google.com/relationships/presentationmetadata" Target="meta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4ADB13-FE85-4251-9C1C-67F737525C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5113535-EF83-4AEE-9C7B-3A4852F45579}">
      <dgm:prSet/>
      <dgm:spPr>
        <a:xfrm>
          <a:off x="0" y="1298160"/>
          <a:ext cx="8077200" cy="538200"/>
        </a:xfrm>
        <a:prstGeom prst="roundRect">
          <a:avLst/>
        </a:prstGeom>
        <a:solidFill>
          <a:schemeClr val="accent6">
            <a:lumMod val="50000"/>
          </a:schemeClr>
        </a:solidFill>
        <a:ln w="400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uk-UA" smtClean="0">
              <a:solidFill>
                <a:sysClr val="window" lastClr="FFFFFF"/>
              </a:solidFill>
              <a:latin typeface="Trebuchet MS"/>
              <a:ea typeface="+mn-ea"/>
              <a:cs typeface="+mn-cs"/>
            </a:rPr>
            <a:t>ФІНАНСОВІ ЗВІТИ</a:t>
          </a:r>
          <a:endParaRPr lang="uk-UA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F103C08E-2BD7-446F-8E6C-5A8BBD0EB97F}" type="parTrans" cxnId="{7DB19366-A6E3-4A90-A3CB-D077271759C7}">
      <dgm:prSet/>
      <dgm:spPr/>
      <dgm:t>
        <a:bodyPr/>
        <a:lstStyle/>
        <a:p>
          <a:endParaRPr lang="uk-UA"/>
        </a:p>
      </dgm:t>
    </dgm:pt>
    <dgm:pt modelId="{59208CCE-69C7-4AC7-B415-E5CEC4244D0C}" type="sibTrans" cxnId="{7DB19366-A6E3-4A90-A3CB-D077271759C7}">
      <dgm:prSet/>
      <dgm:spPr/>
      <dgm:t>
        <a:bodyPr/>
        <a:lstStyle/>
        <a:p>
          <a:endParaRPr lang="uk-UA"/>
        </a:p>
      </dgm:t>
    </dgm:pt>
    <dgm:pt modelId="{8FF4FA05-927C-4E36-B1FC-4739BD43D593}">
      <dgm:prSet/>
      <dgm:spPr>
        <a:xfrm>
          <a:off x="0" y="1902600"/>
          <a:ext cx="8077200" cy="538200"/>
        </a:xfrm>
        <a:prstGeom prst="roundRect">
          <a:avLst/>
        </a:prstGeom>
        <a:solidFill>
          <a:schemeClr val="accent6">
            <a:lumMod val="50000"/>
          </a:schemeClr>
        </a:solidFill>
        <a:ln w="400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uk-UA" dirty="0" smtClean="0">
              <a:solidFill>
                <a:sysClr val="window" lastClr="FFFFFF"/>
              </a:solidFill>
              <a:latin typeface="Trebuchet MS"/>
              <a:ea typeface="+mn-ea"/>
              <a:cs typeface="+mn-cs"/>
            </a:rPr>
            <a:t>ЗВІТИ ПРО РОЗВИТОК ПРОЕКТУ (КВАРТАЛЬНІ ЗВІТИ)</a:t>
          </a:r>
          <a:endParaRPr lang="uk-UA" dirty="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DF6C21BA-5123-4283-9118-DE071A9C77A1}" type="parTrans" cxnId="{7B9524EF-00CF-4F16-A955-40999F5CBC96}">
      <dgm:prSet/>
      <dgm:spPr/>
      <dgm:t>
        <a:bodyPr/>
        <a:lstStyle/>
        <a:p>
          <a:endParaRPr lang="uk-UA"/>
        </a:p>
      </dgm:t>
    </dgm:pt>
    <dgm:pt modelId="{0D21E01F-E955-4C32-963D-B6C58B702770}" type="sibTrans" cxnId="{7B9524EF-00CF-4F16-A955-40999F5CBC96}">
      <dgm:prSet/>
      <dgm:spPr/>
      <dgm:t>
        <a:bodyPr/>
        <a:lstStyle/>
        <a:p>
          <a:endParaRPr lang="uk-UA"/>
        </a:p>
      </dgm:t>
    </dgm:pt>
    <dgm:pt modelId="{F33663D8-960C-464A-A691-C8682781D564}">
      <dgm:prSet/>
      <dgm:spPr>
        <a:xfrm>
          <a:off x="0" y="2507040"/>
          <a:ext cx="8077200" cy="538200"/>
        </a:xfrm>
        <a:prstGeom prst="roundRect">
          <a:avLst/>
        </a:prstGeom>
        <a:solidFill>
          <a:schemeClr val="accent6">
            <a:lumMod val="50000"/>
          </a:schemeClr>
        </a:solidFill>
        <a:ln w="400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uk-UA" smtClean="0">
              <a:solidFill>
                <a:sysClr val="window" lastClr="FFFFFF"/>
              </a:solidFill>
              <a:latin typeface="Trebuchet MS"/>
              <a:ea typeface="+mn-ea"/>
              <a:cs typeface="+mn-cs"/>
            </a:rPr>
            <a:t>ДОКУМЕНТИ ТА ОБЛІК</a:t>
          </a:r>
          <a:endParaRPr lang="uk-UA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00808A8C-787F-4571-B9C1-56DC47DFF2B8}" type="parTrans" cxnId="{0E0F8875-2189-4ECE-A9FA-1F7F3047F9BE}">
      <dgm:prSet/>
      <dgm:spPr/>
      <dgm:t>
        <a:bodyPr/>
        <a:lstStyle/>
        <a:p>
          <a:endParaRPr lang="uk-UA"/>
        </a:p>
      </dgm:t>
    </dgm:pt>
    <dgm:pt modelId="{2A3EED34-C3DF-4525-9D8F-E19440C6E72A}" type="sibTrans" cxnId="{0E0F8875-2189-4ECE-A9FA-1F7F3047F9BE}">
      <dgm:prSet/>
      <dgm:spPr/>
      <dgm:t>
        <a:bodyPr/>
        <a:lstStyle/>
        <a:p>
          <a:endParaRPr lang="uk-UA"/>
        </a:p>
      </dgm:t>
    </dgm:pt>
    <dgm:pt modelId="{E9170D13-3A3D-447B-AD59-3E9FD2D60995}">
      <dgm:prSet/>
      <dgm:spPr>
        <a:xfrm>
          <a:off x="0" y="3111480"/>
          <a:ext cx="8077200" cy="538200"/>
        </a:xfrm>
        <a:prstGeom prst="roundRect">
          <a:avLst/>
        </a:prstGeom>
        <a:solidFill>
          <a:schemeClr val="accent6">
            <a:lumMod val="50000"/>
          </a:schemeClr>
        </a:solidFill>
        <a:ln w="400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uk-UA" dirty="0" smtClean="0">
              <a:solidFill>
                <a:sysClr val="window" lastClr="FFFFFF"/>
              </a:solidFill>
              <a:latin typeface="Trebuchet MS"/>
              <a:ea typeface="+mn-ea"/>
              <a:cs typeface="+mn-cs"/>
            </a:rPr>
            <a:t>ПРОЦЕС ОЦІНКИ: </a:t>
          </a:r>
        </a:p>
        <a:p>
          <a:pPr rtl="0"/>
          <a:r>
            <a:rPr lang="uk-UA" dirty="0" smtClean="0">
              <a:solidFill>
                <a:sysClr val="window" lastClr="FFFFFF"/>
              </a:solidFill>
              <a:latin typeface="Trebuchet MS"/>
              <a:ea typeface="+mn-ea"/>
              <a:cs typeface="+mn-cs"/>
            </a:rPr>
            <a:t>ЗБИРАННЯ СИСТЕМАТИЗАЦІЯ І АНАЛІЗ </a:t>
          </a:r>
          <a:endParaRPr lang="uk-UA" dirty="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579F094E-88CD-43E8-AEB6-744C74183FCC}" type="parTrans" cxnId="{B032A897-D885-4E44-9B36-914600FF369E}">
      <dgm:prSet/>
      <dgm:spPr/>
      <dgm:t>
        <a:bodyPr/>
        <a:lstStyle/>
        <a:p>
          <a:endParaRPr lang="uk-UA"/>
        </a:p>
      </dgm:t>
    </dgm:pt>
    <dgm:pt modelId="{73E7D72E-C7B4-40F8-81EA-F50EA952B482}" type="sibTrans" cxnId="{B032A897-D885-4E44-9B36-914600FF369E}">
      <dgm:prSet/>
      <dgm:spPr/>
      <dgm:t>
        <a:bodyPr/>
        <a:lstStyle/>
        <a:p>
          <a:endParaRPr lang="uk-UA"/>
        </a:p>
      </dgm:t>
    </dgm:pt>
    <dgm:pt modelId="{D58761E4-8593-4F10-8F12-CC80C7341DBC}">
      <dgm:prSet/>
      <dgm:spPr>
        <a:xfrm>
          <a:off x="0" y="693719"/>
          <a:ext cx="8077200" cy="538200"/>
        </a:xfrm>
        <a:prstGeom prst="roundRect">
          <a:avLst/>
        </a:prstGeom>
        <a:solidFill>
          <a:schemeClr val="accent6">
            <a:lumMod val="50000"/>
          </a:schemeClr>
        </a:solidFill>
        <a:ln w="400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uk-UA" dirty="0" smtClean="0">
              <a:solidFill>
                <a:sysClr val="window" lastClr="FFFFFF"/>
              </a:solidFill>
              <a:latin typeface="Trebuchet MS"/>
              <a:ea typeface="+mn-ea"/>
              <a:cs typeface="+mn-cs"/>
            </a:rPr>
            <a:t>ЗАГАЛЬНЕ ЗВІТУВАННЯ</a:t>
          </a:r>
          <a:endParaRPr lang="uk-UA" dirty="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2FB99C1C-D6D0-4ED1-A9CC-2297E4516EE2}" type="sibTrans" cxnId="{A23DE04A-A8C5-420B-AD8D-5A00C8CE7F9A}">
      <dgm:prSet/>
      <dgm:spPr/>
      <dgm:t>
        <a:bodyPr/>
        <a:lstStyle/>
        <a:p>
          <a:endParaRPr lang="uk-UA"/>
        </a:p>
      </dgm:t>
    </dgm:pt>
    <dgm:pt modelId="{D516603B-E52D-4DC9-8CE9-8CF2C40820C0}" type="parTrans" cxnId="{A23DE04A-A8C5-420B-AD8D-5A00C8CE7F9A}">
      <dgm:prSet/>
      <dgm:spPr/>
      <dgm:t>
        <a:bodyPr/>
        <a:lstStyle/>
        <a:p>
          <a:endParaRPr lang="uk-UA"/>
        </a:p>
      </dgm:t>
    </dgm:pt>
    <dgm:pt modelId="{8380B1D1-A0DB-4213-9140-5D060E37D2CB}" type="pres">
      <dgm:prSet presAssocID="{B24ADB13-FE85-4251-9C1C-67F737525C4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BCE389A-8A70-4F06-862A-8C447EF9C8F6}" type="pres">
      <dgm:prSet presAssocID="{D58761E4-8593-4F10-8F12-CC80C7341DB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577795C-B48C-48D1-B845-714975939442}" type="pres">
      <dgm:prSet presAssocID="{2FB99C1C-D6D0-4ED1-A9CC-2297E4516EE2}" presName="spacer" presStyleCnt="0"/>
      <dgm:spPr/>
    </dgm:pt>
    <dgm:pt modelId="{EACDC253-68F6-42BE-875E-2C79AFB84594}" type="pres">
      <dgm:prSet presAssocID="{F5113535-EF83-4AEE-9C7B-3A4852F4557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9DD67B-EB5B-4523-B6AD-6F45B948E5A9}" type="pres">
      <dgm:prSet presAssocID="{59208CCE-69C7-4AC7-B415-E5CEC4244D0C}" presName="spacer" presStyleCnt="0"/>
      <dgm:spPr/>
    </dgm:pt>
    <dgm:pt modelId="{8EDF886E-5506-47B1-AF8D-A8DE4CEE05BB}" type="pres">
      <dgm:prSet presAssocID="{8FF4FA05-927C-4E36-B1FC-4739BD43D59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DB55F52-6DA3-4C58-8FBD-C730356E9A90}" type="pres">
      <dgm:prSet presAssocID="{0D21E01F-E955-4C32-963D-B6C58B702770}" presName="spacer" presStyleCnt="0"/>
      <dgm:spPr/>
    </dgm:pt>
    <dgm:pt modelId="{F96ACCED-437A-4BB1-90A1-7B927CB3A2DC}" type="pres">
      <dgm:prSet presAssocID="{F33663D8-960C-464A-A691-C8682781D564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823357-5B0A-458E-BC60-8F49A75C995E}" type="pres">
      <dgm:prSet presAssocID="{2A3EED34-C3DF-4525-9D8F-E19440C6E72A}" presName="spacer" presStyleCnt="0"/>
      <dgm:spPr/>
    </dgm:pt>
    <dgm:pt modelId="{1CC89C12-3BE0-41DC-8A1A-A910CA1EC722}" type="pres">
      <dgm:prSet presAssocID="{E9170D13-3A3D-447B-AD59-3E9FD2D6099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2E435BC-21F3-41A7-81B0-FD6D8C0DB2E4}" type="presOf" srcId="{8FF4FA05-927C-4E36-B1FC-4739BD43D593}" destId="{8EDF886E-5506-47B1-AF8D-A8DE4CEE05BB}" srcOrd="0" destOrd="0" presId="urn:microsoft.com/office/officeart/2005/8/layout/vList2"/>
    <dgm:cxn modelId="{0E0F8875-2189-4ECE-A9FA-1F7F3047F9BE}" srcId="{B24ADB13-FE85-4251-9C1C-67F737525C40}" destId="{F33663D8-960C-464A-A691-C8682781D564}" srcOrd="3" destOrd="0" parTransId="{00808A8C-787F-4571-B9C1-56DC47DFF2B8}" sibTransId="{2A3EED34-C3DF-4525-9D8F-E19440C6E72A}"/>
    <dgm:cxn modelId="{134B5980-CEB7-4B79-8C66-37E6B35EF717}" type="presOf" srcId="{F5113535-EF83-4AEE-9C7B-3A4852F45579}" destId="{EACDC253-68F6-42BE-875E-2C79AFB84594}" srcOrd="0" destOrd="0" presId="urn:microsoft.com/office/officeart/2005/8/layout/vList2"/>
    <dgm:cxn modelId="{27B68479-F672-4A82-854E-06CE95F9FF17}" type="presOf" srcId="{D58761E4-8593-4F10-8F12-CC80C7341DBC}" destId="{6BCE389A-8A70-4F06-862A-8C447EF9C8F6}" srcOrd="0" destOrd="0" presId="urn:microsoft.com/office/officeart/2005/8/layout/vList2"/>
    <dgm:cxn modelId="{EC06C126-6750-486F-BE8B-2D065587ED57}" type="presOf" srcId="{E9170D13-3A3D-447B-AD59-3E9FD2D60995}" destId="{1CC89C12-3BE0-41DC-8A1A-A910CA1EC722}" srcOrd="0" destOrd="0" presId="urn:microsoft.com/office/officeart/2005/8/layout/vList2"/>
    <dgm:cxn modelId="{8FE88246-265A-42BB-925E-54CED255D4EC}" type="presOf" srcId="{B24ADB13-FE85-4251-9C1C-67F737525C40}" destId="{8380B1D1-A0DB-4213-9140-5D060E37D2CB}" srcOrd="0" destOrd="0" presId="urn:microsoft.com/office/officeart/2005/8/layout/vList2"/>
    <dgm:cxn modelId="{B032A897-D885-4E44-9B36-914600FF369E}" srcId="{B24ADB13-FE85-4251-9C1C-67F737525C40}" destId="{E9170D13-3A3D-447B-AD59-3E9FD2D60995}" srcOrd="4" destOrd="0" parTransId="{579F094E-88CD-43E8-AEB6-744C74183FCC}" sibTransId="{73E7D72E-C7B4-40F8-81EA-F50EA952B482}"/>
    <dgm:cxn modelId="{7DB19366-A6E3-4A90-A3CB-D077271759C7}" srcId="{B24ADB13-FE85-4251-9C1C-67F737525C40}" destId="{F5113535-EF83-4AEE-9C7B-3A4852F45579}" srcOrd="1" destOrd="0" parTransId="{F103C08E-2BD7-446F-8E6C-5A8BBD0EB97F}" sibTransId="{59208CCE-69C7-4AC7-B415-E5CEC4244D0C}"/>
    <dgm:cxn modelId="{A23DE04A-A8C5-420B-AD8D-5A00C8CE7F9A}" srcId="{B24ADB13-FE85-4251-9C1C-67F737525C40}" destId="{D58761E4-8593-4F10-8F12-CC80C7341DBC}" srcOrd="0" destOrd="0" parTransId="{D516603B-E52D-4DC9-8CE9-8CF2C40820C0}" sibTransId="{2FB99C1C-D6D0-4ED1-A9CC-2297E4516EE2}"/>
    <dgm:cxn modelId="{A31D33FC-43AA-40CE-B49E-C00E90367EE8}" type="presOf" srcId="{F33663D8-960C-464A-A691-C8682781D564}" destId="{F96ACCED-437A-4BB1-90A1-7B927CB3A2DC}" srcOrd="0" destOrd="0" presId="urn:microsoft.com/office/officeart/2005/8/layout/vList2"/>
    <dgm:cxn modelId="{7B9524EF-00CF-4F16-A955-40999F5CBC96}" srcId="{B24ADB13-FE85-4251-9C1C-67F737525C40}" destId="{8FF4FA05-927C-4E36-B1FC-4739BD43D593}" srcOrd="2" destOrd="0" parTransId="{DF6C21BA-5123-4283-9118-DE071A9C77A1}" sibTransId="{0D21E01F-E955-4C32-963D-B6C58B702770}"/>
    <dgm:cxn modelId="{F5482103-4398-4809-B569-015B3DAEE483}" type="presParOf" srcId="{8380B1D1-A0DB-4213-9140-5D060E37D2CB}" destId="{6BCE389A-8A70-4F06-862A-8C447EF9C8F6}" srcOrd="0" destOrd="0" presId="urn:microsoft.com/office/officeart/2005/8/layout/vList2"/>
    <dgm:cxn modelId="{9EE86438-E82C-4489-807A-0B1913FCAAED}" type="presParOf" srcId="{8380B1D1-A0DB-4213-9140-5D060E37D2CB}" destId="{1577795C-B48C-48D1-B845-714975939442}" srcOrd="1" destOrd="0" presId="urn:microsoft.com/office/officeart/2005/8/layout/vList2"/>
    <dgm:cxn modelId="{AC538789-5F78-4CE7-9560-73BC31BAC154}" type="presParOf" srcId="{8380B1D1-A0DB-4213-9140-5D060E37D2CB}" destId="{EACDC253-68F6-42BE-875E-2C79AFB84594}" srcOrd="2" destOrd="0" presId="urn:microsoft.com/office/officeart/2005/8/layout/vList2"/>
    <dgm:cxn modelId="{4119FAAA-8B52-4698-9C3B-9CFB654D00D2}" type="presParOf" srcId="{8380B1D1-A0DB-4213-9140-5D060E37D2CB}" destId="{CD9DD67B-EB5B-4523-B6AD-6F45B948E5A9}" srcOrd="3" destOrd="0" presId="urn:microsoft.com/office/officeart/2005/8/layout/vList2"/>
    <dgm:cxn modelId="{39C3AFCB-49AC-4335-B147-908BB48317BE}" type="presParOf" srcId="{8380B1D1-A0DB-4213-9140-5D060E37D2CB}" destId="{8EDF886E-5506-47B1-AF8D-A8DE4CEE05BB}" srcOrd="4" destOrd="0" presId="urn:microsoft.com/office/officeart/2005/8/layout/vList2"/>
    <dgm:cxn modelId="{CB5978FD-3A49-4708-974D-58C6C9ED6C90}" type="presParOf" srcId="{8380B1D1-A0DB-4213-9140-5D060E37D2CB}" destId="{0DB55F52-6DA3-4C58-8FBD-C730356E9A90}" srcOrd="5" destOrd="0" presId="urn:microsoft.com/office/officeart/2005/8/layout/vList2"/>
    <dgm:cxn modelId="{C666CB52-31D7-4640-80DB-4CF6938906B4}" type="presParOf" srcId="{8380B1D1-A0DB-4213-9140-5D060E37D2CB}" destId="{F96ACCED-437A-4BB1-90A1-7B927CB3A2DC}" srcOrd="6" destOrd="0" presId="urn:microsoft.com/office/officeart/2005/8/layout/vList2"/>
    <dgm:cxn modelId="{D7FC1B3D-83BD-47E1-8611-E074F585FAAA}" type="presParOf" srcId="{8380B1D1-A0DB-4213-9140-5D060E37D2CB}" destId="{05823357-5B0A-458E-BC60-8F49A75C995E}" srcOrd="7" destOrd="0" presId="urn:microsoft.com/office/officeart/2005/8/layout/vList2"/>
    <dgm:cxn modelId="{ECD96CC2-BCBC-4C64-8E4C-4381A468E410}" type="presParOf" srcId="{8380B1D1-A0DB-4213-9140-5D060E37D2CB}" destId="{1CC89C12-3BE0-41DC-8A1A-A910CA1EC72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E389A-8A70-4F06-862A-8C447EF9C8F6}">
      <dsp:nvSpPr>
        <dsp:cNvPr id="0" name=""/>
        <dsp:cNvSpPr/>
      </dsp:nvSpPr>
      <dsp:spPr>
        <a:xfrm>
          <a:off x="0" y="93645"/>
          <a:ext cx="6571999" cy="789749"/>
        </a:xfrm>
        <a:prstGeom prst="roundRect">
          <a:avLst/>
        </a:prstGeom>
        <a:solidFill>
          <a:schemeClr val="accent6">
            <a:lumMod val="50000"/>
          </a:schemeClr>
        </a:solidFill>
        <a:ln w="400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ysClr val="window" lastClr="FFFFFF"/>
              </a:solidFill>
              <a:latin typeface="Trebuchet MS"/>
              <a:ea typeface="+mn-ea"/>
              <a:cs typeface="+mn-cs"/>
            </a:rPr>
            <a:t>ЗАГАЛЬНЕ ЗВІТУВАННЯ</a:t>
          </a:r>
          <a:endParaRPr lang="uk-UA" sz="1800" kern="1200" dirty="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38552" y="132197"/>
        <a:ext cx="6494895" cy="712645"/>
      </dsp:txXfrm>
    </dsp:sp>
    <dsp:sp modelId="{EACDC253-68F6-42BE-875E-2C79AFB84594}">
      <dsp:nvSpPr>
        <dsp:cNvPr id="0" name=""/>
        <dsp:cNvSpPr/>
      </dsp:nvSpPr>
      <dsp:spPr>
        <a:xfrm>
          <a:off x="0" y="935235"/>
          <a:ext cx="6571999" cy="789749"/>
        </a:xfrm>
        <a:prstGeom prst="roundRect">
          <a:avLst/>
        </a:prstGeom>
        <a:solidFill>
          <a:schemeClr val="accent6">
            <a:lumMod val="50000"/>
          </a:schemeClr>
        </a:solidFill>
        <a:ln w="400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solidFill>
                <a:sysClr val="window" lastClr="FFFFFF"/>
              </a:solidFill>
              <a:latin typeface="Trebuchet MS"/>
              <a:ea typeface="+mn-ea"/>
              <a:cs typeface="+mn-cs"/>
            </a:rPr>
            <a:t>ФІНАНСОВІ ЗВІТИ</a:t>
          </a:r>
          <a:endParaRPr lang="uk-UA" sz="18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38552" y="973787"/>
        <a:ext cx="6494895" cy="712645"/>
      </dsp:txXfrm>
    </dsp:sp>
    <dsp:sp modelId="{8EDF886E-5506-47B1-AF8D-A8DE4CEE05BB}">
      <dsp:nvSpPr>
        <dsp:cNvPr id="0" name=""/>
        <dsp:cNvSpPr/>
      </dsp:nvSpPr>
      <dsp:spPr>
        <a:xfrm>
          <a:off x="0" y="1776825"/>
          <a:ext cx="6571999" cy="789749"/>
        </a:xfrm>
        <a:prstGeom prst="roundRect">
          <a:avLst/>
        </a:prstGeom>
        <a:solidFill>
          <a:schemeClr val="accent6">
            <a:lumMod val="50000"/>
          </a:schemeClr>
        </a:solidFill>
        <a:ln w="400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ysClr val="window" lastClr="FFFFFF"/>
              </a:solidFill>
              <a:latin typeface="Trebuchet MS"/>
              <a:ea typeface="+mn-ea"/>
              <a:cs typeface="+mn-cs"/>
            </a:rPr>
            <a:t>ЗВІТИ ПРО РОЗВИТОК ПРОЕКТУ (КВАРТАЛЬНІ ЗВІТИ)</a:t>
          </a:r>
          <a:endParaRPr lang="uk-UA" sz="1800" kern="1200" dirty="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38552" y="1815377"/>
        <a:ext cx="6494895" cy="712645"/>
      </dsp:txXfrm>
    </dsp:sp>
    <dsp:sp modelId="{F96ACCED-437A-4BB1-90A1-7B927CB3A2DC}">
      <dsp:nvSpPr>
        <dsp:cNvPr id="0" name=""/>
        <dsp:cNvSpPr/>
      </dsp:nvSpPr>
      <dsp:spPr>
        <a:xfrm>
          <a:off x="0" y="2618415"/>
          <a:ext cx="6571999" cy="789749"/>
        </a:xfrm>
        <a:prstGeom prst="roundRect">
          <a:avLst/>
        </a:prstGeom>
        <a:solidFill>
          <a:schemeClr val="accent6">
            <a:lumMod val="50000"/>
          </a:schemeClr>
        </a:solidFill>
        <a:ln w="400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smtClean="0">
              <a:solidFill>
                <a:sysClr val="window" lastClr="FFFFFF"/>
              </a:solidFill>
              <a:latin typeface="Trebuchet MS"/>
              <a:ea typeface="+mn-ea"/>
              <a:cs typeface="+mn-cs"/>
            </a:rPr>
            <a:t>ДОКУМЕНТИ ТА ОБЛІК</a:t>
          </a:r>
          <a:endParaRPr lang="uk-UA" sz="18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38552" y="2656967"/>
        <a:ext cx="6494895" cy="712645"/>
      </dsp:txXfrm>
    </dsp:sp>
    <dsp:sp modelId="{1CC89C12-3BE0-41DC-8A1A-A910CA1EC722}">
      <dsp:nvSpPr>
        <dsp:cNvPr id="0" name=""/>
        <dsp:cNvSpPr/>
      </dsp:nvSpPr>
      <dsp:spPr>
        <a:xfrm>
          <a:off x="0" y="3460005"/>
          <a:ext cx="6571999" cy="789749"/>
        </a:xfrm>
        <a:prstGeom prst="roundRect">
          <a:avLst/>
        </a:prstGeom>
        <a:solidFill>
          <a:schemeClr val="accent6">
            <a:lumMod val="50000"/>
          </a:schemeClr>
        </a:solidFill>
        <a:ln w="400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ysClr val="window" lastClr="FFFFFF"/>
              </a:solidFill>
              <a:latin typeface="Trebuchet MS"/>
              <a:ea typeface="+mn-ea"/>
              <a:cs typeface="+mn-cs"/>
            </a:rPr>
            <a:t>ПРОЦЕС ОЦІНКИ: 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ysClr val="window" lastClr="FFFFFF"/>
              </a:solidFill>
              <a:latin typeface="Trebuchet MS"/>
              <a:ea typeface="+mn-ea"/>
              <a:cs typeface="+mn-cs"/>
            </a:rPr>
            <a:t>ЗБИРАННЯ СИСТЕМАТИЗАЦІЯ І АНАЛІЗ </a:t>
          </a:r>
          <a:endParaRPr lang="uk-UA" sz="1800" kern="1200" dirty="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38552" y="3498557"/>
        <a:ext cx="6494895" cy="7126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‹№›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8961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281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1513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134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180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15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42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16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88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17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20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18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37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19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9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20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33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21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23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22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71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23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47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24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443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25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28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26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547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27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767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28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885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29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43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372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30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63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31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82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32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113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6432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57114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35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6978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36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421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37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859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38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892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39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1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096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40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140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41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516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42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079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43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22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44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9076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45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114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46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75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47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004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48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605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49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1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728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50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171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51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73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52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25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11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836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113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uhfyn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diagramColors" Target="../diagrams/colors1.xml"/><Relationship Id="rId5" Type="http://schemas.openxmlformats.org/officeDocument/2006/relationships/image" Target="../media/image6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5.png"/><Relationship Id="rId9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hyperlink" Target="https://investory.news/nashi-na-kickstarter-najvdalishi-kraudfandingovi-kampanii-ukrainskix-startapiv-z-pochatku-roku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51.png"/><Relationship Id="rId4" Type="http://schemas.openxmlformats.org/officeDocument/2006/relationships/image" Target="../media/image5.png"/><Relationship Id="rId9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mailto:rkorinets@gmail.com" TargetMode="External"/><Relationship Id="rId3" Type="http://schemas.openxmlformats.org/officeDocument/2006/relationships/image" Target="../media/image4.png"/><Relationship Id="rId7" Type="http://schemas.openxmlformats.org/officeDocument/2006/relationships/hyperlink" Target="mailto:shkolaveteraniv@gmail.com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1524000" y="2429169"/>
            <a:ext cx="9144000" cy="165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4D4E"/>
              </a:buClr>
              <a:buSzPts val="3600"/>
              <a:buFont typeface="Montserrat SemiBold"/>
              <a:buNone/>
            </a:pP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ontserrat SemiBold"/>
                <a:cs typeface="Montserrat SemiBold"/>
                <a:sym typeface="Montserrat SemiBold"/>
              </a:rPr>
              <a:t>ОСНОВИ ФАНДРЕЙЗИНГУ</a:t>
            </a:r>
            <a:b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ontserrat SemiBold"/>
                <a:cs typeface="Montserrat SemiBold"/>
                <a:sym typeface="Montserrat SemiBold"/>
              </a:rPr>
            </a:b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ontserrat SemiBold"/>
                <a:cs typeface="Montserrat SemiBold"/>
                <a:sym typeface="Montserrat SemiBold"/>
              </a:rPr>
              <a:t>ДЛЯ ВЕТЕРАНІВ І ВЕТЕРАНОК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1348116" y="5371228"/>
            <a:ext cx="9144000" cy="80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ts val="2000"/>
              <a:buNone/>
            </a:pP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Роман Корінець,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Червень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, 2023</a:t>
            </a:r>
            <a:endParaRPr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9649" y="314856"/>
            <a:ext cx="2487384" cy="99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0128" y="172149"/>
            <a:ext cx="2571750" cy="128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8951" y="448531"/>
            <a:ext cx="2000250" cy="57068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1465535" y="1457397"/>
            <a:ext cx="91663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Проєкт «Школа </a:t>
            </a:r>
            <a:r>
              <a:rPr lang="ru-RU" sz="1800" b="0" i="0" u="none" strike="noStrike" cap="none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сімейного</a:t>
            </a:r>
            <a:r>
              <a:rPr lang="ru-RU" sz="18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 фермерства для </a:t>
            </a:r>
            <a:r>
              <a:rPr lang="ru-RU" sz="1800" b="0" i="0" u="none" strike="noStrike" cap="none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ветеранів</a:t>
            </a:r>
            <a:r>
              <a:rPr lang="ru-RU" sz="18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 та ветеранок»</a:t>
            </a:r>
            <a:endParaRPr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-29980"/>
            <a:ext cx="1603947" cy="6887980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1890775" y="1159481"/>
            <a:ext cx="61813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uk-UA" sz="4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МЕТА ФАНДРАЙЗИНГУ</a:t>
            </a:r>
            <a:endParaRPr lang="uk-UA" sz="40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5388781" y="2429006"/>
            <a:ext cx="61697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3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Підвищення життєздатності організації/особи: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uk-UA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Організаційна життєздатність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uk-UA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Політична життєздатність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uk-UA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Фінансова життєздатність</a:t>
            </a:r>
            <a:endParaRPr lang="uk-UA" sz="3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775" y="2182785"/>
            <a:ext cx="3226915" cy="304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4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-29980"/>
            <a:ext cx="1603947" cy="68879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1641" y="1135627"/>
            <a:ext cx="9958254" cy="553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72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-29980"/>
            <a:ext cx="1603947" cy="68879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692" y="1241890"/>
            <a:ext cx="9457585" cy="516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04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-29980"/>
            <a:ext cx="1603947" cy="68879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957" y="937877"/>
            <a:ext cx="10288183" cy="596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68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-29980"/>
            <a:ext cx="1603947" cy="688798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901356" y="1236197"/>
            <a:ext cx="98546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PT_Sans-Regular"/>
              </a:rPr>
              <a:t>ЩО ПОТРІБНО ВРАХОВУВАТИ ПРИ ВИБОРІ МЕТОДУ ФАЙНДРЕЙЗИНГА</a:t>
            </a:r>
          </a:p>
          <a:p>
            <a:endParaRPr lang="uk-UA" sz="2000" b="1" dirty="0" smtClean="0">
              <a:solidFill>
                <a:schemeClr val="accent6">
                  <a:lumMod val="50000"/>
                </a:schemeClr>
              </a:solidFill>
              <a:latin typeface="PT_Sans-Regular"/>
            </a:endParaRPr>
          </a:p>
          <a:p>
            <a:endParaRPr lang="uk-UA" sz="2000" dirty="0" smtClean="0">
              <a:solidFill>
                <a:schemeClr val="accent6">
                  <a:lumMod val="50000"/>
                </a:schemeClr>
              </a:solidFill>
              <a:latin typeface="PT_Sans-Regular"/>
            </a:endParaRPr>
          </a:p>
          <a:p>
            <a:r>
              <a:rPr lang="uk-UA" sz="2000" dirty="0" smtClean="0">
                <a:solidFill>
                  <a:srgbClr val="5E5E66"/>
                </a:solidFill>
                <a:latin typeface="PT_Sans-Regular"/>
              </a:rPr>
              <a:t>Тимчасові рамки який охопить той чи інший метод. </a:t>
            </a:r>
          </a:p>
          <a:p>
            <a:endParaRPr lang="uk-UA" sz="2000" dirty="0">
              <a:solidFill>
                <a:srgbClr val="5E5E66"/>
              </a:solidFill>
              <a:latin typeface="PT_Sans-Regular"/>
            </a:endParaRPr>
          </a:p>
          <a:p>
            <a:r>
              <a:rPr lang="uk-UA" sz="2000" dirty="0" smtClean="0">
                <a:solidFill>
                  <a:srgbClr val="5E5E66"/>
                </a:solidFill>
                <a:latin typeface="PT_Sans-Regular"/>
              </a:rPr>
              <a:t>Скільки часу буде витрачено на залучення коштів конкретного методу (планування, організації, здійснення самого методу тощо.) </a:t>
            </a:r>
          </a:p>
          <a:p>
            <a:endParaRPr lang="uk-UA" sz="2000" dirty="0">
              <a:solidFill>
                <a:srgbClr val="5E5E66"/>
              </a:solidFill>
              <a:latin typeface="PT_Sans-Regular"/>
            </a:endParaRPr>
          </a:p>
          <a:p>
            <a:r>
              <a:rPr lang="uk-UA" sz="2000" dirty="0" smtClean="0">
                <a:solidFill>
                  <a:srgbClr val="5E5E66"/>
                </a:solidFill>
                <a:latin typeface="PT_Sans-Regular"/>
              </a:rPr>
              <a:t>Відрізок часу з моменту збору коштів до моменту, коли вони надійдуть до організації. </a:t>
            </a:r>
          </a:p>
          <a:p>
            <a:endParaRPr lang="uk-UA" sz="2000" dirty="0" smtClean="0">
              <a:solidFill>
                <a:srgbClr val="5E5E66"/>
              </a:solidFill>
              <a:latin typeface="PT_Sans-Regular"/>
            </a:endParaRPr>
          </a:p>
          <a:p>
            <a:r>
              <a:rPr lang="uk-UA" sz="2000" dirty="0" smtClean="0">
                <a:solidFill>
                  <a:srgbClr val="5E5E66"/>
                </a:solidFill>
                <a:latin typeface="PT_Sans-Regular"/>
              </a:rPr>
              <a:t>Ефективність обраного методу та можливість з його допомогою зібрати необхідну суму для розвитку організації. </a:t>
            </a:r>
          </a:p>
          <a:p>
            <a:endParaRPr lang="uk-UA" sz="2000" dirty="0">
              <a:solidFill>
                <a:srgbClr val="5E5E66"/>
              </a:solidFill>
              <a:latin typeface="PT_Sans-Regular"/>
            </a:endParaRPr>
          </a:p>
          <a:p>
            <a:r>
              <a:rPr lang="uk-UA" sz="2000" dirty="0" smtClean="0">
                <a:solidFill>
                  <a:srgbClr val="5E5E66"/>
                </a:solidFill>
                <a:latin typeface="PT_Sans-Regular"/>
              </a:rPr>
              <a:t>Порахувати всі витрати, які понесе організація під час збору коштів, а також підрахувати людські ресурси, які будуть необхідними для здійснення цієї діяльності.</a:t>
            </a:r>
            <a:endParaRPr lang="uk-UA" sz="2000" dirty="0">
              <a:solidFill>
                <a:srgbClr val="5E5E66"/>
              </a:solidFill>
              <a:latin typeface="PT_Sans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38389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878944" y="1745342"/>
            <a:ext cx="7776524" cy="457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ЯК ШУКАТИ РЕСУРСИ: ВИБІР СТРАТЕГІЇ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129264" y="2879041"/>
            <a:ext cx="5626776" cy="28085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екстенсивна стратегія </a:t>
            </a: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— створення баз даних фондів і програм і віялова розсилка запитів або заявок (на практиці малоефективна);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інтенсивна стратегія </a:t>
            </a: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— ретельне планування і підготовка проектів до стану одного безпрограшного варіанту і подача заявок на грант в ретельно підібраний фонд або програму.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1014" y="2751420"/>
            <a:ext cx="3816192" cy="306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80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42962" y="1325381"/>
            <a:ext cx="8187246" cy="506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ГРАНТ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962" y="114891"/>
            <a:ext cx="1721819" cy="1223399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1942962" y="1903809"/>
            <a:ext cx="100790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18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Гранти (</a:t>
            </a:r>
            <a:r>
              <a:rPr lang="uk-UA" sz="18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grant</a:t>
            </a:r>
            <a:r>
              <a:rPr lang="uk-UA" sz="18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— дар, пожертвування) </a:t>
            </a: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— грошові або інші засоби, що передаються громадянами та юридичними особами (в тому числі іноземними), а також міжнародними організаціями для проведення конкретних наукових досліджень, розробки </a:t>
            </a:r>
            <a:r>
              <a:rPr lang="uk-UA" sz="18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законопроєктів</a:t>
            </a: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підготовки кадрів та інших цілей на умовах, передбачених </a:t>
            </a:r>
            <a:r>
              <a:rPr lang="uk-UA" sz="18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грантодавцем</a:t>
            </a: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</a:t>
            </a:r>
            <a:endParaRPr lang="en-US" sz="1800" kern="1200" dirty="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r>
              <a:rPr lang="uk-UA" sz="1800" b="1" i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Надаються безплатно і без повернення. </a:t>
            </a:r>
            <a:r>
              <a:rPr lang="en-US" sz="180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</a:t>
            </a:r>
            <a:r>
              <a:rPr lang="en-US" sz="180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hlinkClick r:id="rId8"/>
              </a:rPr>
              <a:t>https://</a:t>
            </a:r>
            <a:r>
              <a:rPr lang="en-US" sz="1800" i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hlinkClick r:id="rId8"/>
              </a:rPr>
              <a:t>uk.wikipedia.org/wiki/uhfyn</a:t>
            </a:r>
            <a:r>
              <a:rPr lang="en-US" sz="1800" i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 </a:t>
            </a:r>
            <a:endParaRPr lang="uk-UA" sz="1800" i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1853835" y="4026191"/>
            <a:ext cx="386841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kern="1200" dirty="0" smtClean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+mn-cs"/>
              </a:rPr>
              <a:t>Грант - підтримка проєктів, але відіграють </a:t>
            </a:r>
            <a:r>
              <a:rPr lang="uk-UA" b="1" kern="12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котрі не є прибутковими</a:t>
            </a:r>
            <a:r>
              <a:rPr lang="uk-UA" b="1" kern="1200" dirty="0" smtClean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lang="uk-UA" b="1" kern="1200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важливу роль у розвитку суспільства</a:t>
            </a:r>
            <a:r>
              <a:rPr lang="uk-UA" kern="1200" dirty="0" smtClean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+mn-cs"/>
              </a:rPr>
              <a:t>, міста або навчального закладу. </a:t>
            </a:r>
            <a:endParaRPr lang="en-US" kern="1200" dirty="0" smtClean="0">
              <a:solidFill>
                <a:srgbClr val="202122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kern="1200" dirty="0" smtClean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+mn-cs"/>
              </a:rPr>
              <a:t>Діяльність, що </a:t>
            </a:r>
            <a:r>
              <a:rPr lang="uk-UA" b="1" kern="1200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не отримує адекватного фінансування з боку держави</a:t>
            </a:r>
            <a:r>
              <a:rPr lang="uk-UA" kern="1200" dirty="0" smtClean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+mn-cs"/>
              </a:rPr>
              <a:t>, також може бути підтримана за допомогою грантів. </a:t>
            </a:r>
            <a:endParaRPr lang="en-US" kern="1200" dirty="0" smtClean="0">
              <a:solidFill>
                <a:srgbClr val="202122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ru-RU" b="1" kern="12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Н</a:t>
            </a:r>
            <a:r>
              <a:rPr lang="uk-UA" b="1" kern="1200" dirty="0" err="1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екомерційні</a:t>
            </a:r>
            <a:r>
              <a:rPr lang="uk-UA" b="1" kern="1200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організації </a:t>
            </a:r>
            <a:r>
              <a:rPr lang="uk-UA" kern="1200" dirty="0" smtClean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+mn-cs"/>
              </a:rPr>
              <a:t>часто опираються на гранти як на основне або навіть єдине джерело свого доходу</a:t>
            </a:r>
            <a:endParaRPr lang="uk-UA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6397" y="3617244"/>
            <a:ext cx="4106483" cy="30627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654739" y="3344196"/>
            <a:ext cx="1803866" cy="314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22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63400" y="1158138"/>
            <a:ext cx="10530200" cy="600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ДОНОР, СПОНСОР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МЕЦЕНАТ, БЛАГОДІЙНИК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432543" y="1958242"/>
            <a:ext cx="8489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16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Донор (економіка) — </a:t>
            </a:r>
            <a:r>
              <a:rPr lang="uk-UA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люди чи організації, які вносять гроші, в місії яких передбачено надання фінансової допомоги на конкурсній основі</a:t>
            </a:r>
            <a:r>
              <a:rPr lang="uk-UA" sz="16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</a:t>
            </a:r>
            <a:r>
              <a:rPr lang="ru-RU" sz="16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Донор (лат</a:t>
            </a:r>
            <a:r>
              <a:rPr lang="ru-RU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</a:t>
            </a:r>
            <a:r>
              <a:rPr lang="ru-RU" sz="16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donare</a:t>
            </a:r>
            <a:r>
              <a:rPr lang="ru-RU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— </a:t>
            </a:r>
            <a:r>
              <a:rPr lang="ru-RU" sz="16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«</a:t>
            </a:r>
            <a:r>
              <a:rPr lang="ru-RU" sz="16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дарувати</a:t>
            </a:r>
            <a:r>
              <a:rPr lang="ru-RU" sz="16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ru-RU" sz="16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жертвувати</a:t>
            </a:r>
            <a:r>
              <a:rPr lang="ru-RU" sz="16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»)</a:t>
            </a:r>
            <a:r>
              <a:rPr lang="ru-RU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—об</a:t>
            </a:r>
            <a:r>
              <a:rPr lang="en-US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’</a:t>
            </a:r>
            <a:r>
              <a:rPr lang="ru-RU" sz="16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єкт</a:t>
            </a:r>
            <a:r>
              <a:rPr lang="ru-RU" sz="1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ru-RU" sz="16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який</a:t>
            </a:r>
            <a:r>
              <a:rPr lang="ru-RU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</a:t>
            </a:r>
            <a:r>
              <a:rPr lang="ru-RU" sz="16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щось</a:t>
            </a:r>
            <a:r>
              <a:rPr lang="ru-RU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sz="16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віддає</a:t>
            </a:r>
            <a:r>
              <a:rPr lang="ru-RU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sz="16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іншому</a:t>
            </a:r>
            <a:r>
              <a:rPr lang="ru-RU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sz="16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обєкту</a:t>
            </a:r>
            <a:r>
              <a:rPr lang="ru-RU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</a:t>
            </a:r>
            <a:r>
              <a:rPr lang="ru-RU" sz="16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акц</a:t>
            </a:r>
            <a:r>
              <a:rPr lang="en-US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ru-RU" sz="16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птору</a:t>
            </a:r>
            <a:r>
              <a:rPr lang="ru-RU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sz="16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або</a:t>
            </a:r>
            <a:r>
              <a:rPr lang="ru-RU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sz="16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реципієнту</a:t>
            </a:r>
            <a:r>
              <a:rPr lang="ru-RU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).</a:t>
            </a:r>
            <a:endParaRPr lang="uk-UA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483300" y="5572518"/>
            <a:ext cx="8323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vi-VN" sz="16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Спонсор — </a:t>
            </a:r>
            <a:r>
              <a:rPr lang="vi-VN" sz="1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індивідум або група, яка забезпечує підтримку, подібну до благодійника. Проте, на відміну від благодійності, </a:t>
            </a:r>
            <a:r>
              <a:rPr lang="vi-VN" sz="1600" b="1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спонсорування не носить безкорисливого характеру</a:t>
            </a:r>
            <a:r>
              <a:rPr lang="vi-VN" sz="1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. Спонсорування може бути договірним, обмінюватися на рекламування з метою популяризації товару або юридичної особи</a:t>
            </a:r>
            <a:r>
              <a:rPr lang="vi-VN" sz="16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uk-UA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3492271" y="2890506"/>
            <a:ext cx="8480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16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Меценат</a:t>
            </a:r>
            <a:r>
              <a:rPr lang="uk-UA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- </a:t>
            </a:r>
            <a:r>
              <a:rPr lang="uk-UA" sz="1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багатий покровитель </a:t>
            </a:r>
            <a:r>
              <a:rPr lang="uk-UA" sz="16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наук і мистецтв</a:t>
            </a:r>
            <a:r>
              <a:rPr lang="uk-UA" sz="1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uk-UA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що </a:t>
            </a:r>
            <a:r>
              <a:rPr lang="uk-UA" sz="16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безкорисливо</a:t>
            </a:r>
            <a:r>
              <a:rPr lang="uk-UA" sz="1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матеріально підтримує розвиток культури, освіти, та будь-які інші аспекти гуманітарної сфери. 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3432543" y="3613968"/>
            <a:ext cx="83234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16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Благодійник </a:t>
            </a:r>
            <a:r>
              <a:rPr lang="uk-UA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 дієздатна </a:t>
            </a:r>
            <a:r>
              <a:rPr lang="uk-UA" sz="1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фізична особа або юридична особа приватного права (у тому числі благодійна організація), яка добровільно здійснює один чи декілька видів благодійної діяльності</a:t>
            </a:r>
            <a:r>
              <a:rPr lang="uk-UA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</a:t>
            </a:r>
            <a:r>
              <a:rPr lang="uk-UA" sz="16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Благодійна </a:t>
            </a:r>
            <a:r>
              <a:rPr lang="uk-UA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діяльність </a:t>
            </a:r>
            <a:r>
              <a:rPr lang="uk-UA" sz="1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 добровільна особиста та/або майнова допомога для досягнення визначених цим Законом цілей, що </a:t>
            </a:r>
            <a:r>
              <a:rPr lang="uk-UA" sz="1600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не передбачає одержання благодійником прибутку</a:t>
            </a:r>
            <a:r>
              <a:rPr lang="uk-UA" sz="1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а також </a:t>
            </a:r>
            <a:r>
              <a:rPr lang="uk-UA" sz="1600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сплати будь-якої винагороди або компенсації </a:t>
            </a:r>
            <a:r>
              <a:rPr lang="uk-UA" sz="1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благодійнику від імені або за дорученням </a:t>
            </a:r>
            <a:r>
              <a:rPr lang="uk-UA" sz="16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бенефіціара</a:t>
            </a:r>
            <a:r>
              <a:rPr lang="uk-UA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(Закон України "Про </a:t>
            </a:r>
            <a:r>
              <a:rPr lang="uk-UA" sz="1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благодійну діяльність та благодійні </a:t>
            </a:r>
            <a:r>
              <a:rPr lang="uk-UA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організації»)</a:t>
            </a:r>
            <a:endParaRPr lang="uk-UA" sz="1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4335" y="2051812"/>
            <a:ext cx="1200020" cy="7985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9740" y="5730194"/>
            <a:ext cx="1356946" cy="9195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0740" y="3003414"/>
            <a:ext cx="1242514" cy="10762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0740" y="4229830"/>
            <a:ext cx="1200020" cy="12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04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47887" y="1642506"/>
            <a:ext cx="9355541" cy="600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ЗРОЗУМІТИ ГРАНТОДАВЦЯ</a:t>
            </a:r>
            <a:endParaRPr kumimoji="0" lang="uk-UA" sz="2800" b="1" i="0" u="none" strike="noStrike" kern="1200" cap="none" spc="0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680347" y="2613288"/>
            <a:ext cx="81568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Tx/>
              <a:buFont typeface="Wingdings" panose="05000000000000000000" pitchFamily="2" charset="2"/>
              <a:buChar char="q"/>
            </a:pP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Нездатність представити добре документований проект чи невміння викласти </a:t>
            </a:r>
            <a:r>
              <a:rPr lang="uk-UA" sz="18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грантодавцеві</a:t>
            </a: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uk-UA" sz="1800" b="1" kern="1200" dirty="0" smtClean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чіткі і зрозумілі аргументи </a:t>
            </a: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призводить до того, що не використовуються кошти, котрі вони призначають на цілі, яких ми хочемо досягнути.</a:t>
            </a:r>
            <a:endParaRPr lang="uk-UA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680347" y="5198611"/>
            <a:ext cx="8156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anose="05000000000000000000" pitchFamily="2" charset="2"/>
              <a:buChar char="q"/>
            </a:pP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Звертаючись 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із проханням про фінансування </a:t>
            </a: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Вашої  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діяльності, необхідно пам'ятати про те, що </a:t>
            </a:r>
            <a:r>
              <a:rPr lang="uk-UA" sz="18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грантодавець</a:t>
            </a: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надаючи грант, виділяє свої гроші (незалежно від того, чи вони є приватні чи платників податків) і тому </a:t>
            </a:r>
            <a:r>
              <a:rPr lang="uk-UA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має право окреслити терміни і спосіб виконання проекту, чи </a:t>
            </a:r>
            <a:r>
              <a:rPr lang="uk-UA" sz="1800" b="1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форми контролю </a:t>
            </a:r>
            <a:r>
              <a:rPr lang="uk-UA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за витратами.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3680347" y="4182948"/>
            <a:ext cx="8156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Tx/>
              <a:buFont typeface="Wingdings" panose="05000000000000000000" pitchFamily="2" charset="2"/>
              <a:buChar char="q"/>
            </a:pP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Ставлення перед собою власних цілей і форм їх реалізації </a:t>
            </a:r>
            <a:r>
              <a:rPr lang="uk-UA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не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може означати </a:t>
            </a:r>
            <a:r>
              <a:rPr lang="uk-UA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ігнорування інтересів </a:t>
            </a:r>
            <a:r>
              <a:rPr lang="uk-UA" sz="1800" b="1" kern="1200" dirty="0" err="1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грантодавця</a:t>
            </a:r>
            <a:endParaRPr lang="uk-UA" sz="1800" b="1" kern="1200" dirty="0">
              <a:solidFill>
                <a:srgbClr val="0070C0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5775" y="2710685"/>
            <a:ext cx="1804572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66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52554" y="1274927"/>
            <a:ext cx="9355541" cy="600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ФОРМУЄМО ПРОПОЗИЦІЮ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152554" y="2166901"/>
            <a:ext cx="7815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anose="05000000000000000000" pitchFamily="2" charset="2"/>
              <a:buChar char="q"/>
            </a:pP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Пропозиція - це письмове </a:t>
            </a:r>
            <a:r>
              <a:rPr lang="uk-UA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прохання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uk-UA" sz="1800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про підтримку 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(переважно, фінансову або технічну), адресоване у фонд, корпорацію або в іншу інституцію. 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3393484" y="3334359"/>
            <a:ext cx="8362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Ця підтримка надаватиметься організації, яка вирішуватиме </a:t>
            </a:r>
            <a:r>
              <a:rPr lang="uk-UA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конкретну проблему 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у </a:t>
            </a: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селі, місті, регіоні, на підприємстві, в організації</a:t>
            </a:r>
            <a:endParaRPr lang="uk-UA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3393484" y="4454401"/>
            <a:ext cx="8362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Пропозиція, переважно, має від 10 до 15 </a:t>
            </a:r>
            <a:r>
              <a:rPr lang="uk-UA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добре підготовлених 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і </a:t>
            </a:r>
            <a:r>
              <a:rPr lang="uk-UA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акуратно написаних 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сторінок. </a:t>
            </a: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Довша 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пропозиція не означає, що вона є кращою. 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3444932" y="5541477"/>
            <a:ext cx="83111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Пропозиції </a:t>
            </a:r>
            <a:r>
              <a:rPr lang="uk-UA" sz="1800" kern="1200" dirty="0" smtClean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не можуть бути спрямовані проти чогось</a:t>
            </a: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Вони повинні бути зроблені </a:t>
            </a:r>
            <a:r>
              <a:rPr lang="uk-UA" sz="18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задля чогось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</a:t>
            </a: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Позитивні 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пропозиції, майже завжди, отримують позитивну відповідь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6612" y="3429000"/>
            <a:ext cx="1429102" cy="282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61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-29980"/>
            <a:ext cx="1603947" cy="6887980"/>
          </a:xfrm>
          <a:prstGeom prst="rect">
            <a:avLst/>
          </a:prstGeom>
        </p:spPr>
      </p:pic>
      <p:sp>
        <p:nvSpPr>
          <p:cNvPr id="9" name="Google Shape;119;g22c62a50417_0_5">
            <a:extLst>
              <a:ext uri="{FF2B5EF4-FFF2-40B4-BE49-F238E27FC236}">
                <a16:creationId xmlns:a16="http://schemas.microsoft.com/office/drawing/2014/main" id="{9454E71E-14AE-4806-A474-A6D1BD70ACF2}"/>
              </a:ext>
            </a:extLst>
          </p:cNvPr>
          <p:cNvSpPr txBox="1"/>
          <p:nvPr/>
        </p:nvSpPr>
        <p:spPr>
          <a:xfrm>
            <a:off x="2075925" y="2257425"/>
            <a:ext cx="92793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solidFill>
                  <a:srgbClr val="006666"/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Проєкт</a:t>
            </a:r>
            <a:r>
              <a:rPr lang="uk-UA" sz="1800" b="1" dirty="0">
                <a:solidFill>
                  <a:srgbClr val="006666"/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 «Школа сімейного фермерства для ветеранів та </a:t>
            </a:r>
            <a:r>
              <a:rPr lang="uk-UA" sz="1800" b="1" dirty="0" err="1">
                <a:solidFill>
                  <a:srgbClr val="006666"/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ветеранок</a:t>
            </a:r>
            <a:r>
              <a:rPr lang="uk-UA" sz="1800" b="1" dirty="0">
                <a:solidFill>
                  <a:srgbClr val="006666"/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» здійснюється безпосередньо Всеукраїнською  громадською організацією  «Національна  асоціація сільськогосподарських  дорадчих  служб  України»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rgbClr val="006666"/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 став можливим завдяки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rgbClr val="006666"/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Програмі реінтеграції ветеранів,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1800" b="1" dirty="0">
                <a:solidFill>
                  <a:srgbClr val="006666"/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яку реалізує IREX за підтримки Державного департаменту США. </a:t>
            </a:r>
            <a:endParaRPr lang="uk-UA" b="1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1800" dirty="0">
                <a:solidFill>
                  <a:srgbClr val="006666"/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	</a:t>
            </a:r>
            <a:endParaRPr lang="uk-UA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1800" dirty="0">
                <a:solidFill>
                  <a:srgbClr val="006666"/>
                </a:solidFill>
                <a:latin typeface="Calibri" panose="020F0502020204030204" pitchFamily="34" charset="0"/>
                <a:ea typeface="Montserrat"/>
                <a:cs typeface="Montserrat"/>
                <a:sym typeface="Montserrat"/>
              </a:rPr>
              <a:t>Вміст є виключною відповідальністю Всеукраїнської громадської організації  «Національна  асоціація сільськогосподарських  дорадчих  служб  України» і не обов’язково відображає погляди Державного департаменту США та IREX</a:t>
            </a:r>
            <a:endParaRPr lang="uk-UA" dirty="0"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58758" y="1353946"/>
            <a:ext cx="9501498" cy="600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ФУНКЦІЇ ПРОПОЗИЦІЇ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4252686" y="2801362"/>
            <a:ext cx="748113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Tx/>
              <a:buFont typeface="Wingdings" panose="05000000000000000000" pitchFamily="2" charset="2"/>
              <a:buChar char="q"/>
            </a:pPr>
            <a:r>
              <a:rPr lang="uk-UA" sz="3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Пропозиція </a:t>
            </a:r>
            <a:r>
              <a:rPr lang="uk-UA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репрезентує </a:t>
            </a:r>
            <a:r>
              <a:rPr lang="uk-UA" sz="3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програму</a:t>
            </a:r>
          </a:p>
          <a:p>
            <a:pPr marL="457200" indent="-457200">
              <a:buClrTx/>
              <a:buFont typeface="Wingdings" panose="05000000000000000000" pitchFamily="2" charset="2"/>
              <a:buChar char="q"/>
            </a:pPr>
            <a:r>
              <a:rPr lang="uk-UA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Пропозиція є планом</a:t>
            </a:r>
          </a:p>
          <a:p>
            <a:pPr marL="457200" indent="-457200">
              <a:buClrTx/>
              <a:buFont typeface="Wingdings" panose="05000000000000000000" pitchFamily="2" charset="2"/>
              <a:buChar char="q"/>
            </a:pPr>
            <a:r>
              <a:rPr lang="uk-UA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Пропозиція є проханням</a:t>
            </a:r>
          </a:p>
          <a:p>
            <a:pPr marL="457200" indent="-457200">
              <a:buClrTx/>
              <a:buFont typeface="Wingdings" panose="05000000000000000000" pitchFamily="2" charset="2"/>
              <a:buChar char="q"/>
            </a:pPr>
            <a:r>
              <a:rPr lang="uk-UA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Пропозиція є засобом переконання</a:t>
            </a:r>
          </a:p>
          <a:p>
            <a:pPr marL="457200" indent="-457200">
              <a:buClrTx/>
              <a:buFont typeface="Wingdings" panose="05000000000000000000" pitchFamily="2" charset="2"/>
              <a:buChar char="q"/>
            </a:pPr>
            <a:r>
              <a:rPr lang="uk-UA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Пропозиція є обіцянкою </a:t>
            </a:r>
            <a:r>
              <a:rPr lang="uk-UA" sz="3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і зобов'язанням</a:t>
            </a:r>
            <a:endParaRPr lang="uk-UA" sz="3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endParaRPr lang="uk-UA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8757" y="2507177"/>
            <a:ext cx="1804572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50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949354" y="1391425"/>
            <a:ext cx="9355541" cy="600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ПЕРЕД ПІДГОТОВКОЮ ПРОПОЗИЦІЇ…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4078407" y="2472714"/>
            <a:ext cx="82998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Грантодавці </a:t>
            </a:r>
            <a:r>
              <a:rPr lang="uk-UA" sz="3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відкидають </a:t>
            </a:r>
            <a:endParaRPr lang="uk-UA" sz="3200" b="1" kern="1200" dirty="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r>
              <a:rPr lang="uk-UA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близько </a:t>
            </a:r>
            <a:r>
              <a:rPr lang="uk-UA" sz="3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90% всіх </a:t>
            </a:r>
            <a:r>
              <a:rPr lang="uk-UA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заявок. </a:t>
            </a:r>
            <a:endParaRPr lang="uk-UA" sz="32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890" y="3843460"/>
            <a:ext cx="1467331" cy="1467331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4078407" y="3976962"/>
            <a:ext cx="7677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2400" b="1" kern="1200" dirty="0" smtClean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Заявники не вивчають процесу подання прохань про фінансування та те, наскільки відповідає фонд їхнім потребам. </a:t>
            </a:r>
            <a:endParaRPr lang="uk-UA" sz="2400" b="1" kern="1200" dirty="0">
              <a:solidFill>
                <a:srgbClr val="0070C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4078407" y="5538367"/>
            <a:ext cx="76776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Пошук фінансування вимагає багато часу і багато праці.</a:t>
            </a:r>
          </a:p>
          <a:p>
            <a:pPr>
              <a:buClrTx/>
              <a:buFontTx/>
              <a:buNone/>
            </a:pP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Він не означає знайти одного спонсора та звертатися до нього кожного разу, коли Вам потрібні гроші (окрім випадку, коли спонсор сам цього хоче). </a:t>
            </a:r>
            <a:endParaRPr lang="uk-UA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4709" y="5338540"/>
            <a:ext cx="1394008" cy="13229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8647" y="2472714"/>
            <a:ext cx="1510070" cy="12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62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40498" y="1185521"/>
            <a:ext cx="10232054" cy="600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ПЕРЕД ПІДГОТОВКОЮ ПРОПОЗИЦІЇ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ДАЙТЕ ВІДПОВІДЬ НА ТАКІ ЗАПИТАННЯ: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188715" y="1914057"/>
            <a:ext cx="878383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sz="18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Яким є місце Вашої </a:t>
            </a:r>
            <a:r>
              <a:rPr lang="uk-UA" sz="18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організації, </a:t>
            </a:r>
            <a:r>
              <a:rPr lang="uk-UA" sz="1800" b="1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госопдарства</a:t>
            </a:r>
            <a:r>
              <a:rPr lang="uk-UA" sz="18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? </a:t>
            </a:r>
            <a:r>
              <a:rPr lang="uk-UA" sz="18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Яких цілей </a:t>
            </a:r>
            <a:r>
              <a:rPr lang="uk-UA" sz="18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намагається </a:t>
            </a:r>
            <a:r>
              <a:rPr lang="uk-UA" sz="18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досягнути? Як можна описати </a:t>
            </a:r>
            <a:r>
              <a:rPr lang="uk-UA" sz="18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цілі </a:t>
            </a:r>
            <a:r>
              <a:rPr lang="uk-UA" sz="18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в 25 словах?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sz="18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Хто </a:t>
            </a:r>
            <a:r>
              <a:rPr lang="uk-UA" sz="18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є отримувачем Ваших послуг? Кому послуговуєте? Хто ще має користь з Вашої діяльності? Кому не служите і чому?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sz="18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Яка </a:t>
            </a:r>
            <a:r>
              <a:rPr lang="uk-UA" sz="18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географія Вашої діяльності?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sz="18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Які </a:t>
            </a:r>
            <a:r>
              <a:rPr lang="uk-UA" sz="18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інші організації виконують ті самі завдання, що і Ви, і з ким Вас можуть сплутати?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sz="18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Що </a:t>
            </a:r>
            <a:r>
              <a:rPr lang="uk-UA" sz="18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підтверджує, що Ваша організація є виняткова?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sz="18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Чи </a:t>
            </a:r>
            <a:r>
              <a:rPr lang="uk-UA" sz="18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маєте далекосяжний план діяльності? Чи він пов'язаний з поточною роботою? Чи плани створюють основу для пошуку коштів?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sz="18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Чи </a:t>
            </a:r>
            <a:r>
              <a:rPr lang="uk-UA" sz="18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організація має добре розвинуту систему планування і бухгалтерію?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sz="18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Які є актуальні </a:t>
            </a:r>
            <a:r>
              <a:rPr lang="uk-UA" sz="18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джерела і рівень доходів? Чи пошук коштів має вузьке застосування?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sz="18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Які </a:t>
            </a:r>
            <a:r>
              <a:rPr lang="uk-UA" sz="18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подарунки у вигляді речей і послуг отримує організація?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sz="18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Який </a:t>
            </a:r>
            <a:r>
              <a:rPr lang="uk-UA" sz="18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досвід у пошуку коштів має персонал і члени організації?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uk-UA" sz="18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Які </a:t>
            </a:r>
            <a:r>
              <a:rPr lang="uk-UA" sz="18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є фінансові потреби? Якого типу кошти потрібні: на загальну діяльність чи на конкретні програми?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0498" y="2670662"/>
            <a:ext cx="1448217" cy="247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9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66201" y="845967"/>
            <a:ext cx="8013431" cy="483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ПІДГОТОВКА ПРОПОЗИЦІЇ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966201" y="1443938"/>
            <a:ext cx="2714669" cy="584775"/>
          </a:xfrm>
          <a:prstGeom prst="rect">
            <a:avLst/>
          </a:prstGeom>
          <a:solidFill>
            <a:srgbClr val="70AD47">
              <a:lumMod val="75000"/>
              <a:alpha val="45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ЛИСТ-ЗАПИТ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1988940" y="2261317"/>
            <a:ext cx="2691931" cy="584775"/>
          </a:xfrm>
          <a:prstGeom prst="rect">
            <a:avLst/>
          </a:prstGeom>
          <a:solidFill>
            <a:srgbClr val="70AD47">
              <a:lumMod val="75000"/>
              <a:alpha val="45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ПРОПОЗИЦІЯ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2030905" y="3018577"/>
            <a:ext cx="2649966" cy="584775"/>
          </a:xfrm>
          <a:prstGeom prst="rect">
            <a:avLst/>
          </a:prstGeom>
          <a:solidFill>
            <a:srgbClr val="70AD47">
              <a:lumMod val="75000"/>
              <a:alpha val="45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ДОДАТКИ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7574210" y="1247625"/>
            <a:ext cx="4407294" cy="2677656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ЗАГОЛОВОК АБО ТИТУЛЬНА СТОРІНКА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РЕЗЮМЕ (АНОТАЦІЯ)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ВСТУП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ВИКЛАД ПОТРЕБИ ЧИ ПРОБЛЕМИ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ЦІЛІ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МЕТОДИ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КАЛЕНДАРНИЙ ПЛАН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ОЦІНКА ТА ЗВІТНІСТЬ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БЮДЖЕТ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ОПЛАТА ПРАЦІ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ОСНОВНІ ПРЯМІ ВИТРАТИ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ПОДАЛЬШЕ ФІНАНСУВАННЯ</a:t>
            </a:r>
          </a:p>
        </p:txBody>
      </p:sp>
      <p:sp>
        <p:nvSpPr>
          <p:cNvPr id="11" name="Стрілка вправо 10"/>
          <p:cNvSpPr/>
          <p:nvPr/>
        </p:nvSpPr>
        <p:spPr>
          <a:xfrm>
            <a:off x="5106075" y="2266818"/>
            <a:ext cx="2427103" cy="356559"/>
          </a:xfrm>
          <a:prstGeom prst="rightArrow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475" y="2991536"/>
            <a:ext cx="2441703" cy="830503"/>
          </a:xfrm>
          <a:prstGeom prst="rect">
            <a:avLst/>
          </a:prstGeom>
        </p:spPr>
      </p:pic>
      <p:sp>
        <p:nvSpPr>
          <p:cNvPr id="13" name="Прямокутник 12"/>
          <p:cNvSpPr/>
          <p:nvPr/>
        </p:nvSpPr>
        <p:spPr>
          <a:xfrm>
            <a:off x="1966201" y="3885157"/>
            <a:ext cx="98765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Перелік </a:t>
            </a:r>
            <a:r>
              <a:rPr lang="uk-UA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засвідчень і гарантій, які відібраний </a:t>
            </a: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заявник повинен </a:t>
            </a:r>
            <a:r>
              <a:rPr lang="uk-UA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надати перед підписанням субгранту: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Засвідчення </a:t>
            </a:r>
            <a:r>
              <a:rPr lang="uk-UA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Реципієнта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Засвідчення </a:t>
            </a:r>
            <a:r>
              <a:rPr lang="uk-UA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«Заява організації </a:t>
            </a: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щодо відповідальності </a:t>
            </a:r>
            <a:r>
              <a:rPr lang="uk-UA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за несплату податків </a:t>
            </a: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у встановлений </a:t>
            </a:r>
            <a:r>
              <a:rPr lang="uk-UA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термін та відсутність судимості </a:t>
            </a: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за тяжкі </a:t>
            </a:r>
            <a:r>
              <a:rPr lang="uk-UA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кримінальні злочини»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Засвідчення </a:t>
            </a:r>
            <a:r>
              <a:rPr lang="uk-UA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стосовно фінансування </a:t>
            </a: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тероризму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Анкета </a:t>
            </a:r>
            <a:r>
              <a:rPr lang="uk-UA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та засвідчення щодо контрактів </a:t>
            </a: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та </a:t>
            </a:r>
            <a:r>
              <a:rPr lang="uk-UA" sz="12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субгрантів</a:t>
            </a: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uk-UA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за Федеральним законом </a:t>
            </a: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про підзвітність </a:t>
            </a:r>
            <a:r>
              <a:rPr lang="uk-UA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та прозорість фінансування (</a:t>
            </a:r>
            <a:r>
              <a:rPr lang="en-GB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FFATA</a:t>
            </a:r>
            <a:r>
              <a:rPr lang="en-GB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</a:t>
            </a: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</a:t>
            </a: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для </a:t>
            </a:r>
            <a:r>
              <a:rPr lang="uk-UA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всіх </a:t>
            </a:r>
            <a:r>
              <a:rPr lang="en-GB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</a:t>
            </a:r>
            <a:r>
              <a:rPr lang="uk-UA" sz="12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убгрант</a:t>
            </a:r>
            <a:r>
              <a:rPr lang="en-GB" sz="12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</a:t>
            </a:r>
            <a:r>
              <a:rPr lang="uk-UA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 понад 30 </a:t>
            </a: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000 доларів </a:t>
            </a:r>
            <a:r>
              <a:rPr lang="uk-UA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США</a:t>
            </a: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Якщо </a:t>
            </a:r>
            <a:r>
              <a:rPr lang="uk-UA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вартість субгранту перевищує 25 000 дол. </a:t>
            </a: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США </a:t>
            </a:r>
            <a:r>
              <a:rPr lang="uk-UA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 </a:t>
            </a:r>
            <a:r>
              <a:rPr lang="en-US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SAM</a:t>
            </a:r>
            <a:r>
              <a:rPr lang="en-GB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№. </a:t>
            </a:r>
            <a:endParaRPr lang="uk-UA" b="1" kern="1200" dirty="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3217652" y="5648581"/>
            <a:ext cx="52560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uk-UA" sz="1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CV виконавців проекту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uk-UA" sz="1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Реєстраційні документи, в т.ч. про неприбутковий статус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uk-UA" sz="1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Фінансові звіти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uk-UA" sz="1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Структура організації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uk-UA" sz="1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Посадові інструкції та процедури організації</a:t>
            </a:r>
            <a:endParaRPr lang="uk-UA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7899026" y="5531482"/>
            <a:ext cx="3757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uk-UA" sz="1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Копію статуту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uk-UA" sz="1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Публікації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uk-UA" sz="1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Список цін </a:t>
            </a: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(у випадку, коли потрібно купувати обладнання)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uk-UA" sz="1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Угоди та листи на підтримку </a:t>
            </a:r>
            <a:r>
              <a:rPr lang="uk-UA" sz="12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від партнерів або інших донорів</a:t>
            </a:r>
            <a:endParaRPr lang="uk-UA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408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93471" y="1433687"/>
            <a:ext cx="7565897" cy="506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СТИЛЬ ПРОПОЗИЦІЇ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4452068" y="2225906"/>
            <a:ext cx="7303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anose="05000000000000000000" pitchFamily="2" charset="2"/>
              <a:buChar char="q"/>
            </a:pP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Зробіть так, щоб Вашу пропозицію можна було легко прочитати і зрозуміти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4438894" y="3041658"/>
            <a:ext cx="7317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anose="05000000000000000000" pitchFamily="2" charset="2"/>
              <a:buChar char="q"/>
            </a:pP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Намагайтеся 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бути якнайбільш конкретними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4452068" y="3680202"/>
            <a:ext cx="7303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anose="05000000000000000000" pitchFamily="2" charset="2"/>
              <a:buChar char="q"/>
            </a:pP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Група людей може розробляти ідеї (особливо, коли Ви робите спільну аплікацію). Але тільки одна людина повинна писати пропозицію для того, щоб вона була зрозумілою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4452068" y="4857828"/>
            <a:ext cx="73039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anose="05000000000000000000" pitchFamily="2" charset="2"/>
              <a:buChar char="q"/>
            </a:pP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Якщо пропозиція має бути подана іноземною мовою, що є важкою для Вас чи навіть незнаною Вами, ми б радили написати її Вашою рідною мовою і пізніше перекласти на мову, що </a:t>
            </a:r>
            <a:r>
              <a:rPr lang="uk-UA" sz="18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вимагається. 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У такому випадку ця пропозиція збагатиться Вашим розумінням проблеми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2626" y="2098195"/>
            <a:ext cx="2716268" cy="359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99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78383" y="1178781"/>
            <a:ext cx="9894303" cy="600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ЩО РОБИТИ, КОЛИ ДОНОР СКАЖЕ «НІ»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349753" y="2003682"/>
            <a:ext cx="8522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anose="05000000000000000000" pitchFamily="2" charset="2"/>
              <a:buChar char="q"/>
            </a:pPr>
            <a:r>
              <a:rPr lang="uk-UA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Навіть професіонали, що готують пропозиції, частіше чують "ні", аніж "так". 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3349754" y="2631043"/>
            <a:ext cx="8732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anose="05000000000000000000" pitchFamily="2" charset="2"/>
              <a:buChar char="q"/>
            </a:pPr>
            <a:r>
              <a:rPr lang="uk-UA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Негативна відповідь повинна розглядатися як виклик. Сьогодні це, можливо, "ні", але через шість місяців або через рік Ви почуєте "так". 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3349753" y="3535403"/>
            <a:ext cx="5415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anose="05000000000000000000" pitchFamily="2" charset="2"/>
              <a:buChar char="q"/>
            </a:pPr>
            <a:r>
              <a:rPr lang="uk-UA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Покращуйте свої навики підготовки пропозицій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3349754" y="4201626"/>
            <a:ext cx="6452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anose="05000000000000000000" pitchFamily="2" charset="2"/>
              <a:buChar char="q"/>
            </a:pPr>
            <a:r>
              <a:rPr lang="uk-UA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Робіть так, щоб </a:t>
            </a:r>
            <a:r>
              <a:rPr lang="ru-RU" sz="18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донори</a:t>
            </a:r>
            <a:r>
              <a:rPr lang="uk-UA" sz="18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uk-UA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знали про Вас та Вашу репутацію. 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3349754" y="4906047"/>
            <a:ext cx="5665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anose="05000000000000000000" pitchFamily="2" charset="2"/>
              <a:buChar char="q"/>
            </a:pPr>
            <a:r>
              <a:rPr lang="uk-UA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Перевірте, чи Ви </a:t>
            </a:r>
            <a:r>
              <a:rPr lang="uk-UA" sz="18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подаєте заявку </a:t>
            </a:r>
            <a:r>
              <a:rPr lang="uk-UA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у потрібні фонди</a:t>
            </a:r>
            <a:r>
              <a:rPr lang="uk-UA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3349754" y="5610468"/>
            <a:ext cx="2658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anose="05000000000000000000" pitchFamily="2" charset="2"/>
              <a:buChar char="q"/>
            </a:pPr>
            <a:r>
              <a:rPr lang="uk-UA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Будьте наполегливі. </a:t>
            </a:r>
          </a:p>
        </p:txBody>
      </p:sp>
      <p:sp>
        <p:nvSpPr>
          <p:cNvPr id="13" name="Прямокутник 12"/>
          <p:cNvSpPr/>
          <p:nvPr/>
        </p:nvSpPr>
        <p:spPr>
          <a:xfrm>
            <a:off x="3349753" y="6172633"/>
            <a:ext cx="845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anose="05000000000000000000" pitchFamily="2" charset="2"/>
              <a:buChar char="q"/>
            </a:pPr>
            <a:r>
              <a:rPr lang="uk-UA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Отримання фінансування є довгим і важким процесом, і ті, хто легко здається, не отримають коштів.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596" y="2114000"/>
            <a:ext cx="1575157" cy="47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44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852673" y="1284811"/>
            <a:ext cx="10121612" cy="600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 ОТРИМАЛИ ФІНАНСУВАННЯ…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2673" y="2292635"/>
            <a:ext cx="3458241" cy="3407534"/>
          </a:xfrm>
          <a:prstGeom prst="rect">
            <a:avLst/>
          </a:prstGeom>
        </p:spPr>
      </p:pic>
      <p:sp>
        <p:nvSpPr>
          <p:cNvPr id="17" name="Прямокутник 16"/>
          <p:cNvSpPr/>
          <p:nvPr/>
        </p:nvSpPr>
        <p:spPr>
          <a:xfrm>
            <a:off x="1852673" y="5792899"/>
            <a:ext cx="3829392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ЩАСТЯ ПРИВАЛИЛО</a:t>
            </a:r>
            <a:endParaRPr kumimoji="0" lang="uk-UA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798555"/>
              </p:ext>
            </p:extLst>
          </p:nvPr>
        </p:nvGraphicFramePr>
        <p:xfrm>
          <a:off x="5402285" y="2110397"/>
          <a:ext cx="6572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495084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33752" y="1127057"/>
            <a:ext cx="7757598" cy="252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 ЗАКОНІВ ОТРИМАННЯ ФІНАНСУВАННЯ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000100" y="1639954"/>
            <a:ext cx="97559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18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І. </a:t>
            </a:r>
            <a:r>
              <a:rPr lang="uk-UA" sz="16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Тільки той, хто шукає золото, знаходить його. Пам'ятайте, що тільки пошук, до того ж наполегливий пошук, знайде Вам фінансування. Часто знати те, кого просити, більш важливо, ніж знати, як просити.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2033752" y="2778426"/>
            <a:ext cx="9755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16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ІІ. Не робіть пропозиції без попереднього знайомства. Ви б не запропонували комусь одружитися, не будучи впевненим, що Ви є сумісні. Так само Ви повинні стати сумісними зі спонсором ще перед тим, як зробите свою "пропозицію".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974507" y="3695281"/>
            <a:ext cx="97559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16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ІІІ. Персоналізуйте своє прохання. Ваше прохання повинне бути якнайбільш пристосоване до вимог фонду. Занадто загальні пропозиції не </a:t>
            </a:r>
            <a:r>
              <a:rPr lang="uk-UA" sz="1600" kern="1200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задовольняються.</a:t>
            </a:r>
            <a:endParaRPr lang="uk-UA" sz="1600" kern="1200" dirty="0">
              <a:solidFill>
                <a:prstClr val="black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2000100" y="4520668"/>
            <a:ext cx="9755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1600" kern="1200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І</a:t>
            </a:r>
            <a:r>
              <a:rPr lang="en-US" sz="1600" kern="1200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V</a:t>
            </a:r>
            <a:r>
              <a:rPr lang="en-US" sz="16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. </a:t>
            </a:r>
            <a:r>
              <a:rPr lang="uk-UA" sz="16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Якщо Ви хочете грошей, то вони Вам потрібні. Є тенденція, що люди вкладають гроші туди, куди їх вкладають інші. Фонди будуть почувати себе спокійніше, підтримуючи Вас, якщо Ви вже маєте додаткове фінансування та інші джерела прибутку.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1974508" y="5578441"/>
            <a:ext cx="9691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6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V. </a:t>
            </a:r>
            <a:r>
              <a:rPr lang="uk-UA" sz="16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Коли просите гроші, припускайте позитивну відповідь. Якщо хтось продавав Вам що-небудь, то Ви знаєте, що хороший продавець ніколи не скаже: "Якщо Ви це купите...". Він скаже: "Коли Ви купите це...". Будьте конкретні та впевнені і ставтеся до спонсора так, ніби майбутня взаємовигідна співпраця буде результатом Ваших зусиль.</a:t>
            </a:r>
          </a:p>
        </p:txBody>
      </p:sp>
    </p:spTree>
    <p:extLst>
      <p:ext uri="{BB962C8B-B14F-4D97-AF65-F5344CB8AC3E}">
        <p14:creationId xmlns:p14="http://schemas.microsoft.com/office/powerpoint/2010/main" val="1241345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49972" y="983456"/>
            <a:ext cx="10167084" cy="458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 ЗАКОНІВ ОТРИМАННЯ ФІНАНСУВАННЯ (ПРОДОВЖЕННЯ)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749972" y="1420874"/>
            <a:ext cx="103086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600" kern="1200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VI. </a:t>
            </a:r>
            <a:r>
              <a:rPr lang="uk-UA" sz="1600" b="1" kern="1200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Якщо не можете зрозуміти письмові прохання, відкиньте їх. </a:t>
            </a:r>
            <a:r>
              <a:rPr lang="uk-UA" sz="1600" kern="1200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Як вже було зазначено раніше, більшість пропозицій переглядається або швидко </a:t>
            </a:r>
            <a:r>
              <a:rPr lang="uk-UA" sz="1600" kern="1200" dirty="0" err="1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читається</a:t>
            </a:r>
            <a:r>
              <a:rPr lang="uk-UA" sz="1600" kern="1200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 для того, щоб отримати основну інформацію. Якщо її неможливо легко знайти при перегляді пропозиції, викиньте цю пропозицію і починайте писати спочатку.</a:t>
            </a:r>
            <a:endParaRPr lang="uk-UA" sz="1600" kern="1200" dirty="0">
              <a:solidFill>
                <a:prstClr val="black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749972" y="2484292"/>
            <a:ext cx="103086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600" kern="1200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VII. </a:t>
            </a:r>
            <a:r>
              <a:rPr lang="uk-UA" sz="1600" b="1" kern="1200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Коли готуєте бюджет, не помиляйтеся в арифметиці. </a:t>
            </a:r>
            <a:r>
              <a:rPr lang="uk-UA" sz="1600" kern="1200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Пересвідчіться, що всі результати у Вашому бюджеті сходяться. Використайте калькулятор, якщо Це потрібно. Спонсор не повірить у Вашу спроможність розпоряджатися коштами, якщо він знайде арифметичні помилки у Вашому бюджеті. Навряд чи в такому випадку Ви отримаєте його підтримку.</a:t>
            </a:r>
            <a:endParaRPr lang="uk-UA" sz="1600" kern="1200" dirty="0">
              <a:solidFill>
                <a:prstClr val="black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1749972" y="3604424"/>
            <a:ext cx="103086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6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VIII. </a:t>
            </a:r>
            <a:r>
              <a:rPr lang="uk-UA" sz="1600" b="1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Коли Ви сумніваєтеся, використовуйте простішу мову. </a:t>
            </a:r>
            <a:r>
              <a:rPr lang="uk-UA" sz="16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Жаргон і технічні терміни рідко вражають когось. Чітка і проста мова є найкращою. У добрій пропозиції використовуються, переважно, іменники і дієслова. Велика кількість прикметників і прислівників є здебільшого, ознакою </a:t>
            </a:r>
            <a:r>
              <a:rPr lang="uk-UA" sz="1600" kern="1200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слабкої </a:t>
            </a:r>
            <a:r>
              <a:rPr lang="uk-UA" sz="16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пропозиції.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1749972" y="4518434"/>
            <a:ext cx="103086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6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IX</a:t>
            </a:r>
            <a:r>
              <a:rPr lang="en-US" sz="1600" b="1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. </a:t>
            </a:r>
            <a:r>
              <a:rPr lang="uk-UA" sz="1600" b="1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Не сприймайте "ні" занадто емоційно</a:t>
            </a:r>
            <a:r>
              <a:rPr lang="uk-UA" sz="16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. Якщо Вашій пропозиції відмовлено, поставтеся до відмови, як до виклику. Особливо важко сприймають її дуже чутливі люди. "Вставте" у Ваш мозок внутрішній перекладач, який відразу перекладатиме слово "ні" у слова "спробуйте ще раз". Наполегливість виплачується.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1749972" y="5638567"/>
            <a:ext cx="103086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6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X. </a:t>
            </a:r>
            <a:r>
              <a:rPr lang="uk-UA" sz="1600" b="1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Скільки б Ви це не говорили, скажіть "Дякую" ще раз.</a:t>
            </a:r>
            <a:r>
              <a:rPr lang="uk-UA" sz="16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 Для Вас дуже важливо мати групу підтримки. Показуйте, що Ви вдячні, якщо хочете підтримувати довготермінові стосунки зі спонсорами. Згадка про них у пресі та інших публікаціях є такою подякою та підтримкою відносин. Ніколи не сприймайте спонсора, як подарунок, і не забувайте сказати: "Дякую".</a:t>
            </a:r>
          </a:p>
        </p:txBody>
      </p:sp>
    </p:spTree>
    <p:extLst>
      <p:ext uri="{BB962C8B-B14F-4D97-AF65-F5344CB8AC3E}">
        <p14:creationId xmlns:p14="http://schemas.microsoft.com/office/powerpoint/2010/main" val="1026744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961535" y="844062"/>
            <a:ext cx="8167203" cy="5334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all" spc="0" normalizeH="0" baseline="0" noProof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9900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З починається фандрейзинг в організації</a:t>
            </a:r>
            <a:endParaRPr kumimoji="0" lang="uk-UA" sz="2400" b="1" i="0" u="none" strike="noStrike" kern="1200" cap="all" spc="0" normalizeH="0" baseline="0" noProof="0" dirty="0">
              <a:ln w="500">
                <a:solidFill>
                  <a:srgbClr val="B13F9A">
                    <a:shade val="20000"/>
                    <a:satMod val="120000"/>
                  </a:srgbClr>
                </a:solidFill>
              </a:ln>
              <a:solidFill>
                <a:srgbClr val="009900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4365522" y="1677911"/>
            <a:ext cx="7610167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Призначити окрему людину з вашої команди, яка буде відповідати за фандрейзинг.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10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Визначити методи залучення коштів.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10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Створити, оновлювати базу даних потенційних донорів.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10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Проводити моніторинг та оцінку фандрейзингової стратегії.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10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Висловлювати слова подяки донорам, спонсорам та всім тим, хто допомагає вашій організації.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10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Контролювати та коригувати стратегію на постійній основі.</a:t>
            </a:r>
            <a:endParaRPr lang="uk-UA" sz="2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43" y="2806262"/>
            <a:ext cx="4247179" cy="242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22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-29980"/>
            <a:ext cx="1603947" cy="68879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956" y="1119010"/>
            <a:ext cx="10603043" cy="5738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93" y="2214279"/>
            <a:ext cx="11194368" cy="142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98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961535" y="844062"/>
            <a:ext cx="8167203" cy="5334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all" spc="0" normalizeH="0" baseline="0" noProof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9900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краудфандинг</a:t>
            </a:r>
            <a:endParaRPr kumimoji="0" lang="uk-UA" sz="2400" b="1" i="0" u="none" strike="noStrike" kern="1200" cap="all" spc="0" normalizeH="0" baseline="0" noProof="0" dirty="0">
              <a:ln w="500">
                <a:solidFill>
                  <a:srgbClr val="B13F9A">
                    <a:shade val="20000"/>
                    <a:satMod val="120000"/>
                  </a:srgbClr>
                </a:solidFill>
              </a:ln>
              <a:solidFill>
                <a:srgbClr val="009900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956" y="1592315"/>
            <a:ext cx="5203233" cy="3815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326" y="1048036"/>
            <a:ext cx="2761681" cy="18475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2007" y="1318231"/>
            <a:ext cx="2441551" cy="15773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0326" y="2969777"/>
            <a:ext cx="4837397" cy="359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53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961535" y="844062"/>
            <a:ext cx="8167203" cy="5334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all" spc="0" normalizeH="0" baseline="0" noProof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9900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краудфандинг</a:t>
            </a:r>
            <a:endParaRPr kumimoji="0" lang="uk-UA" sz="2400" b="1" i="0" u="none" strike="noStrike" kern="1200" cap="all" spc="0" normalizeH="0" baseline="0" noProof="0" dirty="0">
              <a:ln w="500">
                <a:solidFill>
                  <a:srgbClr val="B13F9A">
                    <a:shade val="20000"/>
                    <a:satMod val="120000"/>
                  </a:srgbClr>
                </a:solidFill>
              </a:ln>
              <a:solidFill>
                <a:srgbClr val="009900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957" y="1420308"/>
            <a:ext cx="4572575" cy="34827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1532" y="1110762"/>
            <a:ext cx="4606316" cy="32416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1532" y="2783416"/>
            <a:ext cx="5853544" cy="394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38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961535" y="638784"/>
            <a:ext cx="8167203" cy="5334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all" spc="0" normalizeH="0" baseline="0" noProof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9900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краудфандинг</a:t>
            </a:r>
            <a:endParaRPr kumimoji="0" lang="uk-UA" sz="2400" b="1" i="0" u="none" strike="noStrike" kern="1200" cap="all" spc="0" normalizeH="0" baseline="0" noProof="0" dirty="0">
              <a:ln w="500">
                <a:solidFill>
                  <a:srgbClr val="B13F9A">
                    <a:shade val="20000"/>
                    <a:satMod val="120000"/>
                  </a:srgbClr>
                </a:solidFill>
              </a:ln>
              <a:solidFill>
                <a:srgbClr val="009900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283" y="983456"/>
            <a:ext cx="5294717" cy="39942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993" y="3635635"/>
            <a:ext cx="7365213" cy="3163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982" y="1349646"/>
            <a:ext cx="6816943" cy="230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18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901356" y="1102108"/>
            <a:ext cx="98546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1D1F24"/>
                </a:solidFill>
                <a:latin typeface="Lato"/>
              </a:rPr>
              <a:t>Наші на </a:t>
            </a:r>
            <a:r>
              <a:rPr lang="uk-UA" sz="2000" b="1" dirty="0" err="1" smtClean="0">
                <a:solidFill>
                  <a:srgbClr val="1D1F24"/>
                </a:solidFill>
                <a:latin typeface="Lato"/>
              </a:rPr>
              <a:t>Kickstarter</a:t>
            </a:r>
            <a:r>
              <a:rPr lang="uk-UA" sz="2000" b="1" dirty="0" smtClean="0">
                <a:solidFill>
                  <a:srgbClr val="1D1F24"/>
                </a:solidFill>
                <a:latin typeface="Lato"/>
              </a:rPr>
              <a:t>: </a:t>
            </a:r>
          </a:p>
          <a:p>
            <a:r>
              <a:rPr lang="uk-UA" sz="2000" b="1" dirty="0" smtClean="0">
                <a:solidFill>
                  <a:srgbClr val="1D1F24"/>
                </a:solidFill>
                <a:latin typeface="Lato"/>
              </a:rPr>
              <a:t>Найвдаліші </a:t>
            </a:r>
            <a:r>
              <a:rPr lang="uk-UA" sz="2000" b="1" dirty="0" err="1" smtClean="0">
                <a:solidFill>
                  <a:srgbClr val="1D1F24"/>
                </a:solidFill>
                <a:latin typeface="Lato"/>
              </a:rPr>
              <a:t>краудфандингові</a:t>
            </a:r>
            <a:r>
              <a:rPr lang="uk-UA" sz="2000" b="1" dirty="0" smtClean="0">
                <a:solidFill>
                  <a:srgbClr val="1D1F24"/>
                </a:solidFill>
                <a:latin typeface="Lato"/>
              </a:rPr>
              <a:t> кампанії українських стартапів з початку року</a:t>
            </a:r>
          </a:p>
          <a:p>
            <a:r>
              <a:rPr lang="en-GB" sz="1000" b="1" dirty="0">
                <a:solidFill>
                  <a:srgbClr val="1D1F24"/>
                </a:solidFill>
                <a:latin typeface="Lato"/>
                <a:hlinkClick r:id="rId7"/>
              </a:rPr>
              <a:t>https://investory.news/nashi-na-kickstarter-najvdalishi-kraudfandingovi-kampanii-ukrainskix-startapiv-z-pochatku-roku</a:t>
            </a:r>
            <a:r>
              <a:rPr lang="en-GB" sz="1000" b="1" dirty="0" smtClean="0">
                <a:solidFill>
                  <a:srgbClr val="1D1F24"/>
                </a:solidFill>
                <a:latin typeface="Lato"/>
                <a:hlinkClick r:id="rId7"/>
              </a:rPr>
              <a:t>/</a:t>
            </a:r>
            <a:r>
              <a:rPr lang="uk-UA" sz="1000" b="1" dirty="0" smtClean="0">
                <a:solidFill>
                  <a:srgbClr val="1D1F24"/>
                </a:solidFill>
                <a:latin typeface="Lato"/>
              </a:rPr>
              <a:t> </a:t>
            </a:r>
            <a:endParaRPr lang="uk-UA" sz="1000" b="1" dirty="0">
              <a:solidFill>
                <a:srgbClr val="1D1F24"/>
              </a:solidFill>
              <a:latin typeface="Lat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5081" y="2090006"/>
            <a:ext cx="3030340" cy="1706081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1632072" y="3606243"/>
            <a:ext cx="29556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Wumba</a:t>
            </a:r>
          </a:p>
          <a:p>
            <a:r>
              <a:rPr lang="ru-RU" dirty="0" smtClean="0"/>
              <a:t>Продукт</a:t>
            </a:r>
            <a:r>
              <a:rPr lang="ru-RU" dirty="0"/>
              <a:t>: Дерев’яні </a:t>
            </a:r>
            <a:r>
              <a:rPr lang="ru-RU" dirty="0" err="1"/>
              <a:t>іграшки</a:t>
            </a:r>
            <a:r>
              <a:rPr lang="ru-RU" dirty="0"/>
              <a:t> з </a:t>
            </a:r>
            <a:r>
              <a:rPr lang="ru-RU" dirty="0" err="1"/>
              <a:t>магнітами</a:t>
            </a:r>
            <a:endParaRPr lang="ru-RU" dirty="0"/>
          </a:p>
          <a:p>
            <a:r>
              <a:rPr lang="ru-RU" dirty="0" smtClean="0"/>
              <a:t>Мета</a:t>
            </a:r>
            <a:r>
              <a:rPr lang="ru-RU" dirty="0"/>
              <a:t>: $15 тис.</a:t>
            </a:r>
          </a:p>
          <a:p>
            <a:r>
              <a:rPr lang="ru-RU" dirty="0" smtClean="0"/>
              <a:t>Результат</a:t>
            </a:r>
            <a:r>
              <a:rPr lang="ru-RU" dirty="0"/>
              <a:t>: $17,5 тис.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5440" y="2264774"/>
            <a:ext cx="2156552" cy="1930291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4552054" y="4384642"/>
            <a:ext cx="263993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1D1F24"/>
                </a:solidFill>
                <a:latin typeface="Lato"/>
              </a:rPr>
              <a:t>Pix</a:t>
            </a:r>
            <a:endParaRPr lang="ru-RU" dirty="0">
              <a:solidFill>
                <a:srgbClr val="1D1F24"/>
              </a:solidFill>
              <a:latin typeface="Lato"/>
            </a:endParaRPr>
          </a:p>
          <a:p>
            <a:r>
              <a:rPr lang="uk-UA" b="1" dirty="0" smtClean="0">
                <a:solidFill>
                  <a:srgbClr val="1D1F24"/>
                </a:solidFill>
                <a:latin typeface="Lato"/>
              </a:rPr>
              <a:t>Продукт: </a:t>
            </a:r>
            <a:r>
              <a:rPr lang="uk-UA" dirty="0" smtClean="0">
                <a:solidFill>
                  <a:srgbClr val="1D1F24"/>
                </a:solidFill>
                <a:latin typeface="Lato"/>
              </a:rPr>
              <a:t>Дитячий “розумний” рюкзак зі світлодіодною панеллю</a:t>
            </a:r>
          </a:p>
          <a:p>
            <a:r>
              <a:rPr lang="ru-RU" b="1" dirty="0" smtClean="0">
                <a:solidFill>
                  <a:srgbClr val="1D1F24"/>
                </a:solidFill>
                <a:latin typeface="Lato"/>
              </a:rPr>
              <a:t>Мета</a:t>
            </a:r>
            <a:r>
              <a:rPr lang="ru-RU" b="1" dirty="0">
                <a:solidFill>
                  <a:srgbClr val="1D1F24"/>
                </a:solidFill>
                <a:latin typeface="Lato"/>
              </a:rPr>
              <a:t>: </a:t>
            </a:r>
            <a:r>
              <a:rPr lang="ru-RU" dirty="0">
                <a:solidFill>
                  <a:srgbClr val="1D1F24"/>
                </a:solidFill>
                <a:latin typeface="Lato"/>
              </a:rPr>
              <a:t>$15 тис.</a:t>
            </a:r>
          </a:p>
          <a:p>
            <a:r>
              <a:rPr lang="ru-RU" b="1" dirty="0">
                <a:solidFill>
                  <a:srgbClr val="1D1F24"/>
                </a:solidFill>
                <a:latin typeface="Lato"/>
              </a:rPr>
              <a:t>Результат: </a:t>
            </a:r>
            <a:r>
              <a:rPr lang="ru-RU" dirty="0">
                <a:solidFill>
                  <a:srgbClr val="1D1F24"/>
                </a:solidFill>
                <a:latin typeface="Lato"/>
              </a:rPr>
              <a:t>$38,8 тис. </a:t>
            </a:r>
            <a:r>
              <a:rPr lang="uk-UA" dirty="0" smtClean="0">
                <a:solidFill>
                  <a:srgbClr val="1D1F24"/>
                </a:solidFill>
                <a:latin typeface="Lato"/>
              </a:rPr>
              <a:t>(кампанія триває)</a:t>
            </a:r>
            <a:endParaRPr lang="uk-UA" dirty="0">
              <a:solidFill>
                <a:srgbClr val="1D1F24"/>
              </a:solidFill>
              <a:latin typeface="Lato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1955" y="2157200"/>
            <a:ext cx="4110480" cy="2314200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7891955" y="5055515"/>
            <a:ext cx="40710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1D1F24"/>
                </a:solidFill>
                <a:latin typeface="Lato"/>
              </a:rPr>
              <a:t>EnjoyTheWood</a:t>
            </a:r>
            <a:r>
              <a:rPr lang="ru-RU" b="1" dirty="0">
                <a:solidFill>
                  <a:srgbClr val="1D1F24"/>
                </a:solidFill>
                <a:latin typeface="Lato"/>
              </a:rPr>
              <a:t> </a:t>
            </a:r>
            <a:endParaRPr lang="ru-RU" dirty="0">
              <a:solidFill>
                <a:srgbClr val="1D1F24"/>
              </a:solidFill>
              <a:latin typeface="Lato"/>
            </a:endParaRPr>
          </a:p>
          <a:p>
            <a:r>
              <a:rPr lang="ru-RU" b="1" dirty="0">
                <a:solidFill>
                  <a:srgbClr val="1D1F24"/>
                </a:solidFill>
                <a:latin typeface="Lato"/>
              </a:rPr>
              <a:t>Продукт: </a:t>
            </a:r>
            <a:r>
              <a:rPr lang="ru-RU" dirty="0">
                <a:solidFill>
                  <a:srgbClr val="1D1F24"/>
                </a:solidFill>
                <a:latin typeface="Lato"/>
              </a:rPr>
              <a:t>Дерев’яні 3D-карти </a:t>
            </a:r>
            <a:r>
              <a:rPr lang="ru-RU" dirty="0" err="1">
                <a:solidFill>
                  <a:srgbClr val="1D1F24"/>
                </a:solidFill>
                <a:latin typeface="Lato"/>
              </a:rPr>
              <a:t>світу</a:t>
            </a:r>
            <a:endParaRPr lang="ru-RU" dirty="0">
              <a:solidFill>
                <a:srgbClr val="1D1F24"/>
              </a:solidFill>
              <a:latin typeface="Lato"/>
            </a:endParaRPr>
          </a:p>
          <a:p>
            <a:r>
              <a:rPr lang="ru-RU" b="1" dirty="0">
                <a:solidFill>
                  <a:srgbClr val="1D1F24"/>
                </a:solidFill>
                <a:latin typeface="Lato"/>
              </a:rPr>
              <a:t>Мета: </a:t>
            </a:r>
            <a:r>
              <a:rPr lang="ru-RU" dirty="0">
                <a:solidFill>
                  <a:srgbClr val="1D1F24"/>
                </a:solidFill>
                <a:latin typeface="Lato"/>
              </a:rPr>
              <a:t>$5 тис.</a:t>
            </a:r>
          </a:p>
          <a:p>
            <a:r>
              <a:rPr lang="ru-RU" b="1" dirty="0">
                <a:solidFill>
                  <a:srgbClr val="1D1F24"/>
                </a:solidFill>
                <a:latin typeface="Lato"/>
              </a:rPr>
              <a:t>Результат: </a:t>
            </a:r>
            <a:r>
              <a:rPr lang="ru-RU" dirty="0">
                <a:solidFill>
                  <a:srgbClr val="1D1F24"/>
                </a:solidFill>
                <a:latin typeface="Lato"/>
              </a:rPr>
              <a:t>$533,5 тис.</a:t>
            </a:r>
          </a:p>
        </p:txBody>
      </p:sp>
    </p:spTree>
    <p:extLst>
      <p:ext uri="{BB962C8B-B14F-4D97-AF65-F5344CB8AC3E}">
        <p14:creationId xmlns:p14="http://schemas.microsoft.com/office/powerpoint/2010/main" val="4235362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676023" y="3024979"/>
            <a:ext cx="8080017" cy="600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ГРА У ФАНДРЕЙЗИНГ</a:t>
            </a:r>
            <a:endParaRPr kumimoji="0" lang="uk-UA" sz="5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957" y="1830053"/>
            <a:ext cx="1804572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95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91065" y="938309"/>
            <a:ext cx="10121612" cy="600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 НАВЧИТИСЯ ФАНДРЕЙЗИНГУ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1065" y="4346305"/>
            <a:ext cx="5445307" cy="1858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3222" y="2191782"/>
            <a:ext cx="4720876" cy="24693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9518" y="1858142"/>
            <a:ext cx="4815423" cy="27019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2485" y="4661164"/>
            <a:ext cx="4825073" cy="15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15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676023" y="3024979"/>
            <a:ext cx="8080017" cy="600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uk-UA" sz="5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 У ФАНДРЕЙЗИНГ</a:t>
            </a:r>
            <a:endParaRPr lang="uk-UA" sz="5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957" y="1830053"/>
            <a:ext cx="1804572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27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823157" y="3429000"/>
            <a:ext cx="5301006" cy="17397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0"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uk-UA" sz="3200" dirty="0" smtClean="0">
                <a:solidFill>
                  <a:prstClr val="black"/>
                </a:solidFill>
                <a:latin typeface="Candara"/>
              </a:rPr>
              <a:t>розвиток </a:t>
            </a:r>
            <a:r>
              <a:rPr lang="uk-UA" sz="3200" b="1" dirty="0" smtClean="0">
                <a:solidFill>
                  <a:prstClr val="black"/>
                </a:solidFill>
                <a:latin typeface="Candara"/>
              </a:rPr>
              <a:t>НАВИЧОК</a:t>
            </a:r>
            <a:r>
              <a:rPr lang="uk-UA" sz="3200" dirty="0" smtClean="0">
                <a:solidFill>
                  <a:prstClr val="black"/>
                </a:solidFill>
                <a:latin typeface="Candara"/>
              </a:rPr>
              <a:t> мобілізації ресурсів заради поліпшення організаційної самодостатності та сталого розвитку її послуг та проектів</a:t>
            </a:r>
            <a:endParaRPr lang="uk-UA" sz="32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986455" y="1645608"/>
            <a:ext cx="4996030" cy="99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ndara"/>
              </a:rPr>
              <a:t>МЕТ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ndara"/>
              </a:rPr>
              <a:t>А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ndara"/>
              </a:rPr>
              <a:t> ТРЕНІНГУ </a:t>
            </a:r>
            <a:endParaRPr lang="uk-UA" b="1" dirty="0">
              <a:solidFill>
                <a:schemeClr val="accent6">
                  <a:lumMod val="50000"/>
                </a:schemeClr>
              </a:solidFill>
              <a:latin typeface="Candara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361" y="3097407"/>
            <a:ext cx="3257834" cy="226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61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70375" y="3614989"/>
            <a:ext cx="720052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uk-UA" sz="36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Verdana" pitchFamily="34" charset="0"/>
                <a:ea typeface="ＭＳ Ｐゴシック" charset="-128"/>
                <a:cs typeface="+mn-cs"/>
              </a:rPr>
              <a:t>Яким був ВАШ найбільший успіх в залученні коштів?</a:t>
            </a:r>
            <a:endParaRPr lang="ru-RU" sz="3600" kern="1200" dirty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  <a:ea typeface="ＭＳ Ｐゴシック" charset="-128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207172" y="1122444"/>
            <a:ext cx="7165302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ndara"/>
              </a:rPr>
              <a:t>ДІЛИМОСЯ СЕКРЕТАМИ</a:t>
            </a:r>
            <a:endParaRPr lang="uk-UA" b="1" dirty="0">
              <a:solidFill>
                <a:schemeClr val="accent6">
                  <a:lumMod val="50000"/>
                </a:schemeClr>
              </a:solidFill>
              <a:latin typeface="Candar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908" y="2788444"/>
            <a:ext cx="2853418" cy="285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8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22938" y="528284"/>
            <a:ext cx="504046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ＭＳ Ｐゴシック" pitchFamily="-65" charset="-128"/>
                <a:cs typeface="ＭＳ Ｐゴシック" pitchFamily="-65" charset="-128"/>
              </a:rPr>
              <a:t>ФОРМУЄМО ОБРАЗИ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3225" y="1686302"/>
            <a:ext cx="4539260" cy="30340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2485" y="3402893"/>
            <a:ext cx="5209515" cy="345510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810602" y="5073788"/>
            <a:ext cx="5771508" cy="13743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31B6FD"/>
              </a:buClr>
              <a:buFont typeface="Wingdings 3" charset="2"/>
              <a:buNone/>
              <a:defRPr/>
            </a:pPr>
            <a:r>
              <a:rPr lang="uk-UA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ndara"/>
              </a:rPr>
              <a:t>Напишіть ЧОТИРИ слова, з якими </a:t>
            </a:r>
          </a:p>
          <a:p>
            <a:pPr algn="ctr">
              <a:buClr>
                <a:srgbClr val="31B6FD"/>
              </a:buClr>
              <a:buFont typeface="Wingdings 3" charset="2"/>
              <a:buNone/>
              <a:defRPr/>
            </a:pPr>
            <a:r>
              <a:rPr lang="uk-UA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ndara"/>
              </a:rPr>
              <a:t>АСОЦІЮЄТЬСЯ </a:t>
            </a:r>
          </a:p>
          <a:p>
            <a:pPr algn="ctr">
              <a:buClr>
                <a:srgbClr val="31B6FD"/>
              </a:buClr>
              <a:buFont typeface="Wingdings 3" charset="2"/>
              <a:buNone/>
              <a:defRPr/>
            </a:pPr>
            <a:r>
              <a:rPr lang="uk-UA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ndara"/>
              </a:rPr>
              <a:t>поняття </a:t>
            </a:r>
          </a:p>
          <a:p>
            <a:pPr algn="ctr">
              <a:buClr>
                <a:srgbClr val="31B6FD"/>
              </a:buClr>
              <a:buFont typeface="Wingdings 3" charset="2"/>
              <a:buNone/>
              <a:defRPr/>
            </a:pPr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  <a:latin typeface="Candara"/>
              </a:rPr>
              <a:t>ВЕТЕРАНСЬКИЙ ФАНДРЕЙЗИНГ</a:t>
            </a:r>
            <a:endParaRPr lang="ru-RU" sz="4000" b="1" dirty="0" smtClean="0">
              <a:solidFill>
                <a:schemeClr val="accent6">
                  <a:lumMod val="50000"/>
                </a:scheme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4211441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-29980"/>
            <a:ext cx="1603947" cy="688798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901356" y="1081463"/>
            <a:ext cx="9854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i="0" u="none" strike="noStrike" kern="1200" cap="all" spc="0" normalizeH="0" baseline="0" noProof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Як розподіляються зусилля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i="0" u="none" strike="noStrike" kern="1200" cap="all" spc="0" normalizeH="0" baseline="0" noProof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у неприбуткових організаціях?</a:t>
            </a:r>
            <a:endParaRPr kumimoji="0" lang="uk-UA" sz="180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286000" y="2374945"/>
            <a:ext cx="9070258" cy="3966861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50000"/>
              </a:lnSpc>
              <a:buClr>
                <a:srgbClr val="B13F9A"/>
              </a:buClr>
            </a:pPr>
            <a:r>
              <a:rPr kumimoji="0" lang="uk-UA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</a:rPr>
              <a:t>Адміністрування неприбуткової організації</a:t>
            </a:r>
          </a:p>
          <a:p>
            <a:pPr>
              <a:lnSpc>
                <a:spcPct val="150000"/>
              </a:lnSpc>
              <a:buClr>
                <a:srgbClr val="B13F9A"/>
              </a:buClr>
            </a:pPr>
            <a:r>
              <a:rPr kumimoji="0" lang="uk-UA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</a:rPr>
              <a:t>Статутна діяльність</a:t>
            </a:r>
          </a:p>
          <a:p>
            <a:pPr>
              <a:lnSpc>
                <a:spcPct val="150000"/>
              </a:lnSpc>
              <a:buClr>
                <a:srgbClr val="B13F9A"/>
              </a:buClr>
            </a:pPr>
            <a:r>
              <a:rPr kumimoji="0" lang="en-US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</a:rPr>
              <a:t>PR</a:t>
            </a:r>
            <a:r>
              <a:rPr kumimoji="0" lang="ru-RU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</a:rPr>
              <a:t>, </a:t>
            </a:r>
            <a:r>
              <a:rPr kumimoji="0" lang="uk-UA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</a:rPr>
              <a:t>інформування, соціальний маркетинг </a:t>
            </a:r>
          </a:p>
          <a:p>
            <a:pPr>
              <a:lnSpc>
                <a:spcPct val="150000"/>
              </a:lnSpc>
              <a:buClr>
                <a:srgbClr val="B13F9A"/>
              </a:buClr>
            </a:pPr>
            <a:r>
              <a:rPr lang="uk-UA" sz="5100" b="1" dirty="0" smtClean="0">
                <a:solidFill>
                  <a:srgbClr val="0070C0"/>
                </a:solidFill>
                <a:latin typeface="Trebuchet MS"/>
              </a:rPr>
              <a:t>Залучення ресурсів (фандрейзинг)</a:t>
            </a:r>
            <a:endParaRPr kumimoji="0" lang="uk-UA" sz="51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endParaRPr lang="uk-UA" sz="5100" b="1" dirty="0">
              <a:solidFill>
                <a:srgbClr val="FF0000"/>
              </a:solidFill>
              <a:latin typeface="Trebuchet MS"/>
            </a:endParaRPr>
          </a:p>
          <a:p>
            <a:pPr marL="0" lvl="0" indent="0">
              <a:buClr>
                <a:srgbClr val="B13F9A"/>
              </a:buClr>
              <a:buNone/>
            </a:pPr>
            <a:r>
              <a:rPr lang="uk-UA" sz="5100" b="1" dirty="0">
                <a:solidFill>
                  <a:srgbClr val="009900"/>
                </a:solidFill>
                <a:latin typeface="Trebuchet MS"/>
              </a:rPr>
              <a:t>40%, 30%, 20%, 10%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76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94310" y="2676583"/>
            <a:ext cx="6667523" cy="562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uk-UA" dirty="0" smtClean="0">
                <a:solidFill>
                  <a:prstClr val="black"/>
                </a:solidFill>
                <a:latin typeface="Candara"/>
              </a:rPr>
              <a:t>Напишіть, якою є місія Вашої організації?</a:t>
            </a:r>
            <a:endParaRPr lang="en-US" dirty="0" smtClean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629560" y="1274566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Candara"/>
              </a:rPr>
              <a:t>Формулюємо місії Вашого господарства, кооперативу, організації</a:t>
            </a:r>
            <a:endParaRPr lang="en-US" sz="3200" b="1" dirty="0" smtClean="0">
              <a:solidFill>
                <a:schemeClr val="accent6">
                  <a:lumMod val="50000"/>
                </a:schemeClr>
              </a:solidFill>
              <a:latin typeface="Candar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0705" y="2481389"/>
            <a:ext cx="1895222" cy="1895222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5079485" y="4627453"/>
            <a:ext cx="4900087" cy="1813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B9BD5"/>
              </a:buClr>
              <a:buFont typeface="Wingdings 3" pitchFamily="-112" charset="2"/>
              <a:buNone/>
            </a:pPr>
            <a:endParaRPr lang="uk-UA" b="1" dirty="0" smtClean="0">
              <a:solidFill>
                <a:srgbClr val="008000"/>
              </a:solidFill>
              <a:latin typeface="Calibri" panose="020F0502020204030204"/>
              <a:ea typeface="ＭＳ Ｐゴシック" pitchFamily="-112" charset="-128"/>
            </a:endParaRPr>
          </a:p>
          <a:p>
            <a:pPr algn="ctr">
              <a:buClr>
                <a:srgbClr val="5B9BD5"/>
              </a:buClr>
              <a:buFont typeface="Wingdings 3" pitchFamily="-112" charset="2"/>
              <a:buNone/>
            </a:pPr>
            <a:r>
              <a:rPr lang="uk-UA" b="1" dirty="0" smtClean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ＭＳ Ｐゴシック" pitchFamily="-112" charset="-128"/>
              </a:rPr>
              <a:t>КОГО ВОНА МОЖЕ ЗБУДИТИ?</a:t>
            </a:r>
          </a:p>
          <a:p>
            <a:pPr algn="ctr">
              <a:buClr>
                <a:srgbClr val="5B9BD5"/>
              </a:buClr>
              <a:buFont typeface="Wingdings 3" pitchFamily="-112" charset="2"/>
              <a:buNone/>
            </a:pPr>
            <a:endParaRPr lang="uk-UA" b="1" dirty="0" smtClean="0">
              <a:solidFill>
                <a:srgbClr val="FF0000"/>
              </a:solidFill>
              <a:latin typeface="Calibri" panose="020F0502020204030204"/>
              <a:ea typeface="ＭＳ Ｐゴシック" pitchFamily="-112" charset="-128"/>
            </a:endParaRPr>
          </a:p>
          <a:p>
            <a:pPr algn="ctr">
              <a:buClr>
                <a:srgbClr val="5B9BD5"/>
              </a:buClr>
              <a:buFont typeface="Wingdings 3" pitchFamily="-112" charset="2"/>
              <a:buNone/>
            </a:pPr>
            <a:r>
              <a:rPr lang="uk-UA" b="1" dirty="0" smtClean="0">
                <a:solidFill>
                  <a:srgbClr val="6D1014"/>
                </a:solidFill>
                <a:latin typeface="Calibri" panose="020F0502020204030204"/>
                <a:ea typeface="ＭＳ Ｐゴシック" pitchFamily="-112" charset="-128"/>
              </a:rPr>
              <a:t>ХТО МОЖЕ ДО ВАС ПРИЄДНАТИСЬ?</a:t>
            </a:r>
          </a:p>
          <a:p>
            <a:pPr algn="ctr">
              <a:buClr>
                <a:srgbClr val="5B9BD5"/>
              </a:buClr>
              <a:buFont typeface="Wingdings 3" pitchFamily="-112" charset="2"/>
              <a:buNone/>
            </a:pPr>
            <a:endParaRPr lang="uk-UA" b="1" dirty="0" smtClean="0">
              <a:solidFill>
                <a:srgbClr val="6D1014"/>
              </a:solidFill>
              <a:latin typeface="Calibri" panose="020F0502020204030204"/>
              <a:ea typeface="ＭＳ Ｐゴシック" pitchFamily="-112" charset="-128"/>
            </a:endParaRPr>
          </a:p>
          <a:p>
            <a:pPr algn="ctr">
              <a:buClr>
                <a:srgbClr val="5B9BD5"/>
              </a:buClr>
              <a:buFont typeface="Wingdings 3" pitchFamily="-112" charset="2"/>
              <a:buNone/>
            </a:pPr>
            <a:r>
              <a:rPr lang="uk-UA" b="1" dirty="0" smtClean="0">
                <a:solidFill>
                  <a:srgbClr val="0000FF"/>
                </a:solidFill>
                <a:latin typeface="Calibri" panose="020F0502020204030204"/>
                <a:ea typeface="ＭＳ Ｐゴシック" pitchFamily="-112" charset="-128"/>
              </a:rPr>
              <a:t>ХТО ЗАХОЧЕ ЦЕ КУПИТИ?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808617" y="3429000"/>
            <a:ext cx="7133772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Candara"/>
              </a:rPr>
              <a:t>Аналізуємо місії організації</a:t>
            </a:r>
            <a:endParaRPr lang="uk-UA" b="1" dirty="0">
              <a:solidFill>
                <a:schemeClr val="accent6">
                  <a:lumMod val="50000"/>
                </a:scheme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6055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81195" y="2527583"/>
            <a:ext cx="3998686" cy="4011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en-US" sz="1800" dirty="0" smtClean="0">
                <a:solidFill>
                  <a:srgbClr val="073E87"/>
                </a:solidFill>
                <a:latin typeface="Calibri" panose="020F0502020204030204"/>
              </a:rPr>
              <a:t>Vector Health Programs (</a:t>
            </a:r>
            <a:r>
              <a:rPr lang="uk-UA" sz="1800" dirty="0" smtClean="0">
                <a:solidFill>
                  <a:srgbClr val="073E87"/>
                </a:solidFill>
                <a:latin typeface="Calibri" panose="020F0502020204030204"/>
              </a:rPr>
              <a:t>медична організація, що опікується травмами рук</a:t>
            </a:r>
            <a:r>
              <a:rPr lang="en-US" sz="1800" dirty="0" smtClean="0">
                <a:solidFill>
                  <a:srgbClr val="073E87"/>
                </a:solidFill>
                <a:latin typeface="Calibri" panose="020F0502020204030204"/>
              </a:rPr>
              <a:t>)</a:t>
            </a:r>
            <a:endParaRPr lang="uk-UA" sz="1800" dirty="0" smtClean="0">
              <a:solidFill>
                <a:srgbClr val="073E87"/>
              </a:solidFill>
              <a:latin typeface="Calibri" panose="020F0502020204030204"/>
            </a:endParaRPr>
          </a:p>
          <a:p>
            <a:pPr marL="0" indent="0" algn="just">
              <a:lnSpc>
                <a:spcPct val="90000"/>
              </a:lnSpc>
              <a:buClr>
                <a:srgbClr val="31B6FD"/>
              </a:buClr>
              <a:buFont typeface="Symbol" pitchFamily="18" charset="2"/>
              <a:buNone/>
              <a:defRPr/>
            </a:pPr>
            <a:endParaRPr lang="en-US" sz="18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just">
              <a:lnSpc>
                <a:spcPct val="90000"/>
              </a:lnSpc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en-US" sz="1800" b="1" dirty="0" smtClean="0">
                <a:solidFill>
                  <a:prstClr val="black"/>
                </a:solidFill>
                <a:latin typeface="Calibri" panose="020F0502020204030204"/>
              </a:rPr>
              <a:t>“</a:t>
            </a:r>
            <a:r>
              <a:rPr lang="uk-UA" sz="1800" b="1" dirty="0" smtClean="0">
                <a:solidFill>
                  <a:prstClr val="black"/>
                </a:solidFill>
                <a:latin typeface="Calibri" panose="020F0502020204030204"/>
              </a:rPr>
              <a:t>Після обличчя людини, руки є найбільше експресивні.  </a:t>
            </a:r>
          </a:p>
          <a:p>
            <a:pPr marL="0" indent="0" algn="just">
              <a:lnSpc>
                <a:spcPct val="90000"/>
              </a:lnSpc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uk-UA" sz="1800" b="1" dirty="0" smtClean="0">
                <a:solidFill>
                  <a:prstClr val="black"/>
                </a:solidFill>
                <a:latin typeface="Calibri" panose="020F0502020204030204"/>
              </a:rPr>
              <a:t>Ми ними говоримо. </a:t>
            </a:r>
          </a:p>
          <a:p>
            <a:pPr marL="0" indent="0" algn="just">
              <a:lnSpc>
                <a:spcPct val="90000"/>
              </a:lnSpc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uk-UA" sz="1800" b="1" dirty="0" smtClean="0">
                <a:solidFill>
                  <a:prstClr val="black"/>
                </a:solidFill>
                <a:latin typeface="Calibri" panose="020F0502020204030204"/>
              </a:rPr>
              <a:t>Ми граємо ними. </a:t>
            </a:r>
          </a:p>
          <a:p>
            <a:pPr marL="0" indent="0" algn="just">
              <a:lnSpc>
                <a:spcPct val="90000"/>
              </a:lnSpc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uk-UA" sz="1800" b="1" dirty="0" smtClean="0">
                <a:solidFill>
                  <a:prstClr val="black"/>
                </a:solidFill>
                <a:latin typeface="Calibri" panose="020F0502020204030204"/>
              </a:rPr>
              <a:t>Ми піклуємось та пестимо ними.  </a:t>
            </a:r>
          </a:p>
          <a:p>
            <a:pPr marL="0" indent="0" algn="just">
              <a:lnSpc>
                <a:spcPct val="90000"/>
              </a:lnSpc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uk-UA" sz="1800" b="1" dirty="0" smtClean="0">
                <a:solidFill>
                  <a:prstClr val="black"/>
                </a:solidFill>
                <a:latin typeface="Calibri" panose="020F0502020204030204"/>
              </a:rPr>
              <a:t>Травма рук вражає людину з професійного і з людського боку. В організації </a:t>
            </a:r>
            <a:r>
              <a:rPr lang="en-US" sz="1800" b="1" dirty="0" smtClean="0">
                <a:solidFill>
                  <a:prstClr val="black"/>
                </a:solidFill>
                <a:latin typeface="Calibri" panose="020F0502020204030204"/>
              </a:rPr>
              <a:t> Vector Health Programs</a:t>
            </a:r>
            <a:r>
              <a:rPr lang="uk-UA" sz="1800" b="1" dirty="0" smtClean="0">
                <a:solidFill>
                  <a:prstClr val="black"/>
                </a:solidFill>
                <a:latin typeface="Calibri" panose="020F0502020204030204"/>
              </a:rPr>
              <a:t> ми повертаємо людям змогу знову користуватись своїми руками</a:t>
            </a:r>
            <a:r>
              <a:rPr lang="en-US" sz="1800" b="1" dirty="0" smtClean="0">
                <a:solidFill>
                  <a:prstClr val="black"/>
                </a:solidFill>
                <a:latin typeface="Calibri" panose="020F0502020204030204"/>
              </a:rPr>
              <a:t>.”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81194" y="1322721"/>
            <a:ext cx="10279427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Candara"/>
              </a:rPr>
              <a:t>ФОРМУЛЮЄМО МІСІЇ ОРГАНІЗАЦІЇ, ГОСПОДАРСТВА</a:t>
            </a:r>
            <a:endParaRPr lang="en-US" sz="3200" b="1" dirty="0" smtClean="0">
              <a:solidFill>
                <a:schemeClr val="accent6">
                  <a:lumMod val="50000"/>
                </a:schemeClr>
              </a:solidFill>
              <a:latin typeface="Candara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6161314" y="4227099"/>
            <a:ext cx="56170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1800" kern="1200" dirty="0" smtClean="0">
                <a:solidFill>
                  <a:srgbClr val="1A202C"/>
                </a:solidFill>
                <a:latin typeface="Montserrat"/>
                <a:ea typeface="+mn-ea"/>
                <a:cs typeface="+mn-cs"/>
              </a:rPr>
              <a:t>Наша місія чітка в наших програмах: </a:t>
            </a:r>
          </a:p>
          <a:p>
            <a:pPr>
              <a:buClrTx/>
              <a:buFontTx/>
              <a:buNone/>
            </a:pPr>
            <a:r>
              <a:rPr lang="uk-UA" sz="1800" b="1" kern="1200" dirty="0" smtClean="0">
                <a:solidFill>
                  <a:srgbClr val="1A202C"/>
                </a:solidFill>
                <a:latin typeface="Calibri" panose="020F0502020204030204"/>
                <a:ea typeface="+mn-ea"/>
                <a:cs typeface="+mn-cs"/>
              </a:rPr>
              <a:t>надати неперевершений догляд, </a:t>
            </a:r>
          </a:p>
          <a:p>
            <a:pPr>
              <a:buClrTx/>
              <a:buFontTx/>
              <a:buNone/>
            </a:pPr>
            <a:r>
              <a:rPr lang="uk-UA" sz="1800" b="1" kern="1200" dirty="0" smtClean="0">
                <a:solidFill>
                  <a:srgbClr val="1A202C"/>
                </a:solidFill>
                <a:latin typeface="Calibri" panose="020F0502020204030204"/>
                <a:ea typeface="+mn-ea"/>
                <a:cs typeface="+mn-cs"/>
              </a:rPr>
              <a:t>одночасно змінюючи віру в себе та фізичні можливості. </a:t>
            </a:r>
          </a:p>
          <a:p>
            <a:pPr>
              <a:buClrTx/>
              <a:buFontTx/>
              <a:buNone/>
            </a:pPr>
            <a:r>
              <a:rPr lang="uk-UA" sz="1800" b="1" kern="1200" dirty="0" smtClean="0">
                <a:solidFill>
                  <a:srgbClr val="1A202C"/>
                </a:solidFill>
                <a:latin typeface="Calibri" panose="020F0502020204030204"/>
                <a:ea typeface="+mn-ea"/>
                <a:cs typeface="+mn-cs"/>
              </a:rPr>
              <a:t>Незалежно від того, ким ви є, ми завжди будемо прагнути робити це в кожній програмі, яку ми координуємо</a:t>
            </a:r>
            <a:r>
              <a:rPr lang="uk-UA" sz="1800" kern="1200" dirty="0" smtClean="0">
                <a:solidFill>
                  <a:srgbClr val="1A202C"/>
                </a:solidFill>
                <a:latin typeface="Montserrat"/>
                <a:ea typeface="+mn-ea"/>
                <a:cs typeface="+mn-cs"/>
              </a:rPr>
              <a:t>. </a:t>
            </a:r>
            <a:endParaRPr lang="uk-UA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7227" y="2522568"/>
            <a:ext cx="3003443" cy="119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027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046522" y="2751336"/>
            <a:ext cx="6010540" cy="24659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1B6FD"/>
              </a:buClr>
              <a:defRPr/>
            </a:pPr>
            <a:r>
              <a:rPr lang="uk-UA" b="1" dirty="0" smtClean="0">
                <a:solidFill>
                  <a:prstClr val="black"/>
                </a:solidFill>
                <a:latin typeface="Candara"/>
              </a:rPr>
              <a:t>Звідки беруться цінності?</a:t>
            </a:r>
          </a:p>
          <a:p>
            <a:pPr>
              <a:buClr>
                <a:srgbClr val="31B6FD"/>
              </a:buClr>
              <a:defRPr/>
            </a:pPr>
            <a:r>
              <a:rPr lang="uk-UA" b="1" dirty="0" smtClean="0">
                <a:solidFill>
                  <a:prstClr val="black"/>
                </a:solidFill>
                <a:latin typeface="Candara"/>
              </a:rPr>
              <a:t>Ми маємо отримувати цінності від донорів та інших зацікавлених </a:t>
            </a:r>
          </a:p>
          <a:p>
            <a:pPr>
              <a:buClr>
                <a:srgbClr val="31B6FD"/>
              </a:buClr>
              <a:defRPr/>
            </a:pPr>
            <a:r>
              <a:rPr lang="uk-UA" b="1" dirty="0" smtClean="0">
                <a:solidFill>
                  <a:prstClr val="black"/>
                </a:solidFill>
                <a:latin typeface="Candara"/>
              </a:rPr>
              <a:t>Цінності мають складати базу ваших послань</a:t>
            </a:r>
          </a:p>
          <a:p>
            <a:pPr>
              <a:buClr>
                <a:srgbClr val="31B6FD"/>
              </a:buClr>
              <a:defRPr/>
            </a:pPr>
            <a:r>
              <a:rPr lang="uk-UA" b="1" dirty="0" smtClean="0">
                <a:solidFill>
                  <a:prstClr val="black"/>
                </a:solidFill>
                <a:latin typeface="Candara"/>
              </a:rPr>
              <a:t>Тримайте відносини з донорами на основі цінностей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91911" y="1469304"/>
            <a:ext cx="6114890" cy="69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ДУМАЄМО ПРО ЦІННОСТІ</a:t>
            </a:r>
            <a:endParaRPr lang="en-US" sz="3600" b="1" dirty="0" smtClean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7047" y="2933515"/>
            <a:ext cx="2797942" cy="18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2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1790255" y="2442221"/>
            <a:ext cx="4506686" cy="2288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Candara"/>
              </a:rPr>
              <a:t>ЩО МИ ПРОДАЄМО?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Candar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8240" y="2184230"/>
            <a:ext cx="52578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38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573" y="2515887"/>
            <a:ext cx="8222816" cy="3580614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204159" y="1275045"/>
            <a:ext cx="44165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70AD47">
                    <a:lumMod val="50000"/>
                  </a:srgbClr>
                </a:solidFill>
                <a:latin typeface="Candara"/>
              </a:rPr>
              <a:t>ЩО КУПУЮТЬ ДОНОРИ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5120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497860" y="3307636"/>
            <a:ext cx="5444529" cy="17933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1B6FD"/>
              </a:buClr>
              <a:defRPr/>
            </a:pPr>
            <a:r>
              <a:rPr lang="uk-UA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Candara"/>
              </a:rPr>
              <a:t>Що ви скажете, щоб вам дали кошти</a:t>
            </a:r>
          </a:p>
          <a:p>
            <a:pPr>
              <a:buClr>
                <a:srgbClr val="31B6FD"/>
              </a:buClr>
              <a:defRPr/>
            </a:pPr>
            <a:r>
              <a:rPr lang="uk-UA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Candara"/>
              </a:rPr>
              <a:t>Не думайте, що донори знають про те, що ви збираєтесь сказати</a:t>
            </a:r>
          </a:p>
          <a:p>
            <a:pPr>
              <a:buClr>
                <a:srgbClr val="31B6FD"/>
              </a:buClr>
              <a:defRPr/>
            </a:pPr>
            <a:r>
              <a:rPr lang="uk-UA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Candara"/>
              </a:rPr>
              <a:t>Розкажіть свою історію чітко, ясно та цілісно</a:t>
            </a:r>
            <a:endParaRPr lang="uk-UA" dirty="0" smtClean="0">
              <a:solidFill>
                <a:srgbClr val="790015"/>
              </a:solidFill>
              <a:latin typeface="Candara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92301" y="1238055"/>
            <a:ext cx="6287226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ＭＳ Ｐゴシック" pitchFamily="-65" charset="-128"/>
                <a:cs typeface="ＭＳ Ｐゴシック" pitchFamily="-65" charset="-128"/>
              </a:rPr>
              <a:t>ГОВОРИМО З ДОНОРОМ</a:t>
            </a:r>
            <a:endParaRPr lang="uk-UA" sz="3200" b="1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2301" y="2927622"/>
            <a:ext cx="2830196" cy="21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0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006662" y="2138438"/>
            <a:ext cx="6003910" cy="3450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31B6FD"/>
              </a:buClr>
              <a:buFont typeface="Wingdings" charset="2"/>
              <a:buNone/>
              <a:defRPr/>
            </a:pPr>
            <a:endParaRPr lang="en-US" dirty="0" smtClean="0">
              <a:solidFill>
                <a:srgbClr val="FF0000"/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r>
              <a:rPr lang="uk-UA" sz="2600" dirty="0" smtClean="0">
                <a:solidFill>
                  <a:prstClr val="black"/>
                </a:solidFill>
                <a:latin typeface="Candara"/>
              </a:rPr>
              <a:t>Не говоріть про гроші</a:t>
            </a:r>
          </a:p>
          <a:p>
            <a:pPr>
              <a:buClr>
                <a:srgbClr val="31B6FD"/>
              </a:buClr>
              <a:defRPr/>
            </a:pPr>
            <a:r>
              <a:rPr lang="uk-UA" sz="2600" dirty="0" smtClean="0">
                <a:solidFill>
                  <a:prstClr val="black"/>
                </a:solidFill>
                <a:latin typeface="Candara"/>
              </a:rPr>
              <a:t>Благодійна пожертва – це простий процес, ускладнений нашими заплутаними внутрішніми переживаннями</a:t>
            </a:r>
          </a:p>
          <a:p>
            <a:pPr>
              <a:buClr>
                <a:srgbClr val="31B6FD"/>
              </a:buClr>
              <a:defRPr/>
            </a:pPr>
            <a:r>
              <a:rPr lang="uk-UA" sz="2600" dirty="0" smtClean="0">
                <a:solidFill>
                  <a:prstClr val="black"/>
                </a:solidFill>
                <a:latin typeface="Candara"/>
              </a:rPr>
              <a:t>Розмова обличчя до обличчя  ефективніша ніж лист, тому що потребує більше мужності та енергозатрат</a:t>
            </a:r>
          </a:p>
          <a:p>
            <a:pPr>
              <a:buClr>
                <a:srgbClr val="31B6FD"/>
              </a:buClr>
              <a:defRPr/>
            </a:pPr>
            <a:r>
              <a:rPr lang="uk-UA" sz="2600" dirty="0" smtClean="0">
                <a:solidFill>
                  <a:prstClr val="black"/>
                </a:solidFill>
                <a:latin typeface="Candara"/>
              </a:rPr>
              <a:t>Просити – це не вимагати</a:t>
            </a:r>
          </a:p>
          <a:p>
            <a:pPr>
              <a:buClr>
                <a:srgbClr val="31B6FD"/>
              </a:buClr>
              <a:defRPr/>
            </a:pPr>
            <a:r>
              <a:rPr lang="uk-UA" sz="2600" dirty="0" smtClean="0">
                <a:solidFill>
                  <a:prstClr val="black"/>
                </a:solidFill>
                <a:latin typeface="Candara"/>
              </a:rPr>
              <a:t>Збір коштів – це запит коштів</a:t>
            </a:r>
            <a:endParaRPr lang="uk-UA" sz="26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47513" y="1110795"/>
            <a:ext cx="8726134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andara"/>
              </a:rPr>
              <a:t>АНАЛІЗУЄМО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andara"/>
              </a:rPr>
              <a:t>В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andara"/>
              </a:rPr>
              <a:t>АШУ РОЗМОВУ З ДОНОРОМ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andar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7513" y="3418770"/>
            <a:ext cx="3700593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631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65741" y="2614657"/>
            <a:ext cx="602797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B9BD5"/>
              </a:buClr>
              <a:buFont typeface="Wingdings" pitchFamily="-112" charset="2"/>
              <a:buNone/>
            </a:pPr>
            <a:r>
              <a:rPr lang="uk-UA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ＭＳ Ｐゴシック" pitchFamily="-112" charset="-128"/>
              </a:rPr>
              <a:t>Перед зустріччю запитайте себе:</a:t>
            </a:r>
          </a:p>
          <a:p>
            <a:pPr>
              <a:buClr>
                <a:srgbClr val="5B9BD5"/>
              </a:buClr>
              <a:buFont typeface="Wingdings" pitchFamily="-112" charset="2"/>
              <a:buNone/>
            </a:pPr>
            <a:endParaRPr lang="uk-UA" dirty="0" smtClean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  <a:ea typeface="ＭＳ Ｐゴシック" pitchFamily="-112" charset="-128"/>
            </a:endParaRPr>
          </a:p>
          <a:p>
            <a:pPr>
              <a:buClr>
                <a:srgbClr val="5B9BD5"/>
              </a:buClr>
            </a:pPr>
            <a:r>
              <a:rPr lang="uk-UA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ＭＳ Ｐゴシック" pitchFamily="-112" charset="-128"/>
              </a:rPr>
              <a:t>До кого краще звернутися</a:t>
            </a: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ＭＳ Ｐゴシック" pitchFamily="-112" charset="-128"/>
              </a:rPr>
              <a:t>ь</a:t>
            </a:r>
            <a:r>
              <a:rPr lang="uk-UA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ＭＳ Ｐゴシック" pitchFamily="-112" charset="-128"/>
              </a:rPr>
              <a:t> за підтримкою?</a:t>
            </a:r>
          </a:p>
          <a:p>
            <a:pPr>
              <a:buClr>
                <a:srgbClr val="5B9BD5"/>
              </a:buClr>
            </a:pPr>
            <a:r>
              <a:rPr lang="uk-UA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ＭＳ Ｐゴシック" pitchFamily="-112" charset="-128"/>
              </a:rPr>
              <a:t>Кому з організації краще спілкуватись з даною людиною?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14651" y="1397205"/>
            <a:ext cx="8950794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FontTx/>
              <a:buNone/>
            </a:pPr>
            <a:r>
              <a:rPr lang="uk-UA" sz="3600" b="1" dirty="0" smtClean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ＭＳ Ｐゴシック" pitchFamily="-112" charset="-128"/>
              </a:rPr>
              <a:t>ГОТУЄМОСЯ ДО ЗУСТРІЧІ З ДОНОРОМ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652" y="2425971"/>
            <a:ext cx="3086705" cy="308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481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111724" y="2777067"/>
            <a:ext cx="5122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B9BD5"/>
              </a:buClr>
            </a:pPr>
            <a:r>
              <a:rPr lang="uk-UA" dirty="0" smtClean="0">
                <a:solidFill>
                  <a:srgbClr val="44546A"/>
                </a:solidFill>
                <a:latin typeface="Calibri" panose="020F0502020204030204"/>
                <a:ea typeface="ＭＳ Ｐゴシック" pitchFamily="-112" charset="-128"/>
              </a:rPr>
              <a:t>Не застали Ви його/її в стресовий момент</a:t>
            </a:r>
          </a:p>
          <a:p>
            <a:pPr>
              <a:buClr>
                <a:srgbClr val="5B9BD5"/>
              </a:buClr>
            </a:pPr>
            <a:r>
              <a:rPr lang="uk-UA" dirty="0" smtClean="0">
                <a:solidFill>
                  <a:srgbClr val="44546A"/>
                </a:solidFill>
                <a:latin typeface="Calibri" panose="020F0502020204030204"/>
                <a:ea typeface="ＭＳ Ｐゴシック" pitchFamily="-112" charset="-128"/>
              </a:rPr>
              <a:t>Як йдуть його/її справи</a:t>
            </a:r>
          </a:p>
          <a:p>
            <a:pPr>
              <a:buClr>
                <a:srgbClr val="5B9BD5"/>
              </a:buClr>
            </a:pPr>
            <a:r>
              <a:rPr lang="uk-UA" dirty="0" smtClean="0">
                <a:solidFill>
                  <a:srgbClr val="44546A"/>
                </a:solidFill>
                <a:latin typeface="Calibri" panose="020F0502020204030204"/>
                <a:ea typeface="ＭＳ Ｐゴシック" pitchFamily="-112" charset="-128"/>
              </a:rPr>
              <a:t>Яке в нього/неї захоплення (хобі)</a:t>
            </a:r>
          </a:p>
          <a:p>
            <a:pPr>
              <a:buClr>
                <a:srgbClr val="5B9BD5"/>
              </a:buClr>
            </a:pPr>
            <a:r>
              <a:rPr lang="uk-UA" dirty="0" smtClean="0">
                <a:solidFill>
                  <a:srgbClr val="44546A"/>
                </a:solidFill>
                <a:latin typeface="Calibri" panose="020F0502020204030204"/>
                <a:ea typeface="ＭＳ Ｐゴシック" pitchFamily="-112" charset="-128"/>
              </a:rPr>
              <a:t>Звідки він/вона родом, де вчились</a:t>
            </a:r>
          </a:p>
          <a:p>
            <a:pPr>
              <a:buClr>
                <a:srgbClr val="5B9BD5"/>
              </a:buClr>
            </a:pPr>
            <a:r>
              <a:rPr lang="uk-UA" dirty="0" smtClean="0">
                <a:solidFill>
                  <a:srgbClr val="44546A"/>
                </a:solidFill>
                <a:latin typeface="Calibri" panose="020F0502020204030204"/>
                <a:ea typeface="ＭＳ Ｐゴシック" pitchFamily="-112" charset="-128"/>
              </a:rPr>
              <a:t>Скільки та які гранти давали раніше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22585" y="1297668"/>
            <a:ext cx="7598786" cy="1013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FontTx/>
              <a:buNone/>
            </a:pPr>
            <a:r>
              <a:rPr lang="uk-UA" sz="3200" b="1" dirty="0" smtClean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ＭＳ Ｐゴシック" pitchFamily="-112" charset="-128"/>
              </a:rPr>
              <a:t>ВИВЧАЄМО ДОНОРА ДО ЗУСТРІЧІ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2585" y="2777067"/>
            <a:ext cx="3084843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613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5742516" y="2755116"/>
            <a:ext cx="6265939" cy="2791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1B6FD"/>
              </a:buClr>
              <a:defRPr/>
            </a:pPr>
            <a:r>
              <a:rPr lang="uk-UA" dirty="0" smtClean="0">
                <a:solidFill>
                  <a:prstClr val="black"/>
                </a:solidFill>
                <a:latin typeface="Candara"/>
              </a:rPr>
              <a:t>Підбирайте засоби залежно від обсягів та цілей</a:t>
            </a:r>
          </a:p>
          <a:p>
            <a:pPr>
              <a:buClr>
                <a:srgbClr val="31B6FD"/>
              </a:buClr>
              <a:defRPr/>
            </a:pPr>
            <a:r>
              <a:rPr lang="uk-UA" dirty="0" smtClean="0">
                <a:solidFill>
                  <a:prstClr val="black"/>
                </a:solidFill>
                <a:latin typeface="Candara"/>
              </a:rPr>
              <a:t>Креативність</a:t>
            </a:r>
          </a:p>
          <a:p>
            <a:pPr>
              <a:buClr>
                <a:srgbClr val="31B6FD"/>
              </a:buClr>
              <a:defRPr/>
            </a:pPr>
            <a:r>
              <a:rPr lang="uk-UA" dirty="0" err="1" smtClean="0">
                <a:solidFill>
                  <a:prstClr val="black"/>
                </a:solidFill>
                <a:latin typeface="Candara"/>
              </a:rPr>
              <a:t>Іноваційність</a:t>
            </a:r>
            <a:endParaRPr lang="uk-UA" dirty="0" smtClean="0">
              <a:solidFill>
                <a:prstClr val="black"/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r>
              <a:rPr lang="uk-UA" dirty="0" smtClean="0">
                <a:solidFill>
                  <a:prstClr val="black"/>
                </a:solidFill>
                <a:latin typeface="Candara"/>
              </a:rPr>
              <a:t>Інтеграція засобів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2194153" y="1141246"/>
            <a:ext cx="6115603" cy="1330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Candara"/>
              </a:rPr>
              <a:t>ПЕРЕКОНУЄМО ДОНОРА</a:t>
            </a:r>
            <a:endParaRPr lang="uk-UA" sz="3600" b="1" dirty="0">
              <a:solidFill>
                <a:schemeClr val="accent6">
                  <a:lumMod val="50000"/>
                </a:schemeClr>
              </a:solidFill>
              <a:latin typeface="Candar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153" y="2472061"/>
            <a:ext cx="3306762" cy="32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32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-29980"/>
            <a:ext cx="1603947" cy="6887980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1901356" y="1081463"/>
            <a:ext cx="9854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i="0" u="none" strike="noStrike" kern="1200" cap="all" spc="0" normalizeH="0" baseline="0" noProof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РОЗПОДІЛ ЗУСИЛЬ у неприбуткових організаціях</a:t>
            </a:r>
            <a:endParaRPr kumimoji="0" lang="uk-UA" sz="180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901356" y="2005613"/>
            <a:ext cx="9528644" cy="373151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Адміністрування неприбуткової організації - 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10%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Статутна діяльність -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20%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, 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інформування, соціальний маркетинг - 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30%, 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Залучення ресурсів (Фандрейзинг)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 - 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40% 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4039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79244" y="1175393"/>
            <a:ext cx="6762193" cy="1139825"/>
          </a:xfrm>
          <a:prstGeom prst="rect">
            <a:avLst/>
          </a:prstGeom>
        </p:spPr>
        <p:txBody>
          <a:bodyPr vert="horz" lIns="92075" tIns="46038" rIns="92075" bIns="46038" rtlCol="0" anchor="b">
            <a:normAutofit fontScale="6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uk-UA" dirty="0" smtClean="0">
                <a:latin typeface="Calibri" panose="020F0502020204030204"/>
                <a:ea typeface="ＭＳ Ｐゴシック" pitchFamily="-65" charset="-128"/>
                <a:cs typeface="ＭＳ Ｐゴシック" pitchFamily="-65" charset="-128"/>
              </a:rPr>
              <a:t/>
            </a:r>
            <a:br>
              <a:rPr lang="uk-UA" dirty="0" smtClean="0">
                <a:latin typeface="Calibri" panose="020F0502020204030204"/>
                <a:ea typeface="ＭＳ Ｐゴシック" pitchFamily="-65" charset="-128"/>
                <a:cs typeface="ＭＳ Ｐゴシック" pitchFamily="-65" charset="-128"/>
              </a:rPr>
            </a:br>
            <a:r>
              <a:rPr lang="uk-UA" sz="6700" b="1" dirty="0" smtClean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ＭＳ Ｐゴシック" pitchFamily="-65" charset="-128"/>
                <a:cs typeface="ＭＳ Ｐゴシック" pitchFamily="-65" charset="-128"/>
              </a:rPr>
              <a:t>АКСІОМА ФАНДРЕЙЗИНГУ</a:t>
            </a:r>
            <a:endParaRPr lang="uk-UA" noProof="1">
              <a:solidFill>
                <a:srgbClr val="70AD47">
                  <a:lumMod val="50000"/>
                </a:srgbClr>
              </a:solidFill>
              <a:latin typeface="Calibri" panose="020F0502020204030204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957" y="2460779"/>
            <a:ext cx="3773715" cy="3373963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024355" y="2780834"/>
            <a:ext cx="7853582" cy="3218235"/>
          </a:xfrm>
          <a:prstGeom prst="rect">
            <a:avLst/>
          </a:prstGeom>
          <a:noFill/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31B6FD"/>
              </a:buClr>
              <a:buFont typeface="Wingdings" charset="2"/>
              <a:buNone/>
              <a:defRPr/>
            </a:pPr>
            <a:r>
              <a:rPr lang="uk-UA" dirty="0" smtClean="0">
                <a:solidFill>
                  <a:prstClr val="black"/>
                </a:solidFill>
                <a:latin typeface="Candara"/>
              </a:rPr>
              <a:t>Найбільший </a:t>
            </a:r>
            <a:r>
              <a:rPr lang="uk-UA" b="1" dirty="0" smtClean="0">
                <a:solidFill>
                  <a:prstClr val="black"/>
                </a:solidFill>
                <a:latin typeface="Candara"/>
              </a:rPr>
              <a:t>УСПІХ</a:t>
            </a:r>
            <a:r>
              <a:rPr lang="uk-UA" dirty="0" smtClean="0">
                <a:solidFill>
                  <a:prstClr val="black"/>
                </a:solidFill>
                <a:latin typeface="Candara"/>
              </a:rPr>
              <a:t> у фандрейзингу станеться тоді, коли</a:t>
            </a:r>
          </a:p>
          <a:p>
            <a:pPr algn="ctr">
              <a:buClr>
                <a:srgbClr val="31B6FD"/>
              </a:buClr>
              <a:buFont typeface="Wingdings" charset="2"/>
              <a:buNone/>
              <a:defRPr/>
            </a:pPr>
            <a:r>
              <a:rPr lang="uk-UA" b="1" dirty="0" smtClean="0">
                <a:solidFill>
                  <a:prstClr val="black"/>
                </a:solidFill>
                <a:latin typeface="Candara"/>
              </a:rPr>
              <a:t>ВІДПОВІДНИЙ ПРОХАЧ</a:t>
            </a:r>
            <a:endParaRPr lang="uk-UA" dirty="0" smtClean="0">
              <a:solidFill>
                <a:prstClr val="black"/>
              </a:solidFill>
              <a:latin typeface="Candara"/>
            </a:endParaRPr>
          </a:p>
          <a:p>
            <a:pPr algn="ctr">
              <a:buClr>
                <a:srgbClr val="31B6FD"/>
              </a:buClr>
              <a:buFont typeface="Wingdings" charset="2"/>
              <a:buNone/>
              <a:defRPr/>
            </a:pPr>
            <a:r>
              <a:rPr lang="uk-UA" dirty="0" smtClean="0">
                <a:solidFill>
                  <a:prstClr val="black"/>
                </a:solidFill>
                <a:latin typeface="Candara"/>
              </a:rPr>
              <a:t>звернеться </a:t>
            </a:r>
          </a:p>
          <a:p>
            <a:pPr algn="ctr">
              <a:buClr>
                <a:srgbClr val="31B6FD"/>
              </a:buClr>
              <a:buFont typeface="Wingdings" charset="2"/>
              <a:buNone/>
              <a:defRPr/>
            </a:pPr>
            <a:r>
              <a:rPr lang="uk-UA" b="1" dirty="0" smtClean="0">
                <a:solidFill>
                  <a:prstClr val="black"/>
                </a:solidFill>
                <a:latin typeface="Candara"/>
              </a:rPr>
              <a:t>ВІДПОВІДНИМ СПОСОБОМ </a:t>
            </a:r>
          </a:p>
          <a:p>
            <a:pPr algn="ctr">
              <a:buClr>
                <a:srgbClr val="31B6FD"/>
              </a:buClr>
              <a:buFont typeface="Wingdings" charset="2"/>
              <a:buNone/>
              <a:defRPr/>
            </a:pPr>
            <a:r>
              <a:rPr lang="uk-UA" dirty="0" smtClean="0">
                <a:solidFill>
                  <a:prstClr val="black"/>
                </a:solidFill>
                <a:latin typeface="Candara"/>
              </a:rPr>
              <a:t>до  </a:t>
            </a:r>
            <a:r>
              <a:rPr lang="uk-UA" b="1" dirty="0" smtClean="0">
                <a:solidFill>
                  <a:prstClr val="black"/>
                </a:solidFill>
                <a:latin typeface="Candara"/>
              </a:rPr>
              <a:t>ВІДПОВІДНОГО ДОНОРА</a:t>
            </a:r>
          </a:p>
          <a:p>
            <a:pPr algn="ctr">
              <a:buClr>
                <a:srgbClr val="31B6FD"/>
              </a:buClr>
              <a:buFont typeface="Wingdings" charset="2"/>
              <a:buNone/>
              <a:defRPr/>
            </a:pPr>
            <a:r>
              <a:rPr lang="uk-UA" dirty="0" smtClean="0">
                <a:solidFill>
                  <a:prstClr val="black"/>
                </a:solidFill>
                <a:latin typeface="Candara"/>
              </a:rPr>
              <a:t>із запитом </a:t>
            </a:r>
          </a:p>
          <a:p>
            <a:pPr algn="ctr">
              <a:buClr>
                <a:srgbClr val="31B6FD"/>
              </a:buClr>
              <a:buFont typeface="Wingdings" charset="2"/>
              <a:buNone/>
              <a:defRPr/>
            </a:pPr>
            <a:r>
              <a:rPr lang="uk-UA" b="1" dirty="0" smtClean="0">
                <a:solidFill>
                  <a:prstClr val="black"/>
                </a:solidFill>
                <a:latin typeface="Candara"/>
              </a:rPr>
              <a:t>ВІДПОВІДНОЇ ПОЖЕРТВИ</a:t>
            </a:r>
            <a:endParaRPr lang="uk-UA" dirty="0" smtClean="0">
              <a:solidFill>
                <a:prstClr val="black"/>
              </a:solidFill>
              <a:latin typeface="Candara"/>
            </a:endParaRPr>
          </a:p>
          <a:p>
            <a:pPr>
              <a:buClr>
                <a:srgbClr val="31B6FD"/>
              </a:buClr>
              <a:buFont typeface="Wingdings" charset="2"/>
              <a:buNone/>
              <a:defRPr/>
            </a:pPr>
            <a:endParaRPr lang="uk-UA" sz="2900" b="1" noProof="1" smtClean="0">
              <a:solidFill>
                <a:srgbClr val="073E87"/>
              </a:solidFill>
              <a:latin typeface="Candara"/>
            </a:endParaRPr>
          </a:p>
          <a:p>
            <a:pPr>
              <a:buClr>
                <a:srgbClr val="31B6FD"/>
              </a:buClr>
              <a:buFont typeface="Wingdings 3" charset="2"/>
              <a:buNone/>
              <a:defRPr/>
            </a:pPr>
            <a:endParaRPr lang="uk-UA" sz="2900" b="1" noProof="1" smtClean="0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58112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02972" y="940609"/>
            <a:ext cx="9180285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uk-UA" sz="3600" b="1" dirty="0" smtClean="0">
                <a:solidFill>
                  <a:srgbClr val="70AD47">
                    <a:lumMod val="50000"/>
                  </a:srgbClr>
                </a:solidFill>
                <a:latin typeface="Candara"/>
              </a:rPr>
              <a:t>ВІРА ПЕРЕКОНУЄ</a:t>
            </a:r>
          </a:p>
        </p:txBody>
      </p:sp>
      <p:pic>
        <p:nvPicPr>
          <p:cNvPr id="7" name="Picture 3" descr="00000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68457" y="4282787"/>
            <a:ext cx="36830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кутник 7"/>
          <p:cNvSpPr/>
          <p:nvPr/>
        </p:nvSpPr>
        <p:spPr>
          <a:xfrm>
            <a:off x="2002972" y="2630026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uk-UA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Перед тим, як надихнути когось, </a:t>
            </a:r>
            <a:r>
              <a:rPr lang="uk-UA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повірте</a:t>
            </a:r>
            <a:r>
              <a:rPr lang="uk-UA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самі. Перед тим, як викликати сльози, спробуйте самі заплакати. Щоб переконувати, треба вірити самому.  </a:t>
            </a:r>
          </a:p>
          <a:p>
            <a:pPr>
              <a:buClrTx/>
              <a:buFontTx/>
              <a:buNone/>
            </a:pPr>
            <a:endParaRPr lang="uk-UA" sz="3200" b="1" kern="1200" dirty="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r>
              <a:rPr lang="uk-UA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Вінстон</a:t>
            </a:r>
            <a:r>
              <a:rPr lang="uk-UA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Черчіль</a:t>
            </a:r>
            <a:endParaRPr lang="uk-UA" sz="32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213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0"/>
            <a:ext cx="1603947" cy="6858000"/>
          </a:xfrm>
          <a:prstGeom prst="rect">
            <a:avLst/>
          </a:prstGeom>
        </p:spPr>
      </p:pic>
      <p:sp>
        <p:nvSpPr>
          <p:cNvPr id="9" name="Google Shape;119;g22c62a50417_0_5">
            <a:extLst>
              <a:ext uri="{FF2B5EF4-FFF2-40B4-BE49-F238E27FC236}">
                <a16:creationId xmlns:a16="http://schemas.microsoft.com/office/drawing/2014/main" id="{9454E71E-14AE-4806-A474-A6D1BD70ACF2}"/>
              </a:ext>
            </a:extLst>
          </p:cNvPr>
          <p:cNvSpPr txBox="1"/>
          <p:nvPr/>
        </p:nvSpPr>
        <p:spPr>
          <a:xfrm>
            <a:off x="2075925" y="2257425"/>
            <a:ext cx="9279300" cy="3600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uk-UA" sz="1800" dirty="0">
              <a:solidFill>
                <a:srgbClr val="006666"/>
              </a:solidFill>
              <a:latin typeface="Calibri" panose="020F0502020204030204" pitchFamily="34" charset="0"/>
              <a:ea typeface="Calibri"/>
              <a:cs typeface="Calibri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uk-UA" sz="1800" dirty="0">
              <a:solidFill>
                <a:srgbClr val="006666"/>
              </a:solidFill>
              <a:latin typeface="Calibri" panose="020F0502020204030204" pitchFamily="34" charset="0"/>
              <a:ea typeface="Calibri"/>
              <a:cs typeface="Calibri"/>
              <a:sym typeface="Montserrat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2800" b="1" i="0" u="none" strike="noStrike" dirty="0" smtClean="0">
                <a:solidFill>
                  <a:srgbClr val="006666"/>
                </a:solidFill>
                <a:effectLst/>
                <a:latin typeface="Calibri" panose="020F0502020204030204" pitchFamily="34" charset="0"/>
              </a:rPr>
              <a:t>Роман </a:t>
            </a:r>
            <a:r>
              <a:rPr lang="ru-RU" sz="2800" b="1" i="0" u="none" strike="noStrike" dirty="0" err="1" smtClean="0">
                <a:solidFill>
                  <a:srgbClr val="006666"/>
                </a:solidFill>
                <a:effectLst/>
                <a:latin typeface="Calibri" panose="020F0502020204030204" pitchFamily="34" charset="0"/>
              </a:rPr>
              <a:t>Корінець</a:t>
            </a:r>
            <a:endParaRPr lang="ru-RU" sz="2800" b="1" dirty="0">
              <a:solidFill>
                <a:srgbClr val="006666"/>
              </a:solidFill>
              <a:effectLst/>
              <a:latin typeface="Calibri" panose="020F0502020204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 smtClean="0">
                <a:solidFill>
                  <a:srgbClr val="006666"/>
                </a:solidFill>
                <a:effectLst/>
                <a:latin typeface="Calibri" panose="020F0502020204030204" pitchFamily="34" charset="0"/>
              </a:rPr>
              <a:t>+38097 574 7327</a:t>
            </a:r>
            <a:endParaRPr lang="en-US" sz="1800" b="0" i="0" u="none" strike="noStrike" dirty="0" smtClean="0">
              <a:solidFill>
                <a:srgbClr val="006666"/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en-GB" sz="1800" dirty="0" smtClean="0">
                <a:solidFill>
                  <a:srgbClr val="006666"/>
                </a:solidFill>
                <a:latin typeface="Calibri" panose="020F0502020204030204" pitchFamily="34" charset="0"/>
                <a:hlinkClick r:id="rId7"/>
              </a:rPr>
              <a:t>shkolaveteraniv@gmail.com</a:t>
            </a:r>
            <a:r>
              <a:rPr lang="en-GB" sz="18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 </a:t>
            </a:r>
            <a:endParaRPr lang="ru-RU" sz="1800" b="0" dirty="0">
              <a:solidFill>
                <a:srgbClr val="006666"/>
              </a:solidFill>
              <a:effectLst/>
              <a:latin typeface="Calibri" panose="020F0502020204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6666"/>
                </a:solidFill>
                <a:latin typeface="Calibri" panose="020F0502020204030204" pitchFamily="34" charset="0"/>
                <a:hlinkClick r:id="rId8"/>
              </a:rPr>
              <a:t>rkorinets@gmail.com</a:t>
            </a:r>
            <a:r>
              <a:rPr lang="en-US" sz="1800" dirty="0" smtClean="0">
                <a:solidFill>
                  <a:srgbClr val="006666"/>
                </a:solidFill>
                <a:latin typeface="Calibri" panose="020F0502020204030204" pitchFamily="34" charset="0"/>
              </a:rPr>
              <a:t>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ru-RU" sz="2400" b="0" dirty="0">
              <a:solidFill>
                <a:srgbClr val="006666"/>
              </a:solidFill>
              <a:effectLst/>
              <a:latin typeface="Calibri" panose="020F0502020204030204" pitchFamily="34" charset="0"/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endParaRPr lang="uk-UA" sz="1800" dirty="0">
              <a:solidFill>
                <a:srgbClr val="006666"/>
              </a:solidFill>
              <a:latin typeface="Montserrat"/>
              <a:ea typeface="Calibri"/>
              <a:cs typeface="Calibri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uk-UA" sz="1800" dirty="0">
              <a:solidFill>
                <a:srgbClr val="006666"/>
              </a:solidFill>
              <a:latin typeface="Montserrat"/>
              <a:ea typeface="Calibri"/>
              <a:cs typeface="Calibri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uk-UA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75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-29980"/>
            <a:ext cx="1603947" cy="68879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957" y="940608"/>
            <a:ext cx="10444689" cy="564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8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-29980"/>
            <a:ext cx="1603947" cy="68879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6285" y="1460090"/>
            <a:ext cx="9538900" cy="482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92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-29980"/>
            <a:ext cx="1603947" cy="68879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910" y="1209369"/>
            <a:ext cx="9554130" cy="533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31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485" y="96710"/>
            <a:ext cx="1491175" cy="70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9756" y="139556"/>
            <a:ext cx="1818982" cy="7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738" y="278949"/>
            <a:ext cx="1627302" cy="34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9389E-1B88-4C06-9E4E-0B5C9066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990" y="-29980"/>
            <a:ext cx="1603947" cy="688798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2038" y="894599"/>
            <a:ext cx="9355541" cy="600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ЗАВДАННЯ ФАНДРЕЙЗИНГУ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897405" y="2005486"/>
            <a:ext cx="29024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vi-VN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Фандр</a:t>
            </a:r>
            <a:r>
              <a:rPr lang="uk-UA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а</a:t>
            </a:r>
            <a:r>
              <a:rPr lang="vi-VN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йзинг </a:t>
            </a:r>
            <a:r>
              <a:rPr lang="en-US" sz="18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— </a:t>
            </a:r>
            <a:r>
              <a:rPr lang="vi-VN" sz="18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процес </a:t>
            </a:r>
            <a:r>
              <a:rPr lang="vi-VN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залучення грошових коштів та інших ресурсів (людських, матеріальних, інформаційних тощо), які організація не може забезпечити самостійно, та які є необхідними для реалізації певного проекту або своєї діяльності в цілому.</a:t>
            </a:r>
            <a:endParaRPr lang="uk-UA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5383160" y="1664439"/>
            <a:ext cx="653133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uk-UA" sz="20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Завданнями, що стоять перед колективом у процесі фандрайзингу є:</a:t>
            </a:r>
          </a:p>
          <a:p>
            <a:pPr>
              <a:buClrTx/>
              <a:buFontTx/>
              <a:buNone/>
            </a:pPr>
            <a:endParaRPr lang="uk-UA" sz="2000" kern="1200" dirty="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r>
              <a:rPr lang="uk-UA" sz="20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• пошук потенційних донорів;</a:t>
            </a:r>
          </a:p>
          <a:p>
            <a:pPr>
              <a:buClrTx/>
              <a:buFontTx/>
              <a:buNone/>
            </a:pPr>
            <a:endParaRPr lang="uk-UA" sz="2000" kern="1200" dirty="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r>
              <a:rPr lang="uk-UA" sz="20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• обґрунтування власних потреб відповідно до інтересів потенційних донорів та рівнем їх розуміння наших проблем;</a:t>
            </a:r>
          </a:p>
          <a:p>
            <a:pPr>
              <a:buClrTx/>
              <a:buFontTx/>
              <a:buNone/>
            </a:pPr>
            <a:endParaRPr lang="uk-UA" sz="2000" kern="1200" dirty="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r>
              <a:rPr lang="uk-UA" sz="20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• постійна робота з потенційними донорами (формування, підтримку і розвиток зв'язків);</a:t>
            </a:r>
          </a:p>
          <a:p>
            <a:pPr>
              <a:buClrTx/>
              <a:buFontTx/>
              <a:buNone/>
            </a:pPr>
            <a:endParaRPr lang="uk-UA" sz="2000" kern="1200" dirty="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r>
              <a:rPr lang="uk-UA" sz="20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• формування громадської думки на користь підтримки діяльності фермера, кооперативу,  організації чи колективу, збір листів підтримки, придбання авторитету.</a:t>
            </a:r>
            <a:endParaRPr lang="uk-UA" sz="2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2627</Words>
  <Application>Microsoft Office PowerPoint</Application>
  <PresentationFormat>Широкий екран</PresentationFormat>
  <Paragraphs>333</Paragraphs>
  <Slides>52</Slides>
  <Notes>52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52</vt:i4>
      </vt:variant>
    </vt:vector>
  </HeadingPairs>
  <TitlesOfParts>
    <vt:vector size="68" baseType="lpstr">
      <vt:lpstr>Times New Roman</vt:lpstr>
      <vt:lpstr>Calibri</vt:lpstr>
      <vt:lpstr>Candara</vt:lpstr>
      <vt:lpstr>Lato</vt:lpstr>
      <vt:lpstr>Trebuchet MS</vt:lpstr>
      <vt:lpstr>Verdana</vt:lpstr>
      <vt:lpstr>Wingdings 3</vt:lpstr>
      <vt:lpstr>PT_Sans-Regular</vt:lpstr>
      <vt:lpstr>ＭＳ Ｐゴシック</vt:lpstr>
      <vt:lpstr>Montserrat SemiBold</vt:lpstr>
      <vt:lpstr>Symbol</vt:lpstr>
      <vt:lpstr>Montserrat</vt:lpstr>
      <vt:lpstr>Arial</vt:lpstr>
      <vt:lpstr>Wingdings</vt:lpstr>
      <vt:lpstr>Wingdings 2</vt:lpstr>
      <vt:lpstr>Тема Office</vt:lpstr>
      <vt:lpstr>ОСНОВИ ФАНДРЕЙЗИНГУ ДЛЯ ВЕТЕРАНІВ І ВЕТЕРАНОК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 ПІДГОТУВАТИ УСПІШНИЙ БІЗНЕС-ПЛАН</dc:title>
  <dc:creator>Євчу</dc:creator>
  <cp:lastModifiedBy>Роман</cp:lastModifiedBy>
  <cp:revision>43</cp:revision>
  <dcterms:created xsi:type="dcterms:W3CDTF">2022-12-07T14:52:55Z</dcterms:created>
  <dcterms:modified xsi:type="dcterms:W3CDTF">2023-06-15T08:06:28Z</dcterms:modified>
</cp:coreProperties>
</file>