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65" r:id="rId3"/>
    <p:sldId id="260" r:id="rId4"/>
    <p:sldId id="267" r:id="rId5"/>
    <p:sldId id="274" r:id="rId6"/>
    <p:sldId id="275" r:id="rId7"/>
    <p:sldId id="277" r:id="rId8"/>
    <p:sldId id="273" r:id="rId9"/>
    <p:sldId id="279" r:id="rId10"/>
    <p:sldId id="264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54"/>
    <a:srgbClr val="006666"/>
    <a:srgbClr val="004A48"/>
    <a:srgbClr val="3F3F3F"/>
    <a:srgbClr val="009999"/>
    <a:srgbClr val="2D493E"/>
    <a:srgbClr val="6BBF49"/>
    <a:srgbClr val="B7E1E5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37" d="100"/>
          <a:sy n="37" d="100"/>
        </p:scale>
        <p:origin x="1914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0199F-6ABC-4822-853D-C653C8E08B7A}" type="datetimeFigureOut">
              <a:rPr lang="uk-UA" smtClean="0"/>
              <a:t>02.06.2023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A1B4A-A92A-4382-A12A-67FCEA46966E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897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A1B4A-A92A-4382-A12A-67FCEA46966E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9855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A1B4A-A92A-4382-A12A-67FCEA46966E}" type="slidenum">
              <a:rPr lang="uk-UA" smtClean="0"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77817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A1B4A-A92A-4382-A12A-67FCEA46966E}" type="slidenum">
              <a:rPr lang="uk-UA" smtClean="0">
                <a:solidFill>
                  <a:prstClr val="black"/>
                </a:solidFill>
              </a:rPr>
              <a:pPr/>
              <a:t>2</a:t>
            </a:fld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17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A1B4A-A92A-4382-A12A-67FCEA46966E}" type="slidenum">
              <a:rPr lang="uk-UA" smtClean="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3057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A1B4A-A92A-4382-A12A-67FCEA46966E}" type="slidenum">
              <a:rPr lang="uk-UA" smtClean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70902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A1B4A-A92A-4382-A12A-67FCEA46966E}" type="slidenum">
              <a:rPr lang="uk-UA" smtClean="0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54702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A1B4A-A92A-4382-A12A-67FCEA46966E}" type="slidenum">
              <a:rPr lang="uk-UA" smtClean="0"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51540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A1B4A-A92A-4382-A12A-67FCEA46966E}" type="slidenum">
              <a:rPr lang="uk-UA" smtClean="0"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12562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A1B4A-A92A-4382-A12A-67FCEA46966E}" type="slidenum">
              <a:rPr lang="uk-UA" smtClean="0"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59793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A1B4A-A92A-4382-A12A-67FCEA46966E}" type="slidenum">
              <a:rPr lang="uk-UA" smtClean="0"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2428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F59B-A8CF-4255-8AE9-EF4D4EBA30DE}" type="datetimeFigureOut">
              <a:rPr lang="uk-UA" smtClean="0"/>
              <a:t>02.06.2023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0D28-42D4-4742-9574-BE619CBBD97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98037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F59B-A8CF-4255-8AE9-EF4D4EBA30DE}" type="datetimeFigureOut">
              <a:rPr lang="uk-UA" smtClean="0"/>
              <a:t>02.06.2023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0D28-42D4-4742-9574-BE619CBBD97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88923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F59B-A8CF-4255-8AE9-EF4D4EBA30DE}" type="datetimeFigureOut">
              <a:rPr lang="uk-UA" smtClean="0"/>
              <a:t>02.06.2023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0D28-42D4-4742-9574-BE619CBBD97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39689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F59B-A8CF-4255-8AE9-EF4D4EBA30DE}" type="datetimeFigureOut">
              <a:rPr lang="uk-UA" smtClean="0"/>
              <a:t>02.06.2023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0D28-42D4-4742-9574-BE619CBBD97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932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F59B-A8CF-4255-8AE9-EF4D4EBA30DE}" type="datetimeFigureOut">
              <a:rPr lang="uk-UA" smtClean="0"/>
              <a:t>02.06.2023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0D28-42D4-4742-9574-BE619CBBD97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52312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F59B-A8CF-4255-8AE9-EF4D4EBA30DE}" type="datetimeFigureOut">
              <a:rPr lang="uk-UA" smtClean="0"/>
              <a:t>02.06.2023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0D28-42D4-4742-9574-BE619CBBD97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52758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F59B-A8CF-4255-8AE9-EF4D4EBA30DE}" type="datetimeFigureOut">
              <a:rPr lang="uk-UA" smtClean="0"/>
              <a:t>02.06.2023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0D28-42D4-4742-9574-BE619CBBD97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03264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F59B-A8CF-4255-8AE9-EF4D4EBA30DE}" type="datetimeFigureOut">
              <a:rPr lang="uk-UA" smtClean="0"/>
              <a:t>02.06.2023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0D28-42D4-4742-9574-BE619CBBD97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8812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F59B-A8CF-4255-8AE9-EF4D4EBA30DE}" type="datetimeFigureOut">
              <a:rPr lang="uk-UA" smtClean="0"/>
              <a:t>02.06.2023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0D28-42D4-4742-9574-BE619CBBD97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1061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F59B-A8CF-4255-8AE9-EF4D4EBA30DE}" type="datetimeFigureOut">
              <a:rPr lang="uk-UA" smtClean="0"/>
              <a:t>02.06.2023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0D28-42D4-4742-9574-BE619CBBD97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7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F59B-A8CF-4255-8AE9-EF4D4EBA30DE}" type="datetimeFigureOut">
              <a:rPr lang="uk-UA" smtClean="0"/>
              <a:t>02.06.2023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0D28-42D4-4742-9574-BE619CBBD97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93840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CF59B-A8CF-4255-8AE9-EF4D4EBA30DE}" type="datetimeFigureOut">
              <a:rPr lang="uk-UA" smtClean="0"/>
              <a:t>02.06.2023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30D28-42D4-4742-9574-BE619CBBD97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0644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shkolaveteraniv@gmail.com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bg1"/>
            </a:gs>
            <a:gs pos="81000">
              <a:schemeClr val="accent1">
                <a:lumMod val="45000"/>
                <a:lumOff val="55000"/>
              </a:schemeClr>
            </a:gs>
            <a:gs pos="93000">
              <a:schemeClr val="accent5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8116" y="1131188"/>
            <a:ext cx="9144000" cy="32959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rgbClr val="005654"/>
                </a:solidFill>
                <a:latin typeface="Geometria"/>
                <a:ea typeface="Cambria" panose="02040503050406030204" pitchFamily="18" charset="0"/>
                <a:cs typeface="Arial" panose="020B0604020202020204" pitchFamily="34" charset="0"/>
              </a:rPr>
              <a:t>Школа </a:t>
            </a:r>
            <a:br>
              <a:rPr lang="ru-RU" dirty="0">
                <a:solidFill>
                  <a:srgbClr val="005654"/>
                </a:solidFill>
                <a:latin typeface="Geometria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uk-UA" dirty="0">
                <a:solidFill>
                  <a:srgbClr val="005654"/>
                </a:solidFill>
                <a:latin typeface="Geometria"/>
                <a:ea typeface="Cambria" panose="02040503050406030204" pitchFamily="18" charset="0"/>
                <a:cs typeface="Arial" panose="020B0604020202020204" pitchFamily="34" charset="0"/>
              </a:rPr>
              <a:t>сімейного</a:t>
            </a:r>
            <a:r>
              <a:rPr lang="ru-RU" dirty="0">
                <a:solidFill>
                  <a:srgbClr val="005654"/>
                </a:solidFill>
                <a:latin typeface="Geometria"/>
                <a:ea typeface="Cambria" panose="02040503050406030204" pitchFamily="18" charset="0"/>
                <a:cs typeface="Arial" panose="020B0604020202020204" pitchFamily="34" charset="0"/>
              </a:rPr>
              <a:t> фермерства</a:t>
            </a:r>
            <a:br>
              <a:rPr lang="ru-RU" dirty="0">
                <a:solidFill>
                  <a:srgbClr val="005654"/>
                </a:solidFill>
                <a:latin typeface="Geometria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5654"/>
                </a:solidFill>
                <a:latin typeface="Geometria"/>
                <a:ea typeface="Cambria" panose="02040503050406030204" pitchFamily="18" charset="0"/>
                <a:cs typeface="Arial" panose="020B0604020202020204" pitchFamily="34" charset="0"/>
              </a:rPr>
              <a:t> для </a:t>
            </a:r>
            <a:r>
              <a:rPr lang="uk-UA" dirty="0">
                <a:solidFill>
                  <a:srgbClr val="005654"/>
                </a:solidFill>
                <a:latin typeface="Geometria"/>
                <a:ea typeface="Cambria" panose="02040503050406030204" pitchFamily="18" charset="0"/>
                <a:cs typeface="Arial" panose="020B0604020202020204" pitchFamily="34" charset="0"/>
              </a:rPr>
              <a:t>ветеранів</a:t>
            </a:r>
            <a:r>
              <a:rPr lang="ru-RU" dirty="0">
                <a:solidFill>
                  <a:srgbClr val="005654"/>
                </a:solidFill>
                <a:latin typeface="Geometria"/>
                <a:ea typeface="Cambria" panose="02040503050406030204" pitchFamily="18" charset="0"/>
                <a:cs typeface="Arial" panose="020B0604020202020204" pitchFamily="34" charset="0"/>
              </a:rPr>
              <a:t> і ветеранок</a:t>
            </a:r>
            <a:endParaRPr lang="uk-UA" dirty="0">
              <a:solidFill>
                <a:srgbClr val="005654"/>
              </a:solidFill>
              <a:latin typeface="Geometria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8103" y="4985855"/>
            <a:ext cx="9144000" cy="804042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Geometria"/>
                <a:ea typeface="Cambria" panose="02040503050406030204" pitchFamily="18" charset="0"/>
                <a:cs typeface="Arial" panose="020B0604020202020204" pitchFamily="34" charset="0"/>
              </a:rPr>
              <a:t>Презентація результатів проєкту</a:t>
            </a:r>
          </a:p>
          <a:p>
            <a:r>
              <a:rPr lang="uk-UA" sz="1800" b="1" dirty="0">
                <a:solidFill>
                  <a:schemeClr val="accent5">
                    <a:lumMod val="75000"/>
                  </a:schemeClr>
                </a:solidFill>
                <a:latin typeface="Geometria"/>
                <a:ea typeface="Cambria" panose="02040503050406030204" pitchFamily="18" charset="0"/>
                <a:cs typeface="Arial" panose="020B0604020202020204" pitchFamily="34" charset="0"/>
              </a:rPr>
              <a:t>6 червня 2023 року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74" y="91243"/>
            <a:ext cx="2487384" cy="999831"/>
          </a:xfrm>
          <a:prstGeom prst="rect">
            <a:avLst/>
          </a:prstGeom>
        </p:spPr>
      </p:pic>
      <p:pic>
        <p:nvPicPr>
          <p:cNvPr id="5" name="drawingObject1"/>
          <p:cNvPicPr/>
          <p:nvPr/>
        </p:nvPicPr>
        <p:blipFill>
          <a:blip r:embed="rId4"/>
          <a:stretch/>
        </p:blipFill>
        <p:spPr>
          <a:xfrm>
            <a:off x="4762828" y="69324"/>
            <a:ext cx="2571750" cy="128524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051" y="448518"/>
            <a:ext cx="2000250" cy="57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520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33" y="128734"/>
            <a:ext cx="2487384" cy="9998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056" y="71584"/>
            <a:ext cx="2572735" cy="12863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9545" y="429166"/>
            <a:ext cx="1818981" cy="6993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38374" y="1671637"/>
            <a:ext cx="740122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uk-UA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Geometria"/>
              </a:rPr>
              <a:t>Контакти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183246"/>
              </p:ext>
            </p:extLst>
          </p:nvPr>
        </p:nvGraphicFramePr>
        <p:xfrm>
          <a:off x="-1571164" y="3184268"/>
          <a:ext cx="10344151" cy="3124581"/>
        </p:xfrm>
        <a:graphic>
          <a:graphicData uri="http://schemas.openxmlformats.org/drawingml/2006/table">
            <a:tbl>
              <a:tblPr firstRow="1" firstCol="1" bandRow="1"/>
              <a:tblGrid>
                <a:gridCol w="465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6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245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rgbClr val="005654"/>
                          </a:solidFill>
                          <a:effectLst/>
                          <a:latin typeface="Geometri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Світлана Євчу</a:t>
                      </a:r>
                      <a:r>
                        <a:rPr lang="uk-UA" sz="2800" b="0" dirty="0">
                          <a:solidFill>
                            <a:srgbClr val="005654"/>
                          </a:solidFill>
                          <a:effectLst/>
                          <a:latin typeface="Geometri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rgbClr val="005654"/>
                          </a:solidFill>
                          <a:effectLst/>
                          <a:latin typeface="Geometri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координатор</a:t>
                      </a:r>
                      <a:r>
                        <a:rPr lang="uk-UA" sz="2800" dirty="0">
                          <a:solidFill>
                            <a:srgbClr val="005654"/>
                          </a:solidFill>
                          <a:effectLst/>
                          <a:latin typeface="Geometria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solidFill>
                            <a:srgbClr val="005654"/>
                          </a:solidFill>
                          <a:effectLst/>
                          <a:latin typeface="Geometri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проєкту  </a:t>
                      </a:r>
                      <a:r>
                        <a:rPr lang="lv-LV" sz="2800" dirty="0">
                          <a:solidFill>
                            <a:srgbClr val="005654"/>
                          </a:solidFill>
                          <a:effectLst/>
                          <a:latin typeface="Geometri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800" dirty="0">
                        <a:solidFill>
                          <a:srgbClr val="005654"/>
                        </a:solidFill>
                        <a:effectLst/>
                        <a:latin typeface="Geometria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rgbClr val="005654"/>
                          </a:solidFill>
                          <a:effectLst/>
                          <a:latin typeface="Geometri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0931632581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metria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/>
                        </a:rPr>
                        <a:t>shkolaveteraniv@gmail.com</a:t>
                      </a:r>
                      <a:endParaRPr lang="uk-UA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Geometria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893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33" y="128734"/>
            <a:ext cx="2487384" cy="9998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056" y="71584"/>
            <a:ext cx="2572735" cy="12863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9545" y="429166"/>
            <a:ext cx="1818981" cy="6993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88254" y="2257427"/>
            <a:ext cx="955833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>
                <a:solidFill>
                  <a:srgbClr val="005654"/>
                </a:solidFill>
                <a:latin typeface="Geometria"/>
                <a:ea typeface="Cambria" panose="02040503050406030204" pitchFamily="18" charset="0"/>
                <a:cs typeface="Arial" panose="020B0604020202020204" pitchFamily="34" charset="0"/>
              </a:rPr>
              <a:t>Цей проєкт здійснюється безпосередньо Всеукраїнською  громадською організацією  «Національна  асоціація сільськогосподарських  дорадчих  служб  України» став можливим завдяки Програмі реінтеграції ветеранів, яку реалізує  </a:t>
            </a:r>
            <a:r>
              <a:rPr lang="en-US" sz="2000" dirty="0">
                <a:solidFill>
                  <a:srgbClr val="005654"/>
                </a:solidFill>
                <a:latin typeface="Geometria"/>
                <a:ea typeface="Cambria" panose="02040503050406030204" pitchFamily="18" charset="0"/>
                <a:cs typeface="Arial" panose="020B0604020202020204" pitchFamily="34" charset="0"/>
              </a:rPr>
              <a:t>IREX </a:t>
            </a:r>
            <a:r>
              <a:rPr lang="uk-UA" sz="2000" dirty="0">
                <a:solidFill>
                  <a:srgbClr val="005654"/>
                </a:solidFill>
                <a:latin typeface="Geometria"/>
                <a:ea typeface="Cambria" panose="02040503050406030204" pitchFamily="18" charset="0"/>
                <a:cs typeface="Arial" panose="020B0604020202020204" pitchFamily="34" charset="0"/>
              </a:rPr>
              <a:t>за підтримки Державного департаменту США. </a:t>
            </a:r>
          </a:p>
          <a:p>
            <a:r>
              <a:rPr lang="uk-UA" sz="2400" dirty="0">
                <a:solidFill>
                  <a:srgbClr val="005654"/>
                </a:solidFill>
                <a:latin typeface="Geometria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uk-UA" sz="2000" dirty="0">
                <a:solidFill>
                  <a:srgbClr val="005654"/>
                </a:solidFill>
                <a:latin typeface="Geometria"/>
                <a:ea typeface="Cambria" panose="02040503050406030204" pitchFamily="18" charset="0"/>
                <a:cs typeface="Arial" panose="020B0604020202020204" pitchFamily="34" charset="0"/>
              </a:rPr>
              <a:t>Вміст є виключною відповідальністю Всеукраїнської громадської організації  «Національна  асоціація сільськогосподарських  дорадчих  служб  України» і не обов’язково відображає погляди Державного департаменту США та </a:t>
            </a:r>
            <a:r>
              <a:rPr lang="en-US" sz="2000" dirty="0">
                <a:solidFill>
                  <a:srgbClr val="005654"/>
                </a:solidFill>
                <a:latin typeface="Geometria"/>
                <a:ea typeface="Cambria" panose="02040503050406030204" pitchFamily="18" charset="0"/>
                <a:cs typeface="Arial" panose="020B0604020202020204" pitchFamily="34" charset="0"/>
              </a:rPr>
              <a:t>IREX</a:t>
            </a:r>
            <a:endParaRPr lang="uk-UA" sz="2000" dirty="0">
              <a:solidFill>
                <a:srgbClr val="005654"/>
              </a:solidFill>
              <a:latin typeface="Geometria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00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33" y="128734"/>
            <a:ext cx="2487384" cy="9998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184" y="112965"/>
            <a:ext cx="2572735" cy="12863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9545" y="429166"/>
            <a:ext cx="1818981" cy="699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632" y="1670099"/>
            <a:ext cx="1119780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2000" b="1" dirty="0">
                <a:solidFill>
                  <a:schemeClr val="accent3">
                    <a:lumMod val="75000"/>
                  </a:schemeClr>
                </a:solidFill>
                <a:latin typeface="Geometria"/>
                <a:ea typeface="Cambria" panose="02040503050406030204" pitchFamily="18" charset="0"/>
              </a:rPr>
              <a:t>Проблема, на вирішення якої спрямовано проєкт</a:t>
            </a:r>
          </a:p>
          <a:p>
            <a:pPr lvl="0" algn="just"/>
            <a:endParaRPr lang="uk-UA" sz="2400" b="1" dirty="0">
              <a:solidFill>
                <a:schemeClr val="accent5">
                  <a:lumMod val="75000"/>
                </a:schemeClr>
              </a:solidFill>
              <a:latin typeface="Geometria"/>
            </a:endParaRPr>
          </a:p>
          <a:p>
            <a:pPr lvl="0" algn="just"/>
            <a:r>
              <a:rPr lang="uk-UA" sz="2200" b="1" dirty="0">
                <a:solidFill>
                  <a:srgbClr val="005654"/>
                </a:solidFill>
                <a:latin typeface="Geometria"/>
                <a:ea typeface="Cambria" panose="02040503050406030204" pitchFamily="18" charset="0"/>
              </a:rPr>
              <a:t>Велика кількість ветеранів 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metria"/>
                <a:ea typeface="Cambria" panose="02040503050406030204" pitchFamily="18" charset="0"/>
              </a:rPr>
              <a:t>(на початок 2022 року понад 1 млн., після закінчення війни очікується приблизно 5 млн.) </a:t>
            </a:r>
            <a:r>
              <a:rPr lang="uk-UA" sz="2200" b="1" dirty="0">
                <a:solidFill>
                  <a:srgbClr val="005654"/>
                </a:solidFill>
                <a:latin typeface="Geometria"/>
                <a:ea typeface="Cambria" panose="02040503050406030204" pitchFamily="18" charset="0"/>
              </a:rPr>
              <a:t>працездатного віку 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metria"/>
                <a:ea typeface="Cambria" panose="02040503050406030204" pitchFamily="18" charset="0"/>
              </a:rPr>
              <a:t>(з 1 млн. ветеранів, 250 тис. віком від 20 до 40 років) </a:t>
            </a:r>
            <a:r>
              <a:rPr lang="uk-UA" sz="2200" b="1" dirty="0">
                <a:solidFill>
                  <a:srgbClr val="005654"/>
                </a:solidFill>
                <a:latin typeface="Geometria"/>
                <a:ea typeface="Cambria" panose="02040503050406030204" pitchFamily="18" charset="0"/>
              </a:rPr>
              <a:t>зацікавлені </a:t>
            </a:r>
            <a:r>
              <a:rPr lang="ru-RU" sz="2200" b="1" dirty="0">
                <a:solidFill>
                  <a:srgbClr val="005654"/>
                </a:solidFill>
                <a:latin typeface="Geometria"/>
                <a:ea typeface="Cambria" panose="02040503050406030204" pitchFamily="18" charset="0"/>
              </a:rPr>
              <a:t>у </a:t>
            </a:r>
            <a:r>
              <a:rPr lang="uk-UA" sz="2200" b="1" dirty="0">
                <a:solidFill>
                  <a:srgbClr val="005654"/>
                </a:solidFill>
                <a:latin typeface="Geometria"/>
                <a:ea typeface="Cambria" panose="02040503050406030204" pitchFamily="18" charset="0"/>
              </a:rPr>
              <a:t>започаткуванні власної справи 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metria"/>
                <a:ea typeface="Cambria" panose="02040503050406030204" pitchFamily="18" charset="0"/>
              </a:rPr>
              <a:t>(більше 35%), але</a:t>
            </a: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eometria"/>
                <a:ea typeface="Cambria" panose="02040503050406030204" pitchFamily="18" charset="0"/>
              </a:rPr>
              <a:t> 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metria"/>
                <a:ea typeface="Cambria" panose="02040503050406030204" pitchFamily="18" charset="0"/>
              </a:rPr>
              <a:t>з розвитком ветеранського підприємництва,  зокрема, у сфері сільського господарства,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metria"/>
                <a:ea typeface="Cambria" panose="02040503050406030204" pitchFamily="18" charset="0"/>
              </a:rPr>
              <a:t> 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metria"/>
                <a:ea typeface="Cambria" panose="02040503050406030204" pitchFamily="18" charset="0"/>
              </a:rPr>
              <a:t> </a:t>
            </a:r>
            <a:r>
              <a:rPr lang="uk-UA" sz="2000" dirty="0">
                <a:solidFill>
                  <a:srgbClr val="3F3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metria"/>
                <a:ea typeface="Cambria" panose="02040503050406030204" pitchFamily="18" charset="0"/>
              </a:rPr>
              <a:t>є проблеми</a:t>
            </a:r>
            <a:r>
              <a:rPr lang="uk-UA" sz="2000" dirty="0">
                <a:latin typeface="Geometria"/>
                <a:ea typeface="Cambria" panose="02040503050406030204" pitchFamily="18" charset="0"/>
              </a:rPr>
              <a:t>: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latin typeface="Geometria"/>
                <a:ea typeface="Cambria" panose="02040503050406030204" pitchFamily="18" charset="0"/>
              </a:rPr>
              <a:t>  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metria"/>
                <a:ea typeface="Cambria" panose="02040503050406030204" pitchFamily="18" charset="0"/>
              </a:rPr>
              <a:t>недостатній рівень інформаційного, консультативного та методичного забезпечення у цій  сфері; 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metria"/>
                <a:ea typeface="Cambria" panose="02040503050406030204" pitchFamily="18" charset="0"/>
              </a:rPr>
              <a:t>  відсутність активної популяризації товарів та послуг, вироблених ветеранами-підприємцями. </a:t>
            </a:r>
          </a:p>
          <a:p>
            <a:pPr lvl="0" algn="ctr">
              <a:lnSpc>
                <a:spcPct val="200000"/>
              </a:lnSpc>
            </a:pPr>
            <a:endParaRPr lang="uk-UA" sz="2000" b="1" dirty="0">
              <a:solidFill>
                <a:schemeClr val="tx1">
                  <a:lumMod val="75000"/>
                  <a:lumOff val="25000"/>
                </a:schemeClr>
              </a:solidFill>
              <a:latin typeface="Geometria"/>
            </a:endParaRPr>
          </a:p>
          <a:p>
            <a:pPr lvl="0" algn="ctr"/>
            <a:endParaRPr lang="uk-UA" sz="2000" b="1" dirty="0">
              <a:solidFill>
                <a:prstClr val="black"/>
              </a:solidFill>
              <a:latin typeface="Geometria"/>
            </a:endParaRPr>
          </a:p>
          <a:p>
            <a:pPr lvl="0" algn="ctr"/>
            <a:endParaRPr lang="uk-UA" sz="2000" b="1" dirty="0">
              <a:solidFill>
                <a:prstClr val="black"/>
              </a:solidFill>
            </a:endParaRPr>
          </a:p>
          <a:p>
            <a:pPr algn="just"/>
            <a:endParaRPr lang="uk-UA" sz="2000" dirty="0"/>
          </a:p>
          <a:p>
            <a:pPr algn="just"/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631611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33" y="128734"/>
            <a:ext cx="2487384" cy="9998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056" y="71584"/>
            <a:ext cx="2572735" cy="12863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9545" y="429166"/>
            <a:ext cx="1818981" cy="699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2480" y="2097178"/>
            <a:ext cx="105298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>
                <a:solidFill>
                  <a:srgbClr val="004A48"/>
                </a:solidFill>
                <a:latin typeface="Geometria"/>
                <a:ea typeface="Cambria" panose="02040503050406030204" pitchFamily="18" charset="0"/>
              </a:rPr>
              <a:t>Мета  проєкту  </a:t>
            </a:r>
            <a:r>
              <a:rPr lang="uk-UA" sz="2000" dirty="0">
                <a:latin typeface="Geometria"/>
                <a:ea typeface="Cambria" panose="02040503050406030204" pitchFamily="18" charset="0"/>
              </a:rPr>
              <a:t>-  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metria"/>
                <a:ea typeface="Cambria" panose="02040503050406030204" pitchFamily="18" charset="0"/>
              </a:rPr>
              <a:t>створення  та  підтримка  діяльності  системи  неформального  професійного  навчання  та дорадчого супроводу  для залучення ветеранів до фермерської діяльності насамперед, щодо створення та    розвитку  сімейних  фермерських  господарств  (СФГ),  а  також  їхнього  кооперування  (мережування)  для підвищення ефективності.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2480" y="3759734"/>
            <a:ext cx="8929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005654"/>
                </a:solidFill>
                <a:latin typeface="Geometria"/>
                <a:ea typeface="Cambria" panose="02040503050406030204" pitchFamily="18" charset="0"/>
              </a:rPr>
              <a:t>Охоплення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Geometria"/>
                <a:ea typeface="Cambria" panose="02040503050406030204" pitchFamily="18" charset="0"/>
              </a:rPr>
              <a:t> </a:t>
            </a:r>
            <a:r>
              <a:rPr lang="uk-UA" sz="2000" dirty="0">
                <a:latin typeface="Geometria"/>
                <a:ea typeface="Cambria" panose="02040503050406030204" pitchFamily="18" charset="0"/>
              </a:rPr>
              <a:t>- 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metria"/>
                <a:ea typeface="Cambria" panose="02040503050406030204" pitchFamily="18" charset="0"/>
              </a:rPr>
              <a:t>вся територія України, крім окупованих областей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2480" y="4498961"/>
            <a:ext cx="8929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005654"/>
                </a:solidFill>
                <a:latin typeface="Geometria"/>
                <a:ea typeface="Cambria" panose="02040503050406030204" pitchFamily="18" charset="0"/>
              </a:rPr>
              <a:t>Термін реалізації проєкту </a:t>
            </a:r>
            <a:r>
              <a:rPr lang="uk-UA" sz="2000" dirty="0">
                <a:latin typeface="Geometria"/>
                <a:ea typeface="Cambria" panose="02040503050406030204" pitchFamily="18" charset="0"/>
              </a:rPr>
              <a:t>-  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metria"/>
                <a:ea typeface="Cambria" panose="02040503050406030204" pitchFamily="18" charset="0"/>
              </a:rPr>
              <a:t>11.11.2022 -30.07.2023</a:t>
            </a:r>
          </a:p>
        </p:txBody>
      </p:sp>
    </p:spTree>
    <p:extLst>
      <p:ext uri="{BB962C8B-B14F-4D97-AF65-F5344CB8AC3E}">
        <p14:creationId xmlns:p14="http://schemas.microsoft.com/office/powerpoint/2010/main" val="347242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33" y="128734"/>
            <a:ext cx="2487384" cy="9998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9632" y="-14535"/>
            <a:ext cx="2572735" cy="12863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9545" y="429166"/>
            <a:ext cx="1818981" cy="6993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3305" y="1513170"/>
            <a:ext cx="502045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Geometria"/>
              </a:rPr>
              <a:t>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  <a:latin typeface="Geometria"/>
              </a:rPr>
              <a:t>Як вирішується проблема</a:t>
            </a:r>
          </a:p>
          <a:p>
            <a:endParaRPr lang="uk-UA" sz="2000" b="1" dirty="0">
              <a:solidFill>
                <a:schemeClr val="tx1">
                  <a:lumMod val="50000"/>
                  <a:lumOff val="50000"/>
                </a:schemeClr>
              </a:solidFill>
              <a:latin typeface="Geometria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metria"/>
              </a:rPr>
              <a:t>Проведено аналіз проблем, з якими стикаються </a:t>
            </a:r>
            <a:r>
              <a:rPr lang="uk-UA" sz="2000" b="1" dirty="0">
                <a:solidFill>
                  <a:srgbClr val="005654"/>
                </a:solidFill>
                <a:latin typeface="Geometria"/>
              </a:rPr>
              <a:t>ветерани-підприємці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metria"/>
              </a:rPr>
              <a:t>;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Geometria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metria"/>
              </a:rPr>
              <a:t>Проведено підготовку </a:t>
            </a:r>
            <a:r>
              <a:rPr lang="uk-UA" sz="2000" b="1" dirty="0">
                <a:solidFill>
                  <a:srgbClr val="005654"/>
                </a:solidFill>
                <a:latin typeface="Geometria"/>
              </a:rPr>
              <a:t>сільськогосподарських дорадників 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metria"/>
              </a:rPr>
              <a:t>для роботи з потенційними фермерами – ветеранами/ветеранками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uk-UA" sz="2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Geometria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metria"/>
              </a:rPr>
              <a:t>Проведено інформаційні-навчальні заходи для </a:t>
            </a:r>
            <a:r>
              <a:rPr lang="uk-UA" sz="2000" b="1" dirty="0">
                <a:solidFill>
                  <a:srgbClr val="004A48"/>
                </a:solidFill>
                <a:latin typeface="Geometria"/>
              </a:rPr>
              <a:t>представників ОМС 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metria"/>
              </a:rPr>
              <a:t>та </a:t>
            </a:r>
            <a:r>
              <a:rPr lang="uk-UA" sz="2000" b="1" dirty="0">
                <a:solidFill>
                  <a:srgbClr val="004A48"/>
                </a:solidFill>
                <a:latin typeface="Geometria"/>
              </a:rPr>
              <a:t>наукових та освітніх установ 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metria"/>
              </a:rPr>
              <a:t>щодо проблем ветеранського фермерства та можливих шляхів їх вирішення.</a:t>
            </a:r>
            <a:endParaRPr lang="uk-UA" sz="2000" dirty="0">
              <a:latin typeface="Geometria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DF6833D-AD4C-4F3D-B16A-57297A449D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695" y="3349335"/>
            <a:ext cx="2507763" cy="18768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6EAAA1-6461-4CD5-85C7-64390C8645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748" y="4420566"/>
            <a:ext cx="3308947" cy="18768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9DE5FE3-5B4A-46C7-A27D-82264FDCAF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615" y="1721525"/>
            <a:ext cx="3755227" cy="212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86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33" y="128734"/>
            <a:ext cx="2487384" cy="9998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9632" y="-14535"/>
            <a:ext cx="2572735" cy="12863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9545" y="429166"/>
            <a:ext cx="1818981" cy="6993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5766" y="1902914"/>
            <a:ext cx="502045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Geometria"/>
              </a:rPr>
              <a:t>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  <a:latin typeface="Geometria"/>
              </a:rPr>
              <a:t>Як вирішується проблема</a:t>
            </a:r>
          </a:p>
          <a:p>
            <a:endParaRPr lang="uk-UA" sz="2000" b="1" dirty="0">
              <a:solidFill>
                <a:schemeClr val="tx1">
                  <a:lumMod val="50000"/>
                  <a:lumOff val="50000"/>
                </a:schemeClr>
              </a:solidFill>
              <a:latin typeface="Geometria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metria"/>
              </a:rPr>
              <a:t>Зібрано кращі практики </a:t>
            </a:r>
            <a:r>
              <a:rPr lang="uk-UA" sz="2000" b="1" dirty="0">
                <a:solidFill>
                  <a:srgbClr val="005654"/>
                </a:solidFill>
                <a:latin typeface="Geometria"/>
              </a:rPr>
              <a:t>ветеранів-фермерів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metria"/>
              </a:rPr>
              <a:t> (</a:t>
            </a:r>
            <a:r>
              <a:rPr lang="uk-UA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metria"/>
              </a:rPr>
              <a:t>буде розміщено на інтернет –платформі </a:t>
            </a:r>
            <a:r>
              <a:rPr lang="en-US" sz="2000" i="1" dirty="0">
                <a:solidFill>
                  <a:srgbClr val="005654"/>
                </a:solidFill>
                <a:latin typeface="Geometria"/>
              </a:rPr>
              <a:t>http://fsv.dorada.org.ua/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metria"/>
              </a:rPr>
              <a:t>);</a:t>
            </a:r>
            <a:endParaRPr kumimoji="0" lang="uk-UA" sz="2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Geometria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uk-UA" sz="2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Geometria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sz="2000" b="1" dirty="0">
                <a:solidFill>
                  <a:srgbClr val="005654"/>
                </a:solidFill>
                <a:latin typeface="Geometria"/>
              </a:rPr>
              <a:t>Сформовано каталог організацій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metria"/>
              </a:rPr>
              <a:t>, які мають досвід і бажання надавати послуги ветеранам/ветеранкам, зацікавленим у створенні і розвитку сімейних фермерських господарств </a:t>
            </a:r>
            <a:endParaRPr lang="uk-UA" sz="2000" b="1" dirty="0">
              <a:solidFill>
                <a:srgbClr val="006666"/>
              </a:solidFill>
              <a:latin typeface="Geometria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6B287C-3362-40A8-837F-DBEE0B756F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808" y="1614702"/>
            <a:ext cx="5221811" cy="373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99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33" y="128734"/>
            <a:ext cx="2487384" cy="9998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9632" y="-14535"/>
            <a:ext cx="2572735" cy="12863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9545" y="429166"/>
            <a:ext cx="1818981" cy="6993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5766" y="1902914"/>
            <a:ext cx="502045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Geometria"/>
              </a:rPr>
              <a:t>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  <a:latin typeface="Geometria"/>
              </a:rPr>
              <a:t>Як вирішується проблема</a:t>
            </a:r>
          </a:p>
          <a:p>
            <a:endParaRPr lang="uk-UA" sz="2000" b="1" dirty="0">
              <a:solidFill>
                <a:schemeClr val="tx1">
                  <a:lumMod val="50000"/>
                  <a:lumOff val="50000"/>
                </a:schemeClr>
              </a:solidFill>
              <a:latin typeface="Geometria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metria"/>
              </a:rPr>
              <a:t>Проведено </a:t>
            </a:r>
            <a:r>
              <a:rPr lang="uk-UA" sz="2000" b="1" dirty="0">
                <a:solidFill>
                  <a:srgbClr val="005654"/>
                </a:solidFill>
                <a:latin typeface="Geometria"/>
              </a:rPr>
              <a:t>опитування ветеранів і ветеранок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metria"/>
              </a:rPr>
              <a:t> для виявлення їхньої зацікавленості у створенні і розвитку </a:t>
            </a:r>
            <a:r>
              <a:rPr kumimoji="0" lang="uk-UA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Geometria"/>
              </a:rPr>
              <a:t>сімейних фермерських господарств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uk-UA" sz="2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Geometria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sz="2000" b="1" dirty="0">
                <a:solidFill>
                  <a:srgbClr val="005654"/>
                </a:solidFill>
                <a:latin typeface="Geometria"/>
              </a:rPr>
              <a:t>Сформовано реєстр</a:t>
            </a:r>
            <a:r>
              <a:rPr lang="uk-UA" sz="2000" b="1" dirty="0">
                <a:solidFill>
                  <a:srgbClr val="004A48"/>
                </a:solidFill>
                <a:latin typeface="Geometria"/>
              </a:rPr>
              <a:t> 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metria"/>
              </a:rPr>
              <a:t>ветеранів і ветеранок, які зацікавлені в створенні і розвитку сімейних фермерських господарств </a:t>
            </a:r>
            <a:endParaRPr lang="uk-UA" sz="2000" b="1" dirty="0">
              <a:solidFill>
                <a:srgbClr val="006666"/>
              </a:solidFill>
              <a:latin typeface="Geometria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BC953B-2694-4D8F-BC37-779EFAABC3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54" y="1661576"/>
            <a:ext cx="5330897" cy="457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9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33" y="128734"/>
            <a:ext cx="2487384" cy="9998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9632" y="-14535"/>
            <a:ext cx="2572735" cy="12863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9545" y="429166"/>
            <a:ext cx="1818981" cy="6993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8953" y="2021716"/>
            <a:ext cx="451957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Geometria"/>
              </a:rPr>
              <a:t>Як вирішується проблема</a:t>
            </a:r>
          </a:p>
          <a:p>
            <a:endParaRPr lang="uk-UA" sz="2000" b="1" dirty="0">
              <a:solidFill>
                <a:schemeClr val="tx1">
                  <a:lumMod val="50000"/>
                  <a:lumOff val="50000"/>
                </a:schemeClr>
              </a:solidFill>
              <a:latin typeface="Geometria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metria"/>
              </a:rPr>
              <a:t>Підготовлені </a:t>
            </a:r>
            <a:r>
              <a:rPr lang="uk-UA" sz="2000" b="1" dirty="0">
                <a:solidFill>
                  <a:srgbClr val="005654"/>
                </a:solidFill>
                <a:latin typeface="Geometria"/>
              </a:rPr>
              <a:t>посібники</a:t>
            </a:r>
            <a:r>
              <a:rPr lang="uk-UA" sz="2000" dirty="0">
                <a:solidFill>
                  <a:srgbClr val="005654"/>
                </a:solidFill>
                <a:latin typeface="Geometria"/>
              </a:rPr>
              <a:t> і </a:t>
            </a:r>
            <a:r>
              <a:rPr lang="uk-UA" sz="2000" b="1" dirty="0">
                <a:solidFill>
                  <a:srgbClr val="005654"/>
                </a:solidFill>
                <a:latin typeface="Geometria"/>
              </a:rPr>
              <a:t>методичні матеріали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metria"/>
              </a:rPr>
              <a:t> 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metria"/>
              </a:rPr>
              <a:t>з тематики розвитку     ветеранського фермерства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Geometri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Geometria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metria"/>
              </a:rPr>
              <a:t>Підготовлена навчальна програма і навчальні матеріали для проведення </a:t>
            </a:r>
            <a:r>
              <a:rPr lang="uk-UA" sz="2000" b="1" dirty="0">
                <a:solidFill>
                  <a:srgbClr val="005654"/>
                </a:solidFill>
                <a:latin typeface="Geometria"/>
              </a:rPr>
              <a:t>8 вебінарів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Geometria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7C915C-0A44-4402-BFE9-B1A3BF4616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9639" y="4296100"/>
            <a:ext cx="1684525" cy="20164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F36D71-D76E-41E0-9DA2-88254DA408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29" y="1553686"/>
            <a:ext cx="2117973" cy="2686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F29FBB0-8F08-458D-A3E9-0BA92FFD6B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521" y="1561255"/>
            <a:ext cx="2112005" cy="2679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3A319A-113D-4519-861E-7B27311290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69027" y="4296100"/>
            <a:ext cx="1673372" cy="201642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18EA1AA-BDFD-469E-8AEB-96A8DC2F106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427" y="4411911"/>
            <a:ext cx="1252099" cy="1784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52168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33" y="128734"/>
            <a:ext cx="2487384" cy="9998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9632" y="-14535"/>
            <a:ext cx="2572735" cy="12863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9545" y="429166"/>
            <a:ext cx="1818981" cy="6993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8953" y="2021716"/>
            <a:ext cx="474225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Geometria"/>
              </a:rPr>
              <a:t>Як вирішується проблема</a:t>
            </a:r>
          </a:p>
          <a:p>
            <a:endParaRPr lang="uk-UA" sz="2000" b="1" dirty="0">
              <a:solidFill>
                <a:schemeClr val="tx1">
                  <a:lumMod val="50000"/>
                  <a:lumOff val="50000"/>
                </a:schemeClr>
              </a:solidFill>
              <a:latin typeface="Geometria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metria"/>
              </a:rPr>
              <a:t>Створена</a:t>
            </a:r>
            <a:r>
              <a:rPr lang="uk-UA" sz="2000" dirty="0">
                <a:solidFill>
                  <a:srgbClr val="005654"/>
                </a:solidFill>
                <a:latin typeface="Geometria"/>
              </a:rPr>
              <a:t> </a:t>
            </a:r>
            <a:r>
              <a:rPr lang="uk-UA" sz="2000" b="1" dirty="0">
                <a:solidFill>
                  <a:srgbClr val="005654"/>
                </a:solidFill>
                <a:latin typeface="Geometria"/>
              </a:rPr>
              <a:t>інтернет-платформа </a:t>
            </a:r>
          </a:p>
          <a:p>
            <a:pPr marL="363538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000" b="1" dirty="0">
                <a:solidFill>
                  <a:srgbClr val="005654"/>
                </a:solidFill>
                <a:latin typeface="Geometria"/>
              </a:rPr>
              <a:t>«Школа ветеранського фермерства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metria"/>
              </a:rPr>
              <a:t>», на якій будуть доступні всі матеріали по фермерству.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metria"/>
              </a:rPr>
              <a:t>До платформи буде під’єднано чат-бот для надання фахівцями </a:t>
            </a:r>
            <a:r>
              <a:rPr lang="uk-UA" sz="2000" b="1" dirty="0">
                <a:solidFill>
                  <a:srgbClr val="005654"/>
                </a:solidFill>
                <a:latin typeface="Geometria"/>
              </a:rPr>
              <a:t>онлайн-консультацій і порад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metria"/>
              </a:rPr>
              <a:t>Інтерфейс платформи дуже зручний для заходу на нього з мобільних пристроїв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metria"/>
              </a:rPr>
              <a:t>Запрацює  з </a:t>
            </a:r>
            <a:r>
              <a:rPr lang="uk-UA" sz="2000" b="1" dirty="0">
                <a:solidFill>
                  <a:srgbClr val="005654"/>
                </a:solidFill>
                <a:latin typeface="Geometria"/>
              </a:rPr>
              <a:t>1 липня 2023 року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Geometria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uk-UA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53D3044-476E-4E87-8AC0-04DD39F630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577" y="2186383"/>
            <a:ext cx="6060071" cy="368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30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559</TotalTime>
  <Words>457</Words>
  <Application>Microsoft Office PowerPoint</Application>
  <PresentationFormat>Широкоэкранный</PresentationFormat>
  <Paragraphs>77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Geometria</vt:lpstr>
      <vt:lpstr>Wingdings</vt:lpstr>
      <vt:lpstr>Office Theme</vt:lpstr>
      <vt:lpstr>Школа  сімейного фермерства  для ветеранів і ветеранок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Євчу</dc:creator>
  <cp:lastModifiedBy>User</cp:lastModifiedBy>
  <cp:revision>71</cp:revision>
  <dcterms:created xsi:type="dcterms:W3CDTF">2022-12-07T14:52:55Z</dcterms:created>
  <dcterms:modified xsi:type="dcterms:W3CDTF">2023-06-02T05:57:12Z</dcterms:modified>
</cp:coreProperties>
</file>