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88"/>
  </p:notesMasterIdLst>
  <p:sldIdLst>
    <p:sldId id="277" r:id="rId2"/>
    <p:sldId id="278" r:id="rId3"/>
    <p:sldId id="329" r:id="rId4"/>
    <p:sldId id="280" r:id="rId5"/>
    <p:sldId id="279" r:id="rId6"/>
    <p:sldId id="402" r:id="rId7"/>
    <p:sldId id="317" r:id="rId8"/>
    <p:sldId id="327" r:id="rId9"/>
    <p:sldId id="322" r:id="rId10"/>
    <p:sldId id="320" r:id="rId11"/>
    <p:sldId id="323" r:id="rId12"/>
    <p:sldId id="324" r:id="rId13"/>
    <p:sldId id="321" r:id="rId14"/>
    <p:sldId id="326" r:id="rId15"/>
    <p:sldId id="284" r:id="rId16"/>
    <p:sldId id="315" r:id="rId17"/>
    <p:sldId id="281" r:id="rId18"/>
    <p:sldId id="328" r:id="rId19"/>
    <p:sldId id="316" r:id="rId20"/>
    <p:sldId id="283" r:id="rId21"/>
    <p:sldId id="285" r:id="rId22"/>
    <p:sldId id="286" r:id="rId23"/>
    <p:sldId id="330" r:id="rId24"/>
    <p:sldId id="331" r:id="rId25"/>
    <p:sldId id="332" r:id="rId26"/>
    <p:sldId id="287" r:id="rId27"/>
    <p:sldId id="288" r:id="rId28"/>
    <p:sldId id="335" r:id="rId29"/>
    <p:sldId id="289" r:id="rId30"/>
    <p:sldId id="334" r:id="rId31"/>
    <p:sldId id="337" r:id="rId32"/>
    <p:sldId id="339" r:id="rId33"/>
    <p:sldId id="338" r:id="rId34"/>
    <p:sldId id="341" r:id="rId35"/>
    <p:sldId id="340" r:id="rId36"/>
    <p:sldId id="342" r:id="rId37"/>
    <p:sldId id="344" r:id="rId38"/>
    <p:sldId id="345" r:id="rId39"/>
    <p:sldId id="343" r:id="rId40"/>
    <p:sldId id="359" r:id="rId41"/>
    <p:sldId id="333" r:id="rId42"/>
    <p:sldId id="360" r:id="rId43"/>
    <p:sldId id="358" r:id="rId44"/>
    <p:sldId id="355" r:id="rId45"/>
    <p:sldId id="357" r:id="rId46"/>
    <p:sldId id="356" r:id="rId47"/>
    <p:sldId id="363" r:id="rId48"/>
    <p:sldId id="367" r:id="rId49"/>
    <p:sldId id="362" r:id="rId50"/>
    <p:sldId id="368" r:id="rId51"/>
    <p:sldId id="366" r:id="rId52"/>
    <p:sldId id="388" r:id="rId53"/>
    <p:sldId id="365" r:id="rId54"/>
    <p:sldId id="370" r:id="rId55"/>
    <p:sldId id="364" r:id="rId56"/>
    <p:sldId id="373" r:id="rId57"/>
    <p:sldId id="374" r:id="rId58"/>
    <p:sldId id="371" r:id="rId59"/>
    <p:sldId id="375" r:id="rId60"/>
    <p:sldId id="372" r:id="rId61"/>
    <p:sldId id="377" r:id="rId62"/>
    <p:sldId id="379" r:id="rId63"/>
    <p:sldId id="376" r:id="rId64"/>
    <p:sldId id="378" r:id="rId65"/>
    <p:sldId id="380" r:id="rId66"/>
    <p:sldId id="382" r:id="rId67"/>
    <p:sldId id="381" r:id="rId68"/>
    <p:sldId id="385" r:id="rId69"/>
    <p:sldId id="387" r:id="rId70"/>
    <p:sldId id="386" r:id="rId71"/>
    <p:sldId id="383" r:id="rId72"/>
    <p:sldId id="369" r:id="rId73"/>
    <p:sldId id="352" r:id="rId74"/>
    <p:sldId id="290" r:id="rId75"/>
    <p:sldId id="349" r:id="rId76"/>
    <p:sldId id="350" r:id="rId77"/>
    <p:sldId id="346" r:id="rId78"/>
    <p:sldId id="353" r:id="rId79"/>
    <p:sldId id="390" r:id="rId80"/>
    <p:sldId id="389" r:id="rId81"/>
    <p:sldId id="397" r:id="rId82"/>
    <p:sldId id="398" r:id="rId83"/>
    <p:sldId id="399" r:id="rId84"/>
    <p:sldId id="400" r:id="rId85"/>
    <p:sldId id="391" r:id="rId86"/>
    <p:sldId id="314" r:id="rId87"/>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46"/>
    <a:srgbClr val="006666"/>
    <a:srgbClr val="6BBF49"/>
    <a:srgbClr val="B7E1E5"/>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54" autoAdjust="0"/>
    <p:restoredTop sz="94660"/>
  </p:normalViewPr>
  <p:slideViewPr>
    <p:cSldViewPr snapToGrid="0">
      <p:cViewPr varScale="1">
        <p:scale>
          <a:sx n="66" d="100"/>
          <a:sy n="66" d="100"/>
        </p:scale>
        <p:origin x="61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0199F-6ABC-4822-853D-C653C8E08B7A}" type="datetimeFigureOut">
              <a:rPr lang="uk-UA" smtClean="0"/>
              <a:t>06.06.2023</a:t>
            </a:fld>
            <a:endParaRPr lang="uk-UA"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1A1B4A-A92A-4382-A12A-67FCEA46966E}" type="slidenum">
              <a:rPr lang="uk-UA" smtClean="0"/>
              <a:t>‹№›</a:t>
            </a:fld>
            <a:endParaRPr lang="uk-UA" dirty="0"/>
          </a:p>
        </p:txBody>
      </p:sp>
    </p:spTree>
    <p:extLst>
      <p:ext uri="{BB962C8B-B14F-4D97-AF65-F5344CB8AC3E}">
        <p14:creationId xmlns:p14="http://schemas.microsoft.com/office/powerpoint/2010/main" val="14897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37664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82783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30530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93226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22261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095275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39817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18487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05629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00773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61428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16297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93766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03407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89789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09015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92784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292435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673707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271674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0986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51980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520608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39354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7356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896356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217752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62085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40331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307531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93081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636179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95984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53770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643467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488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91813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02730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947070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455077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609113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233897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002530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74018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43669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244548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927762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301605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315242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786909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74717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397356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430218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671736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95517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316619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201426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07060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937475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080217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771529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925847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302709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726327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271965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51351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805853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84654436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274603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498849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8919641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777681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659802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729481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173920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28702383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22002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402758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446154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05325649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080155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783519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606406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1942231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05835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9" name="Google Shape;9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79274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Титульный слайд" type="title">
  <p:cSld name="Титульный слайд">
    <p:spTree>
      <p:nvGrpSpPr>
        <p:cNvPr id="1" name="Shape 15"/>
        <p:cNvGrpSpPr/>
        <p:nvPr/>
      </p:nvGrpSpPr>
      <p:grpSpPr>
        <a:xfrm>
          <a:off x="0" y="0"/>
          <a:ext cx="0" cy="0"/>
          <a:chOff x="0" y="0"/>
          <a:chExt cx="0" cy="0"/>
        </a:xfrm>
      </p:grpSpPr>
      <p:sp>
        <p:nvSpPr>
          <p:cNvPr id="16" name="Google Shape;16;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19" name="Google Shape;1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20" name="Google Shape;2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2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4116217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Заголовок и вертикальный текст">
    <p:spTree>
      <p:nvGrpSpPr>
        <p:cNvPr id="1" name="Shape 73"/>
        <p:cNvGrpSpPr/>
        <p:nvPr/>
      </p:nvGrpSpPr>
      <p:grpSpPr>
        <a:xfrm>
          <a:off x="0" y="0"/>
          <a:ext cx="0" cy="0"/>
          <a:chOff x="0" y="0"/>
          <a:chExt cx="0" cy="0"/>
        </a:xfrm>
      </p:grpSpPr>
      <p:sp>
        <p:nvSpPr>
          <p:cNvPr id="74" name="Google Shape;74;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77" name="Google Shape;7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78" name="Google Shape;7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2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3741864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Вертикальный заголовок и текст">
    <p:spTree>
      <p:nvGrpSpPr>
        <p:cNvPr id="1" name="Shape 79"/>
        <p:cNvGrpSpPr/>
        <p:nvPr/>
      </p:nvGrpSpPr>
      <p:grpSpPr>
        <a:xfrm>
          <a:off x="0" y="0"/>
          <a:ext cx="0" cy="0"/>
          <a:chOff x="0" y="0"/>
          <a:chExt cx="0" cy="0"/>
        </a:xfrm>
      </p:grpSpPr>
      <p:sp>
        <p:nvSpPr>
          <p:cNvPr id="80" name="Google Shape;80;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83" name="Google Shape;8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84" name="Google Shape;8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2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2666586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Пустой слайд" type="blank">
  <p:cSld name="Пустой слайд">
    <p:spTree>
      <p:nvGrpSpPr>
        <p:cNvPr id="1" name="Shape 21"/>
        <p:cNvGrpSpPr/>
        <p:nvPr/>
      </p:nvGrpSpPr>
      <p:grpSpPr>
        <a:xfrm>
          <a:off x="0" y="0"/>
          <a:ext cx="0" cy="0"/>
          <a:chOff x="0" y="0"/>
          <a:chExt cx="0" cy="0"/>
        </a:xfrm>
      </p:grpSpPr>
      <p:sp>
        <p:nvSpPr>
          <p:cNvPr id="22" name="Google Shape;2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23" name="Google Shape;2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24" name="Google Shape;2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2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1309999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Заголовок и объект">
    <p:spTree>
      <p:nvGrpSpPr>
        <p:cNvPr id="1" name="Shape 26"/>
        <p:cNvGrpSpPr/>
        <p:nvPr/>
      </p:nvGrpSpPr>
      <p:grpSpPr>
        <a:xfrm>
          <a:off x="0" y="0"/>
          <a:ext cx="0" cy="0"/>
          <a:chOff x="0" y="0"/>
          <a:chExt cx="0" cy="0"/>
        </a:xfrm>
      </p:grpSpPr>
      <p:sp>
        <p:nvSpPr>
          <p:cNvPr id="27" name="Google Shape;27;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30" name="Google Shape;30;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31" name="Google Shape;3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2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3973879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Заголовок раздела">
    <p:spTree>
      <p:nvGrpSpPr>
        <p:cNvPr id="1" name="Shape 32"/>
        <p:cNvGrpSpPr/>
        <p:nvPr/>
      </p:nvGrpSpPr>
      <p:grpSpPr>
        <a:xfrm>
          <a:off x="0" y="0"/>
          <a:ext cx="0" cy="0"/>
          <a:chOff x="0" y="0"/>
          <a:chExt cx="0" cy="0"/>
        </a:xfrm>
      </p:grpSpPr>
      <p:sp>
        <p:nvSpPr>
          <p:cNvPr id="33" name="Google Shape;33;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36" name="Google Shape;3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37" name="Google Shape;3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2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2467632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Два объекта" type="twoObj">
  <p:cSld name="Два объекта">
    <p:spTree>
      <p:nvGrpSpPr>
        <p:cNvPr id="1" name="Shape 38"/>
        <p:cNvGrpSpPr/>
        <p:nvPr/>
      </p:nvGrpSpPr>
      <p:grpSpPr>
        <a:xfrm>
          <a:off x="0" y="0"/>
          <a:ext cx="0" cy="0"/>
          <a:chOff x="0" y="0"/>
          <a:chExt cx="0" cy="0"/>
        </a:xfrm>
      </p:grpSpPr>
      <p:sp>
        <p:nvSpPr>
          <p:cNvPr id="39" name="Google Shape;39;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43" name="Google Shape;4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44" name="Google Shape;4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2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2836281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Сравнение" type="twoTxTwoObj">
  <p:cSld name="Сравнение">
    <p:spTree>
      <p:nvGrpSpPr>
        <p:cNvPr id="1" name="Shape 45"/>
        <p:cNvGrpSpPr/>
        <p:nvPr/>
      </p:nvGrpSpPr>
      <p:grpSpPr>
        <a:xfrm>
          <a:off x="0" y="0"/>
          <a:ext cx="0" cy="0"/>
          <a:chOff x="0" y="0"/>
          <a:chExt cx="0" cy="0"/>
        </a:xfrm>
      </p:grpSpPr>
      <p:sp>
        <p:nvSpPr>
          <p:cNvPr id="46" name="Google Shape;46;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52" name="Google Shape;5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53" name="Google Shape;5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2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1133442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Только заголовок">
    <p:spTree>
      <p:nvGrpSpPr>
        <p:cNvPr id="1" name="Shape 54"/>
        <p:cNvGrpSpPr/>
        <p:nvPr/>
      </p:nvGrpSpPr>
      <p:grpSpPr>
        <a:xfrm>
          <a:off x="0" y="0"/>
          <a:ext cx="0" cy="0"/>
          <a:chOff x="0" y="0"/>
          <a:chExt cx="0" cy="0"/>
        </a:xfrm>
      </p:grpSpPr>
      <p:sp>
        <p:nvSpPr>
          <p:cNvPr id="55" name="Google Shape;55;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57" name="Google Shape;57;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58" name="Google Shape;58;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2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1498837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Объект с подписью">
    <p:spTree>
      <p:nvGrpSpPr>
        <p:cNvPr id="1" name="Shape 59"/>
        <p:cNvGrpSpPr/>
        <p:nvPr/>
      </p:nvGrpSpPr>
      <p:grpSpPr>
        <a:xfrm>
          <a:off x="0" y="0"/>
          <a:ext cx="0" cy="0"/>
          <a:chOff x="0" y="0"/>
          <a:chExt cx="0" cy="0"/>
        </a:xfrm>
      </p:grpSpPr>
      <p:sp>
        <p:nvSpPr>
          <p:cNvPr id="60" name="Google Shape;60;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64" name="Google Shape;64;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65" name="Google Shape;65;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2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2479129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Рисунок с подписью">
    <p:spTree>
      <p:nvGrpSpPr>
        <p:cNvPr id="1" name="Shape 66"/>
        <p:cNvGrpSpPr/>
        <p:nvPr/>
      </p:nvGrpSpPr>
      <p:grpSpPr>
        <a:xfrm>
          <a:off x="0" y="0"/>
          <a:ext cx="0" cy="0"/>
          <a:chOff x="0" y="0"/>
          <a:chExt cx="0" cy="0"/>
        </a:xfrm>
      </p:grpSpPr>
      <p:sp>
        <p:nvSpPr>
          <p:cNvPr id="67" name="Google Shape;67;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34"/>
          <p:cNvSpPr>
            <a:spLocks noGrp="1"/>
          </p:cNvSpPr>
          <p:nvPr>
            <p:ph type="pic" idx="2"/>
          </p:nvPr>
        </p:nvSpPr>
        <p:spPr>
          <a:xfrm>
            <a:off x="5183188" y="987425"/>
            <a:ext cx="6172200" cy="4873625"/>
          </a:xfrm>
          <a:prstGeom prst="rect">
            <a:avLst/>
          </a:prstGeom>
          <a:noFill/>
          <a:ln>
            <a:noFill/>
          </a:ln>
        </p:spPr>
      </p:sp>
      <p:sp>
        <p:nvSpPr>
          <p:cNvPr id="69" name="Google Shape;69;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71" name="Google Shape;7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72" name="Google Shape;7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2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3572535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13" name="Google Shape;1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sym typeface="Calibri"/>
            </a:endParaRPr>
          </a:p>
        </p:txBody>
      </p:sp>
      <p:sp>
        <p:nvSpPr>
          <p:cNvPr id="14" name="Google Shape;1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ru-RU" sz="1200" b="0" i="0" u="none" strike="noStrike" kern="0" cap="none" spc="0" normalizeH="0" baseline="0" noProof="0">
                <a:ln>
                  <a:noFill/>
                </a:ln>
                <a:solidFill>
                  <a:srgbClr val="888888"/>
                </a:solidFill>
                <a:effectLst/>
                <a:uLnTx/>
                <a:uFillTx/>
                <a:latin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sym typeface="Calibri"/>
            </a:endParaRPr>
          </a:p>
        </p:txBody>
      </p:sp>
    </p:spTree>
    <p:extLst>
      <p:ext uri="{BB962C8B-B14F-4D97-AF65-F5344CB8AC3E}">
        <p14:creationId xmlns:p14="http://schemas.microsoft.com/office/powerpoint/2010/main" val="754347762"/>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10" Type="http://schemas.openxmlformats.org/officeDocument/2006/relationships/hyperlink" Target="https://www.govinfo.gov/content/pkg/BILLS-113hr2642enr/pdf/BILLS-113hr2642enr.pdf" TargetMode="External"/><Relationship Id="rId4" Type="http://schemas.openxmlformats.org/officeDocument/2006/relationships/image" Target="../media/image5.png"/><Relationship Id="rId9" Type="http://schemas.openxmlformats.org/officeDocument/2006/relationships/hyperlink" Target="https://www.ers.usda.gov/agricultural-act-of-2014-highlights-and-implications/"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www.sba.gov/local-assistance/resource-partners/veterans-business-outreach-center-vboc-program" TargetMode="External"/><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hyperlink" Target="http://www.cweonline.org/About-CWE/Veterans-Business-Outreach-Center"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farmvetco.org/" TargetMode="External"/><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fao.org/family-farming-decade/home/e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hyperlink" Target="https://www.fao.org/family-farming-decade/home/en/" TargetMode="External"/><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hyperlink" Target="https://farmer.co.ua/ua/" TargetMode="External"/><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zakon.rada.gov.ua/laws/show/973-15#Text"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hyperlink" Target="https://zakon.rada.gov.ua/laws/show/z0438-19#Text"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hyperlink" Target="https://zakon.rada.gov.ua/laws/show/973-15#Text" TargetMode="External"/><Relationship Id="rId3" Type="http://schemas.openxmlformats.org/officeDocument/2006/relationships/image" Target="../media/image4.png"/><Relationship Id="rId7" Type="http://schemas.openxmlformats.org/officeDocument/2006/relationships/hyperlink" Target="https://zakon.rada.gov.ua/laws/show/1067-19#Text"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hyperlink" Target="https://zakon.rada.gov.ua/laws/show/2755-17" TargetMode="External"/><Relationship Id="rId3" Type="http://schemas.openxmlformats.org/officeDocument/2006/relationships/image" Target="../media/image4.png"/><Relationship Id="rId7" Type="http://schemas.openxmlformats.org/officeDocument/2006/relationships/hyperlink" Target="https://zakon.rada.gov.ua/laws/show/1877-15#Text" TargetMode="External"/><Relationship Id="rId12" Type="http://schemas.openxmlformats.org/officeDocument/2006/relationships/hyperlink" Target="https://zakon.rada.gov.ua/laws/show/755-15#Text"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hyperlink" Target="https://zakon.rada.gov.ua/laws/show/2768-14#Text" TargetMode="External"/><Relationship Id="rId5" Type="http://schemas.openxmlformats.org/officeDocument/2006/relationships/image" Target="../media/image6.png"/><Relationship Id="rId10" Type="http://schemas.openxmlformats.org/officeDocument/2006/relationships/hyperlink" Target="https://zakon.rada.gov.ua/laws/show/2947-14#Text" TargetMode="External"/><Relationship Id="rId4" Type="http://schemas.openxmlformats.org/officeDocument/2006/relationships/image" Target="../media/image5.png"/><Relationship Id="rId9" Type="http://schemas.openxmlformats.org/officeDocument/2006/relationships/hyperlink" Target="https://zakon.rada.gov.ua/laws/show/4391-17#Text"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zakon.rada.gov.ua/laws/show/436-15#Text" TargetMode="External"/><Relationship Id="rId3" Type="http://schemas.openxmlformats.org/officeDocument/2006/relationships/image" Target="../media/image4.png"/><Relationship Id="rId7" Type="http://schemas.openxmlformats.org/officeDocument/2006/relationships/hyperlink" Target="https://zakon.rada.gov.ua/laws/show/435-15"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hyperlink" Target="https://zakon.rada.gov.ua/laws/show/213/95-%D0%B2%D1%80#Text)%20%D0%BA%D0%BE%D0%B4%D0%B5%D0%BA%D1%81%D1%96%D0%B2" TargetMode="External"/><Relationship Id="rId5" Type="http://schemas.openxmlformats.org/officeDocument/2006/relationships/image" Target="../media/image6.png"/><Relationship Id="rId10" Type="http://schemas.openxmlformats.org/officeDocument/2006/relationships/hyperlink" Target="https://zakon.rada.gov.ua/laws/show/3852-12#Text" TargetMode="External"/><Relationship Id="rId4" Type="http://schemas.openxmlformats.org/officeDocument/2006/relationships/image" Target="../media/image5.png"/><Relationship Id="rId9" Type="http://schemas.openxmlformats.org/officeDocument/2006/relationships/hyperlink" Target="https://zakon.rada.gov.ua/laws/show/322-08#Text"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zakon.rada.gov.ua/laws/show/106-2018-%D0%BF#Text" TargetMode="External"/><Relationship Id="rId3" Type="http://schemas.openxmlformats.org/officeDocument/2006/relationships/image" Target="../media/image4.png"/><Relationship Id="rId7" Type="http://schemas.openxmlformats.org/officeDocument/2006/relationships/hyperlink" Target="https://zakon.rada.gov.ua/laws/show/1102-2004-%D0%BF#Text"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10" Type="http://schemas.openxmlformats.org/officeDocument/2006/relationships/hyperlink" Target="https://zakon.rada.gov.ua/laws/show/z0438-19#Text" TargetMode="External"/><Relationship Id="rId4" Type="http://schemas.openxmlformats.org/officeDocument/2006/relationships/image" Target="../media/image5.png"/><Relationship Id="rId9" Type="http://schemas.openxmlformats.org/officeDocument/2006/relationships/hyperlink" Target="https://zakon.rada.gov.ua/laws/show/918-2022-%D0%BF#Tex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zakon.rada.gov.ua/laws/show/2768-14#Text"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hyperlink" Target="https://zakon.rada.gov.ua/laws/show/973-15#Text" TargetMode="External"/><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hyperlink" Target="https://zakon.rada.gov.ua/laws/show/3551-12#Text"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8" Type="http://schemas.openxmlformats.org/officeDocument/2006/relationships/hyperlink" Target="https://zakon.rada.gov.ua/laws/show/755-15#Text" TargetMode="External"/><Relationship Id="rId3" Type="http://schemas.openxmlformats.org/officeDocument/2006/relationships/image" Target="../media/image4.png"/><Relationship Id="rId7"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hyperlink" Target="https://zakon.rada.gov.ua/laws/show/v1057323-19"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hyperlink" Target="https://diia.gov.ua/services/reyestraciya-fop" TargetMode="External"/><Relationship Id="rId3" Type="http://schemas.openxmlformats.org/officeDocument/2006/relationships/image" Target="../media/image4.png"/><Relationship Id="rId7"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10" Type="http://schemas.openxmlformats.org/officeDocument/2006/relationships/hyperlink" Target="https://zakon.rada.gov.ua/laws/show/209-2022-%D0%BF#Text" TargetMode="External"/><Relationship Id="rId4" Type="http://schemas.openxmlformats.org/officeDocument/2006/relationships/image" Target="../media/image5.png"/><Relationship Id="rId9" Type="http://schemas.openxmlformats.org/officeDocument/2006/relationships/hyperlink" Target="https://guide.diia.gov.ua/asc/"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png"/><Relationship Id="rId7" Type="http://schemas.openxmlformats.org/officeDocument/2006/relationships/hyperlink" Target="https://zakon.rada.gov.ua/laws/show/2343-12#Text"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png"/><Relationship Id="rId7"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7.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6.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7.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8" Type="http://schemas.openxmlformats.org/officeDocument/2006/relationships/hyperlink" Target="https://zakon.rada.gov.ua/laws/show/1877-15#Text" TargetMode="External"/><Relationship Id="rId3" Type="http://schemas.openxmlformats.org/officeDocument/2006/relationships/image" Target="../media/image4.png"/><Relationship Id="rId7" Type="http://schemas.openxmlformats.org/officeDocument/2006/relationships/hyperlink" Target="https://zakon.rada.gov.ua/laws/show/973-15#Text"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zakon.rada.gov.ua/laws/show/973-15#Text"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8" Type="http://schemas.openxmlformats.org/officeDocument/2006/relationships/hyperlink" Target="https://zakon.rada.gov.ua/laws/show/2710-20#Text" TargetMode="External"/><Relationship Id="rId3" Type="http://schemas.openxmlformats.org/officeDocument/2006/relationships/image" Target="../media/image4.png"/><Relationship Id="rId7" Type="http://schemas.openxmlformats.org/officeDocument/2006/relationships/image" Target="../media/image59.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zakon.rada.gov.ua/laws/show/3551-12"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8" Type="http://schemas.openxmlformats.org/officeDocument/2006/relationships/hyperlink" Target="https://smf.org.ua/" TargetMode="External"/><Relationship Id="rId3" Type="http://schemas.openxmlformats.org/officeDocument/2006/relationships/image" Target="../media/image4.png"/><Relationship Id="rId7" Type="http://schemas.openxmlformats.org/officeDocument/2006/relationships/hyperlink" Target="http://lads.com.ua/simeini-fermy/"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10" Type="http://schemas.openxmlformats.org/officeDocument/2006/relationships/image" Target="../media/image61.png"/><Relationship Id="rId4" Type="http://schemas.openxmlformats.org/officeDocument/2006/relationships/image" Target="../media/image5.png"/><Relationship Id="rId9" Type="http://schemas.openxmlformats.org/officeDocument/2006/relationships/image" Target="../media/image60.png"/></Relationships>
</file>

<file path=ppt/slides/_rels/slide81.xml.rels><?xml version="1.0" encoding="UTF-8" standalone="yes"?>
<Relationships xmlns="http://schemas.openxmlformats.org/package/2006/relationships"><Relationship Id="rId8" Type="http://schemas.openxmlformats.org/officeDocument/2006/relationships/hyperlink" Target="https://zakon.rada.gov.ua/laws/show/2947-14#n27" TargetMode="External"/><Relationship Id="rId3" Type="http://schemas.openxmlformats.org/officeDocument/2006/relationships/image" Target="../media/image4.png"/><Relationship Id="rId7" Type="http://schemas.openxmlformats.org/officeDocument/2006/relationships/hyperlink" Target="https://zakon.rada.gov.ua/laws/show/973-15"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2.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zakon.rada.gov.ua/laws/show/2755-17#Text"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3.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86.xml.rels><?xml version="1.0" encoding="UTF-8" standalone="yes"?>
<Relationships xmlns="http://schemas.openxmlformats.org/package/2006/relationships"><Relationship Id="rId8" Type="http://schemas.openxmlformats.org/officeDocument/2006/relationships/hyperlink" Target="mailto:rkorinets@gmail.com" TargetMode="External"/><Relationship Id="rId3" Type="http://schemas.openxmlformats.org/officeDocument/2006/relationships/image" Target="../media/image4.png"/><Relationship Id="rId7" Type="http://schemas.openxmlformats.org/officeDocument/2006/relationships/hyperlink" Target="mailto:shkolaveteraniv@gmail.com"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10" Type="http://schemas.openxmlformats.org/officeDocument/2006/relationships/hyperlink" Target="mailto:svitlo1975@gmail.com" TargetMode="External"/><Relationship Id="rId4" Type="http://schemas.openxmlformats.org/officeDocument/2006/relationships/image" Target="../media/image5.png"/><Relationship Id="rId9" Type="http://schemas.openxmlformats.org/officeDocument/2006/relationships/hyperlink" Target="mailto:berezyuk.a.g@gmail.com"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s://www.usda.gov/our-agency/initiatives/veterans" TargetMode="External"/><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1"/>
          <p:cNvSpPr txBox="1">
            <a:spLocks noGrp="1"/>
          </p:cNvSpPr>
          <p:nvPr>
            <p:ph type="ctrTitle"/>
          </p:nvPr>
        </p:nvSpPr>
        <p:spPr>
          <a:xfrm>
            <a:off x="449943" y="2429169"/>
            <a:ext cx="11263086" cy="1657965"/>
          </a:xfrm>
          <a:prstGeom prst="rect">
            <a:avLst/>
          </a:prstGeom>
          <a:noFill/>
          <a:ln>
            <a:noFill/>
          </a:ln>
        </p:spPr>
        <p:txBody>
          <a:bodyPr spcFirstLastPara="1" wrap="square" lIns="91425" tIns="45700" rIns="91425" bIns="45700" anchor="b" anchorCtr="0">
            <a:noAutofit/>
          </a:bodyPr>
          <a:lstStyle/>
          <a:p>
            <a:pPr lvl="0">
              <a:lnSpc>
                <a:spcPct val="100000"/>
              </a:lnSpc>
              <a:buClr>
                <a:srgbClr val="124D4E"/>
              </a:buClr>
              <a:buSzPts val="3600"/>
            </a:pPr>
            <a:r>
              <a:rPr lang="ru-RU" sz="5400" b="1" dirty="0" smtClean="0">
                <a:solidFill>
                  <a:schemeClr val="accent6">
                    <a:lumMod val="50000"/>
                  </a:schemeClr>
                </a:solidFill>
                <a:latin typeface="Calibri" panose="020F0502020204030204" pitchFamily="34" charset="0"/>
                <a:ea typeface="Montserrat SemiBold"/>
                <a:cs typeface="Montserrat SemiBold"/>
                <a:sym typeface="Montserrat SemiBold"/>
              </a:rPr>
              <a:t>УСЕ ПРО СІМЕЙНЕ</a:t>
            </a:r>
            <a:br>
              <a:rPr lang="ru-RU" sz="5400" b="1" dirty="0" smtClean="0">
                <a:solidFill>
                  <a:schemeClr val="accent6">
                    <a:lumMod val="50000"/>
                  </a:schemeClr>
                </a:solidFill>
                <a:latin typeface="Calibri" panose="020F0502020204030204" pitchFamily="34" charset="0"/>
                <a:ea typeface="Montserrat SemiBold"/>
                <a:cs typeface="Montserrat SemiBold"/>
                <a:sym typeface="Montserrat SemiBold"/>
              </a:rPr>
            </a:br>
            <a:r>
              <a:rPr lang="ru-RU" sz="5400" b="1" dirty="0" smtClean="0">
                <a:solidFill>
                  <a:schemeClr val="accent6">
                    <a:lumMod val="50000"/>
                  </a:schemeClr>
                </a:solidFill>
                <a:latin typeface="Calibri" panose="020F0502020204030204" pitchFamily="34" charset="0"/>
                <a:ea typeface="Montserrat SemiBold"/>
                <a:cs typeface="Montserrat SemiBold"/>
                <a:sym typeface="Montserrat SemiBold"/>
              </a:rPr>
              <a:t>ФЕРМЕРСЬКЕ ГОСПОДАРСТВО</a:t>
            </a:r>
            <a:endParaRPr lang="ru-RU" sz="5400" b="1" dirty="0">
              <a:solidFill>
                <a:schemeClr val="accent6">
                  <a:lumMod val="50000"/>
                </a:schemeClr>
              </a:solidFill>
              <a:latin typeface="Calibri" panose="020F0502020204030204" pitchFamily="34" charset="0"/>
              <a:ea typeface="Montserrat SemiBold"/>
              <a:cs typeface="Montserrat SemiBold"/>
              <a:sym typeface="Montserrat SemiBold"/>
            </a:endParaRPr>
          </a:p>
        </p:txBody>
      </p:sp>
      <p:sp>
        <p:nvSpPr>
          <p:cNvPr id="91" name="Google Shape;91;p1"/>
          <p:cNvSpPr txBox="1">
            <a:spLocks noGrp="1"/>
          </p:cNvSpPr>
          <p:nvPr>
            <p:ph type="subTitle" idx="1"/>
          </p:nvPr>
        </p:nvSpPr>
        <p:spPr>
          <a:xfrm>
            <a:off x="1348116" y="5371228"/>
            <a:ext cx="9144000" cy="804042"/>
          </a:xfrm>
          <a:prstGeom prst="rect">
            <a:avLst/>
          </a:prstGeom>
          <a:noFill/>
          <a:ln>
            <a:noFill/>
          </a:ln>
        </p:spPr>
        <p:txBody>
          <a:bodyPr spcFirstLastPara="1" wrap="square" lIns="91425" tIns="45700" rIns="91425" bIns="45700" anchor="t" anchorCtr="0">
            <a:normAutofit/>
          </a:bodyPr>
          <a:lstStyle/>
          <a:p>
            <a:pPr marL="0" lvl="0" indent="0">
              <a:spcBef>
                <a:spcPts val="0"/>
              </a:spcBef>
              <a:buClr>
                <a:srgbClr val="006666"/>
              </a:buClr>
              <a:buSzPts val="2000"/>
            </a:pPr>
            <a:r>
              <a:rPr lang="uk-UA" sz="2000" b="1" dirty="0" smtClean="0">
                <a:solidFill>
                  <a:schemeClr val="accent6">
                    <a:lumMod val="50000"/>
                  </a:schemeClr>
                </a:solidFill>
                <a:latin typeface="Calibri" panose="020F0502020204030204" pitchFamily="34" charset="0"/>
                <a:ea typeface="Montserrat"/>
                <a:cs typeface="Montserrat"/>
                <a:sym typeface="Montserrat"/>
              </a:rPr>
              <a:t>Олександр Березюк, Роман Корінець, Світлана Павленко</a:t>
            </a:r>
            <a:endParaRPr b="1" dirty="0">
              <a:solidFill>
                <a:schemeClr val="accent6">
                  <a:lumMod val="50000"/>
                </a:schemeClr>
              </a:solidFill>
              <a:latin typeface="Calibri" panose="020F0502020204030204" pitchFamily="34" charset="0"/>
            </a:endParaRPr>
          </a:p>
          <a:p>
            <a:pPr marL="0" lvl="0" indent="0" algn="ctr" rtl="0">
              <a:lnSpc>
                <a:spcPct val="90000"/>
              </a:lnSpc>
              <a:spcBef>
                <a:spcPts val="1000"/>
              </a:spcBef>
              <a:spcAft>
                <a:spcPts val="0"/>
              </a:spcAft>
              <a:buClr>
                <a:srgbClr val="7F7F7F"/>
              </a:buClr>
              <a:buSzPts val="1800"/>
              <a:buNone/>
            </a:pPr>
            <a:r>
              <a:rPr lang="ru-RU" sz="1800" b="1" dirty="0" smtClean="0">
                <a:solidFill>
                  <a:schemeClr val="accent6">
                    <a:lumMod val="50000"/>
                  </a:schemeClr>
                </a:solidFill>
                <a:latin typeface="Calibri" panose="020F0502020204030204" pitchFamily="34" charset="0"/>
                <a:ea typeface="Montserrat"/>
                <a:cs typeface="Montserrat"/>
                <a:sym typeface="Montserrat"/>
              </a:rPr>
              <a:t>Червень, 2023</a:t>
            </a:r>
            <a:endParaRPr b="1" dirty="0">
              <a:solidFill>
                <a:schemeClr val="accent6">
                  <a:lumMod val="50000"/>
                </a:schemeClr>
              </a:solidFill>
              <a:latin typeface="Calibri" panose="020F0502020204030204" pitchFamily="34" charset="0"/>
            </a:endParaRPr>
          </a:p>
        </p:txBody>
      </p:sp>
      <p:pic>
        <p:nvPicPr>
          <p:cNvPr id="92" name="Google Shape;92;p1"/>
          <p:cNvPicPr preferRelativeResize="0"/>
          <p:nvPr/>
        </p:nvPicPr>
        <p:blipFill rotWithShape="1">
          <a:blip r:embed="rId3">
            <a:alphaModFix/>
          </a:blip>
          <a:srcRect/>
          <a:stretch/>
        </p:blipFill>
        <p:spPr>
          <a:xfrm>
            <a:off x="2159649" y="314856"/>
            <a:ext cx="2487384" cy="999831"/>
          </a:xfrm>
          <a:prstGeom prst="rect">
            <a:avLst/>
          </a:prstGeom>
          <a:noFill/>
          <a:ln>
            <a:noFill/>
          </a:ln>
        </p:spPr>
      </p:pic>
      <p:pic>
        <p:nvPicPr>
          <p:cNvPr id="93" name="Google Shape;93;p1"/>
          <p:cNvPicPr preferRelativeResize="0"/>
          <p:nvPr/>
        </p:nvPicPr>
        <p:blipFill rotWithShape="1">
          <a:blip r:embed="rId4">
            <a:alphaModFix/>
          </a:blip>
          <a:srcRect/>
          <a:stretch/>
        </p:blipFill>
        <p:spPr>
          <a:xfrm>
            <a:off x="4810128" y="172149"/>
            <a:ext cx="2571750" cy="1285240"/>
          </a:xfrm>
          <a:prstGeom prst="rect">
            <a:avLst/>
          </a:prstGeom>
          <a:noFill/>
          <a:ln>
            <a:noFill/>
          </a:ln>
        </p:spPr>
      </p:pic>
      <p:pic>
        <p:nvPicPr>
          <p:cNvPr id="94" name="Google Shape;94;p1"/>
          <p:cNvPicPr preferRelativeResize="0"/>
          <p:nvPr/>
        </p:nvPicPr>
        <p:blipFill rotWithShape="1">
          <a:blip r:embed="rId5">
            <a:alphaModFix/>
          </a:blip>
          <a:srcRect/>
          <a:stretch/>
        </p:blipFill>
        <p:spPr>
          <a:xfrm>
            <a:off x="7718951" y="448531"/>
            <a:ext cx="2000250" cy="570689"/>
          </a:xfrm>
          <a:prstGeom prst="rect">
            <a:avLst/>
          </a:prstGeom>
          <a:noFill/>
          <a:ln>
            <a:noFill/>
          </a:ln>
        </p:spPr>
      </p:pic>
      <p:sp>
        <p:nvSpPr>
          <p:cNvPr id="95" name="Google Shape;95;p1"/>
          <p:cNvSpPr txBox="1"/>
          <p:nvPr/>
        </p:nvSpPr>
        <p:spPr>
          <a:xfrm>
            <a:off x="1465535" y="1457397"/>
            <a:ext cx="9166335"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ru-RU" sz="1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ontserrat"/>
                <a:cs typeface="Montserrat"/>
                <a:sym typeface="Montserrat"/>
              </a:rPr>
              <a:t>Проєкт «Школа </a:t>
            </a:r>
            <a:r>
              <a:rPr kumimoji="0" lang="ru-RU" sz="1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ontserrat"/>
                <a:cs typeface="Montserrat"/>
                <a:sym typeface="Montserrat"/>
              </a:rPr>
              <a:t>сімейного</a:t>
            </a:r>
            <a:r>
              <a:rPr kumimoji="0" lang="ru-RU" sz="1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ontserrat"/>
                <a:cs typeface="Montserrat"/>
                <a:sym typeface="Montserrat"/>
              </a:rPr>
              <a:t> фермерства для </a:t>
            </a:r>
            <a:r>
              <a:rPr kumimoji="0" lang="ru-RU" sz="1800" b="0" i="0" u="none" strike="noStrike" kern="0" cap="none" spc="0" normalizeH="0" baseline="0" noProof="0" dirty="0" err="1">
                <a:ln>
                  <a:noFill/>
                </a:ln>
                <a:solidFill>
                  <a:srgbClr val="70AD47">
                    <a:lumMod val="50000"/>
                  </a:srgbClr>
                </a:solidFill>
                <a:effectLst/>
                <a:uLnTx/>
                <a:uFillTx/>
                <a:latin typeface="Calibri" panose="020F0502020204030204" pitchFamily="34" charset="0"/>
                <a:ea typeface="Montserrat"/>
                <a:cs typeface="Montserrat"/>
                <a:sym typeface="Montserrat"/>
              </a:rPr>
              <a:t>ветеранів</a:t>
            </a:r>
            <a:r>
              <a:rPr kumimoji="0" lang="ru-RU" sz="1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ontserrat"/>
                <a:cs typeface="Montserrat"/>
                <a:sym typeface="Montserrat"/>
              </a:rPr>
              <a:t> </a:t>
            </a:r>
            <a:r>
              <a:rPr lang="ru-RU" kern="0" dirty="0">
                <a:solidFill>
                  <a:srgbClr val="70AD47">
                    <a:lumMod val="50000"/>
                  </a:srgbClr>
                </a:solidFill>
                <a:latin typeface="Calibri" panose="020F0502020204030204" pitchFamily="34" charset="0"/>
                <a:ea typeface="Montserrat"/>
                <a:cs typeface="Montserrat"/>
                <a:sym typeface="Montserrat"/>
              </a:rPr>
              <a:t>і</a:t>
            </a:r>
            <a:r>
              <a:rPr kumimoji="0" lang="ru-RU" sz="1800" b="0" i="0" u="none" strike="noStrike" kern="0" cap="none" spc="0" normalizeH="0" baseline="0" noProof="0" dirty="0" smtClean="0">
                <a:ln>
                  <a:noFill/>
                </a:ln>
                <a:solidFill>
                  <a:srgbClr val="70AD47">
                    <a:lumMod val="50000"/>
                  </a:srgbClr>
                </a:solidFill>
                <a:effectLst/>
                <a:uLnTx/>
                <a:uFillTx/>
                <a:latin typeface="Calibri" panose="020F0502020204030204" pitchFamily="34" charset="0"/>
                <a:ea typeface="Montserrat"/>
                <a:cs typeface="Montserrat"/>
                <a:sym typeface="Montserrat"/>
              </a:rPr>
              <a:t> </a:t>
            </a:r>
            <a:r>
              <a:rPr kumimoji="0" lang="ru-RU" sz="1800" b="0" i="0" u="none" strike="noStrike" kern="0" cap="none" spc="0" normalizeH="0" baseline="0" noProof="0" dirty="0">
                <a:ln>
                  <a:noFill/>
                </a:ln>
                <a:solidFill>
                  <a:srgbClr val="70AD47">
                    <a:lumMod val="50000"/>
                  </a:srgbClr>
                </a:solidFill>
                <a:effectLst/>
                <a:uLnTx/>
                <a:uFillTx/>
                <a:latin typeface="Calibri" panose="020F0502020204030204" pitchFamily="34" charset="0"/>
                <a:ea typeface="Montserrat"/>
                <a:cs typeface="Montserrat"/>
                <a:sym typeface="Montserrat"/>
              </a:rPr>
              <a:t>ветеранок»</a:t>
            </a:r>
            <a:endParaRPr kumimoji="0" sz="1400" b="0" i="0" u="none" strike="noStrike" kern="0" cap="none" spc="0" normalizeH="0" baseline="0" noProof="0" dirty="0">
              <a:ln>
                <a:noFill/>
              </a:ln>
              <a:solidFill>
                <a:srgbClr val="70AD47">
                  <a:lumMod val="50000"/>
                </a:srgbClr>
              </a:solidFill>
              <a:effectLst/>
              <a:uLnTx/>
              <a:uFillTx/>
              <a:latin typeface="Calibri" panose="020F0502020204030204" pitchFamily="34" charset="0"/>
              <a:cs typeface="Arial"/>
              <a:sym typeface="Arial"/>
            </a:endParaRPr>
          </a:p>
        </p:txBody>
      </p:sp>
    </p:spTree>
    <p:extLst>
      <p:ext uri="{BB962C8B-B14F-4D97-AF65-F5344CB8AC3E}">
        <p14:creationId xmlns:p14="http://schemas.microsoft.com/office/powerpoint/2010/main" val="766752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pic>
        <p:nvPicPr>
          <p:cNvPr id="2" name="Рисунок 1"/>
          <p:cNvPicPr>
            <a:picLocks noChangeAspect="1"/>
          </p:cNvPicPr>
          <p:nvPr/>
        </p:nvPicPr>
        <p:blipFill>
          <a:blip r:embed="rId7"/>
          <a:stretch>
            <a:fillRect/>
          </a:stretch>
        </p:blipFill>
        <p:spPr>
          <a:xfrm>
            <a:off x="1968159" y="1165592"/>
            <a:ext cx="10028652" cy="4727207"/>
          </a:xfrm>
          <a:prstGeom prst="rect">
            <a:avLst/>
          </a:prstGeom>
        </p:spPr>
      </p:pic>
    </p:spTree>
    <p:extLst>
      <p:ext uri="{BB962C8B-B14F-4D97-AF65-F5344CB8AC3E}">
        <p14:creationId xmlns:p14="http://schemas.microsoft.com/office/powerpoint/2010/main" val="2775287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6" name="Прямокутник 5"/>
          <p:cNvSpPr/>
          <p:nvPr/>
        </p:nvSpPr>
        <p:spPr>
          <a:xfrm>
            <a:off x="1725581" y="801216"/>
            <a:ext cx="6101951" cy="584775"/>
          </a:xfrm>
          <a:prstGeom prst="rect">
            <a:avLst/>
          </a:prstGeom>
        </p:spPr>
        <p:txBody>
          <a:bodyPr wrap="square">
            <a:spAutoFit/>
          </a:bodyPr>
          <a:lstStyle/>
          <a:p>
            <a:r>
              <a:rPr lang="uk-UA" sz="3200" b="1" dirty="0" smtClean="0">
                <a:solidFill>
                  <a:srgbClr val="70AD47">
                    <a:lumMod val="50000"/>
                  </a:srgbClr>
                </a:solidFill>
                <a:latin typeface="Calibri" panose="020F0502020204030204"/>
              </a:rPr>
              <a:t>ФЕРМЕРСТВО ТА ВЕТЕРАНИ : США</a:t>
            </a:r>
            <a:endParaRPr lang="uk-UA" sz="3200" b="1" dirty="0">
              <a:solidFill>
                <a:srgbClr val="70AD47">
                  <a:lumMod val="50000"/>
                </a:srgbClr>
              </a:solidFill>
              <a:latin typeface="Calibri" panose="020F0502020204030204"/>
            </a:endParaRPr>
          </a:p>
        </p:txBody>
      </p:sp>
      <p:pic>
        <p:nvPicPr>
          <p:cNvPr id="7" name="Рисунок 6"/>
          <p:cNvPicPr>
            <a:picLocks noChangeAspect="1"/>
          </p:cNvPicPr>
          <p:nvPr/>
        </p:nvPicPr>
        <p:blipFill>
          <a:blip r:embed="rId7"/>
          <a:stretch>
            <a:fillRect/>
          </a:stretch>
        </p:blipFill>
        <p:spPr>
          <a:xfrm>
            <a:off x="1704895" y="1385991"/>
            <a:ext cx="3870756" cy="988923"/>
          </a:xfrm>
          <a:prstGeom prst="rect">
            <a:avLst/>
          </a:prstGeom>
        </p:spPr>
      </p:pic>
      <p:pic>
        <p:nvPicPr>
          <p:cNvPr id="8" name="Рисунок 7"/>
          <p:cNvPicPr>
            <a:picLocks noChangeAspect="1"/>
          </p:cNvPicPr>
          <p:nvPr/>
        </p:nvPicPr>
        <p:blipFill>
          <a:blip r:embed="rId8"/>
          <a:stretch>
            <a:fillRect/>
          </a:stretch>
        </p:blipFill>
        <p:spPr>
          <a:xfrm>
            <a:off x="1984167" y="2374914"/>
            <a:ext cx="2955487" cy="2893772"/>
          </a:xfrm>
          <a:prstGeom prst="rect">
            <a:avLst/>
          </a:prstGeom>
        </p:spPr>
      </p:pic>
      <p:sp>
        <p:nvSpPr>
          <p:cNvPr id="9" name="Прямокутник 8"/>
          <p:cNvSpPr/>
          <p:nvPr/>
        </p:nvSpPr>
        <p:spPr>
          <a:xfrm>
            <a:off x="5334864" y="1523144"/>
            <a:ext cx="6741021" cy="5078313"/>
          </a:xfrm>
          <a:prstGeom prst="rect">
            <a:avLst/>
          </a:prstGeom>
        </p:spPr>
        <p:txBody>
          <a:bodyPr wrap="square">
            <a:spAutoFit/>
          </a:bodyPr>
          <a:lstStyle/>
          <a:p>
            <a:r>
              <a:rPr lang="en-GB" sz="1200" dirty="0">
                <a:solidFill>
                  <a:prstClr val="black"/>
                </a:solidFill>
                <a:latin typeface="Calibri" panose="020F0502020204030204"/>
              </a:rPr>
              <a:t>«SEC. 219. </a:t>
            </a:r>
            <a:r>
              <a:rPr lang="uk-UA" sz="1200" dirty="0">
                <a:solidFill>
                  <a:prstClr val="black"/>
                </a:solidFill>
                <a:latin typeface="Calibri" panose="020F0502020204030204"/>
              </a:rPr>
              <a:t>СІЛЬСЬКОГОСПОДАРСЬКИЙ ЗВЯЗКОВИЙ ВІЙСЬКОВИХ ВЕТЕРАНІВ.</a:t>
            </a:r>
          </a:p>
          <a:p>
            <a:r>
              <a:rPr lang="uk-UA" sz="1200" dirty="0">
                <a:solidFill>
                  <a:prstClr val="black"/>
                </a:solidFill>
                <a:latin typeface="Calibri" panose="020F0502020204030204"/>
              </a:rPr>
              <a:t>«(</a:t>
            </a:r>
            <a:r>
              <a:rPr lang="en-GB" sz="1200" dirty="0">
                <a:solidFill>
                  <a:prstClr val="black"/>
                </a:solidFill>
                <a:latin typeface="Calibri" panose="020F0502020204030204"/>
              </a:rPr>
              <a:t>a) </a:t>
            </a:r>
            <a:r>
              <a:rPr lang="uk-UA" sz="1200" dirty="0">
                <a:solidFill>
                  <a:prstClr val="black"/>
                </a:solidFill>
                <a:latin typeface="Calibri" panose="020F0502020204030204"/>
              </a:rPr>
              <a:t>ПОВНОВАЖЕННЯ.—Секретар засновує в </a:t>
            </a:r>
            <a:r>
              <a:rPr lang="uk-UA" sz="1200" dirty="0" smtClean="0">
                <a:solidFill>
                  <a:prstClr val="black"/>
                </a:solidFill>
                <a:latin typeface="Calibri" panose="020F0502020204030204"/>
              </a:rPr>
              <a:t>Департаменті (</a:t>
            </a:r>
            <a:r>
              <a:rPr lang="en-US" sz="1200" dirty="0" smtClean="0">
                <a:solidFill>
                  <a:prstClr val="black"/>
                </a:solidFill>
                <a:latin typeface="Calibri" panose="020F0502020204030204"/>
              </a:rPr>
              <a:t>USDA)</a:t>
            </a:r>
            <a:r>
              <a:rPr lang="uk-UA" sz="1200" dirty="0" smtClean="0">
                <a:solidFill>
                  <a:prstClr val="black"/>
                </a:solidFill>
                <a:latin typeface="Calibri" panose="020F0502020204030204"/>
              </a:rPr>
              <a:t>  </a:t>
            </a:r>
            <a:r>
              <a:rPr lang="uk-UA" sz="1200" dirty="0">
                <a:solidFill>
                  <a:prstClr val="black"/>
                </a:solidFill>
                <a:latin typeface="Calibri" panose="020F0502020204030204"/>
              </a:rPr>
              <a:t>посаду </a:t>
            </a:r>
            <a:r>
              <a:rPr lang="uk-UA" sz="1200" b="1" dirty="0" smtClean="0">
                <a:solidFill>
                  <a:prstClr val="black"/>
                </a:solidFill>
                <a:latin typeface="Calibri" panose="020F0502020204030204"/>
              </a:rPr>
              <a:t>сільськогосподарського зв'язкового військових ветеранів.</a:t>
            </a:r>
            <a:endParaRPr lang="uk-UA" sz="1200" b="1" dirty="0">
              <a:solidFill>
                <a:prstClr val="black"/>
              </a:solidFill>
              <a:latin typeface="Calibri" panose="020F0502020204030204"/>
            </a:endParaRPr>
          </a:p>
          <a:p>
            <a:r>
              <a:rPr lang="uk-UA" sz="1200" dirty="0">
                <a:solidFill>
                  <a:prstClr val="black"/>
                </a:solidFill>
                <a:latin typeface="Calibri" panose="020F0502020204030204"/>
              </a:rPr>
              <a:t>«(</a:t>
            </a:r>
            <a:r>
              <a:rPr lang="en-GB" sz="1200" dirty="0">
                <a:solidFill>
                  <a:prstClr val="black"/>
                </a:solidFill>
                <a:latin typeface="Calibri" panose="020F0502020204030204"/>
              </a:rPr>
              <a:t>b) </a:t>
            </a:r>
            <a:r>
              <a:rPr lang="uk-UA" sz="1200" dirty="0">
                <a:solidFill>
                  <a:prstClr val="black"/>
                </a:solidFill>
                <a:latin typeface="Calibri" panose="020F0502020204030204"/>
              </a:rPr>
              <a:t>ОБОВ’ЯЗКИ.—</a:t>
            </a:r>
            <a:r>
              <a:rPr lang="uk-UA" sz="1200" b="1" dirty="0">
                <a:solidFill>
                  <a:prstClr val="black"/>
                </a:solidFill>
                <a:latin typeface="Calibri" panose="020F0502020204030204"/>
              </a:rPr>
              <a:t>Сільськогосподарський зв’язковий військових ветеранів повинен</a:t>
            </a:r>
            <a:r>
              <a:rPr lang="uk-UA" sz="1200" dirty="0">
                <a:solidFill>
                  <a:prstClr val="black"/>
                </a:solidFill>
                <a:latin typeface="Calibri" panose="020F0502020204030204"/>
              </a:rPr>
              <a:t>—</a:t>
            </a:r>
          </a:p>
          <a:p>
            <a:r>
              <a:rPr lang="uk-UA" sz="1200" dirty="0">
                <a:solidFill>
                  <a:prstClr val="black"/>
                </a:solidFill>
                <a:latin typeface="Calibri" panose="020F0502020204030204"/>
              </a:rPr>
              <a:t>«(1) надавати ветеранам, які повернулися, інформацію про програми підготовки фермерів-початківців, а також програми професійної реабілітації та реабілітації, що відповідають потребам та інтересам ветеранів, що повернулися, включно з наданням допомоги ветеранам у використанні федеральних освітніх пільг ветеранів для цілей, пов’язаних з початок кар'єри фермера чи тваринника;</a:t>
            </a:r>
          </a:p>
          <a:p>
            <a:r>
              <a:rPr lang="uk-UA" sz="1200" dirty="0">
                <a:solidFill>
                  <a:prstClr val="black"/>
                </a:solidFill>
                <a:latin typeface="Calibri" panose="020F0502020204030204"/>
              </a:rPr>
              <a:t>«(2) надати ветеранам інформацію щодо наявності та вимог до участі в сільськогосподарських програмах, з особливим наголосом на програмах для початківців фермерів і тваринників;</a:t>
            </a:r>
          </a:p>
          <a:p>
            <a:r>
              <a:rPr lang="uk-UA" sz="1200" dirty="0">
                <a:solidFill>
                  <a:prstClr val="black"/>
                </a:solidFill>
                <a:latin typeface="Calibri" panose="020F0502020204030204"/>
              </a:rPr>
              <a:t>«(3) служити ресурсом для допомоги ветеранам-фермерам і власникам ранчо, а також потенційним фермерам і власникам ранчо в подачі заявок на участь у сільськогосподарських програмах; і</a:t>
            </a:r>
          </a:p>
          <a:p>
            <a:endParaRPr lang="uk-UA" sz="1200" dirty="0">
              <a:solidFill>
                <a:prstClr val="black"/>
              </a:solidFill>
              <a:latin typeface="Calibri" panose="020F0502020204030204"/>
            </a:endParaRPr>
          </a:p>
          <a:p>
            <a:r>
              <a:rPr lang="uk-UA" sz="1200" dirty="0">
                <a:solidFill>
                  <a:prstClr val="black"/>
                </a:solidFill>
                <a:latin typeface="Calibri" panose="020F0502020204030204"/>
              </a:rPr>
              <a:t>«(4) відстоювати інтереси ветеранів у взаємодії з працівниками Департаменту.</a:t>
            </a:r>
          </a:p>
          <a:p>
            <a:endParaRPr lang="uk-UA" sz="1200" dirty="0">
              <a:solidFill>
                <a:prstClr val="black"/>
              </a:solidFill>
              <a:latin typeface="Calibri" panose="020F0502020204030204"/>
            </a:endParaRPr>
          </a:p>
          <a:p>
            <a:r>
              <a:rPr lang="uk-UA" sz="1200" dirty="0">
                <a:solidFill>
                  <a:prstClr val="black"/>
                </a:solidFill>
                <a:latin typeface="Calibri" panose="020F0502020204030204"/>
              </a:rPr>
              <a:t>«(</a:t>
            </a:r>
            <a:r>
              <a:rPr lang="en-GB" sz="1200" dirty="0">
                <a:solidFill>
                  <a:prstClr val="black"/>
                </a:solidFill>
                <a:latin typeface="Calibri" panose="020F0502020204030204"/>
              </a:rPr>
              <a:t>c) </a:t>
            </a:r>
            <a:r>
              <a:rPr lang="uk-UA" sz="1200" dirty="0">
                <a:solidFill>
                  <a:prstClr val="black"/>
                </a:solidFill>
                <a:latin typeface="Calibri" panose="020F0502020204030204"/>
              </a:rPr>
              <a:t>КОНТРАКТИ ТА УГОДИ ПРО СПІВПРАЦЮ.—Для </a:t>
            </a:r>
            <a:r>
              <a:rPr lang="uk-UA" sz="1200" dirty="0" smtClean="0">
                <a:solidFill>
                  <a:prstClr val="black"/>
                </a:solidFill>
                <a:latin typeface="Calibri" panose="020F0502020204030204"/>
              </a:rPr>
              <a:t>цілей</a:t>
            </a:r>
            <a:r>
              <a:rPr lang="en-US" sz="1200" dirty="0" smtClean="0">
                <a:solidFill>
                  <a:prstClr val="black"/>
                </a:solidFill>
                <a:latin typeface="Calibri" panose="020F0502020204030204"/>
              </a:rPr>
              <a:t> </a:t>
            </a:r>
            <a:r>
              <a:rPr lang="uk-UA" sz="1200" dirty="0" smtClean="0">
                <a:solidFill>
                  <a:prstClr val="black"/>
                </a:solidFill>
                <a:latin typeface="Calibri" panose="020F0502020204030204"/>
              </a:rPr>
              <a:t>виконання </a:t>
            </a:r>
            <a:r>
              <a:rPr lang="uk-UA" sz="1200" dirty="0">
                <a:solidFill>
                  <a:prstClr val="black"/>
                </a:solidFill>
                <a:latin typeface="Calibri" panose="020F0502020204030204"/>
              </a:rPr>
              <a:t>обов’язків згідно з підрозділом (</a:t>
            </a:r>
            <a:r>
              <a:rPr lang="en-GB" sz="1200" dirty="0">
                <a:solidFill>
                  <a:prstClr val="black"/>
                </a:solidFill>
                <a:latin typeface="Calibri" panose="020F0502020204030204"/>
              </a:rPr>
              <a:t>b) </a:t>
            </a:r>
            <a:r>
              <a:rPr lang="uk-UA" sz="1200" dirty="0">
                <a:solidFill>
                  <a:prstClr val="black"/>
                </a:solidFill>
                <a:latin typeface="Calibri" panose="020F0502020204030204"/>
              </a:rPr>
              <a:t>сільськогосподарський </a:t>
            </a:r>
            <a:r>
              <a:rPr lang="uk-UA" sz="1200" dirty="0" smtClean="0">
                <a:solidFill>
                  <a:prstClr val="black"/>
                </a:solidFill>
                <a:latin typeface="Calibri" panose="020F0502020204030204"/>
              </a:rPr>
              <a:t>зв’язковий </a:t>
            </a:r>
            <a:r>
              <a:rPr lang="uk-UA" sz="1200" dirty="0">
                <a:solidFill>
                  <a:prstClr val="black"/>
                </a:solidFill>
                <a:latin typeface="Calibri" panose="020F0502020204030204"/>
              </a:rPr>
              <a:t>військових ветеранів може укладати контракти або угоди про співпрацю з дослідницькими центрами Служби сільськогосподарських досліджень, закладами вищої освіти (як визначено в розділі 101 Закону про вищу освіту 1965 року (20 </a:t>
            </a:r>
            <a:r>
              <a:rPr lang="en-GB" sz="1200" dirty="0">
                <a:solidFill>
                  <a:prstClr val="black"/>
                </a:solidFill>
                <a:latin typeface="Calibri" panose="020F0502020204030204"/>
              </a:rPr>
              <a:t>U.S.C. 1001)), </a:t>
            </a:r>
            <a:r>
              <a:rPr lang="uk-UA" sz="1200" dirty="0">
                <a:solidFill>
                  <a:prstClr val="black"/>
                </a:solidFill>
                <a:latin typeface="Calibri" panose="020F0502020204030204"/>
              </a:rPr>
              <a:t>або некомерційні організації для:</a:t>
            </a:r>
          </a:p>
          <a:p>
            <a:endParaRPr lang="uk-UA" sz="1200" dirty="0">
              <a:solidFill>
                <a:prstClr val="black"/>
              </a:solidFill>
              <a:latin typeface="Calibri" panose="020F0502020204030204"/>
            </a:endParaRPr>
          </a:p>
          <a:p>
            <a:r>
              <a:rPr lang="uk-UA" sz="1200" dirty="0">
                <a:solidFill>
                  <a:prstClr val="black"/>
                </a:solidFill>
                <a:latin typeface="Calibri" panose="020F0502020204030204"/>
              </a:rPr>
              <a:t>«(1) проведення регіональних досліджень рентабельності малих ферм;</a:t>
            </a:r>
          </a:p>
          <a:p>
            <a:r>
              <a:rPr lang="uk-UA" sz="1200" dirty="0">
                <a:solidFill>
                  <a:prstClr val="black"/>
                </a:solidFill>
                <a:latin typeface="Calibri" panose="020F0502020204030204"/>
              </a:rPr>
              <a:t>«(2) розробка навчальних матеріалів;</a:t>
            </a:r>
          </a:p>
          <a:p>
            <a:r>
              <a:rPr lang="uk-UA" sz="1200" dirty="0">
                <a:solidFill>
                  <a:prstClr val="black"/>
                </a:solidFill>
                <a:latin typeface="Calibri" panose="020F0502020204030204"/>
              </a:rPr>
              <a:t>«(3) проведення семінарів, курсів і сертифікованого професійного навчання;</a:t>
            </a:r>
          </a:p>
          <a:p>
            <a:r>
              <a:rPr lang="uk-UA" sz="1200" dirty="0">
                <a:solidFill>
                  <a:prstClr val="black"/>
                </a:solidFill>
                <a:latin typeface="Calibri" panose="020F0502020204030204"/>
              </a:rPr>
              <a:t>«(4) проведення наставницької діяльності; або</a:t>
            </a:r>
          </a:p>
          <a:p>
            <a:r>
              <a:rPr lang="uk-UA" sz="1200" dirty="0">
                <a:solidFill>
                  <a:prstClr val="black"/>
                </a:solidFill>
                <a:latin typeface="Calibri" panose="020F0502020204030204"/>
              </a:rPr>
              <a:t>«(5) надання можливостей стажування.»</a:t>
            </a:r>
          </a:p>
        </p:txBody>
      </p:sp>
      <p:sp>
        <p:nvSpPr>
          <p:cNvPr id="14" name="Прямокутник 13"/>
          <p:cNvSpPr/>
          <p:nvPr/>
        </p:nvSpPr>
        <p:spPr>
          <a:xfrm>
            <a:off x="1726058" y="5518918"/>
            <a:ext cx="3543209" cy="215444"/>
          </a:xfrm>
          <a:prstGeom prst="rect">
            <a:avLst/>
          </a:prstGeom>
        </p:spPr>
        <p:txBody>
          <a:bodyPr wrap="square">
            <a:spAutoFit/>
          </a:bodyPr>
          <a:lstStyle/>
          <a:p>
            <a:r>
              <a:rPr lang="en-GB" sz="800" dirty="0">
                <a:solidFill>
                  <a:prstClr val="black"/>
                </a:solidFill>
                <a:latin typeface="Calibri" panose="020F0502020204030204"/>
                <a:hlinkClick r:id="rId9"/>
              </a:rPr>
              <a:t>https://www.ers.usda.gov/agricultural-act-of-2014-highlights-and-implications</a:t>
            </a:r>
            <a:r>
              <a:rPr lang="en-GB" sz="800" dirty="0" smtClean="0">
                <a:solidFill>
                  <a:prstClr val="black"/>
                </a:solidFill>
                <a:latin typeface="Calibri" panose="020F0502020204030204"/>
                <a:hlinkClick r:id="rId9"/>
              </a:rPr>
              <a:t>/</a:t>
            </a:r>
            <a:r>
              <a:rPr lang="uk-UA" sz="800" dirty="0" smtClean="0">
                <a:solidFill>
                  <a:prstClr val="black"/>
                </a:solidFill>
                <a:latin typeface="Calibri" panose="020F0502020204030204"/>
              </a:rPr>
              <a:t> </a:t>
            </a:r>
            <a:endParaRPr lang="uk-UA" sz="800" dirty="0">
              <a:solidFill>
                <a:prstClr val="black"/>
              </a:solidFill>
              <a:latin typeface="Calibri" panose="020F0502020204030204"/>
            </a:endParaRPr>
          </a:p>
        </p:txBody>
      </p:sp>
      <p:sp>
        <p:nvSpPr>
          <p:cNvPr id="15" name="Прямокутник 14"/>
          <p:cNvSpPr/>
          <p:nvPr/>
        </p:nvSpPr>
        <p:spPr>
          <a:xfrm>
            <a:off x="1551942" y="5732323"/>
            <a:ext cx="3891440" cy="215444"/>
          </a:xfrm>
          <a:prstGeom prst="rect">
            <a:avLst/>
          </a:prstGeom>
        </p:spPr>
        <p:txBody>
          <a:bodyPr wrap="square">
            <a:spAutoFit/>
          </a:bodyPr>
          <a:lstStyle/>
          <a:p>
            <a:r>
              <a:rPr lang="en-GB" sz="800" dirty="0">
                <a:solidFill>
                  <a:prstClr val="black"/>
                </a:solidFill>
                <a:latin typeface="Calibri" panose="020F0502020204030204"/>
                <a:hlinkClick r:id="rId10"/>
              </a:rPr>
              <a:t>https://</a:t>
            </a:r>
            <a:r>
              <a:rPr lang="en-GB" sz="800" dirty="0" smtClean="0">
                <a:solidFill>
                  <a:prstClr val="black"/>
                </a:solidFill>
                <a:latin typeface="Calibri" panose="020F0502020204030204"/>
                <a:hlinkClick r:id="rId10"/>
              </a:rPr>
              <a:t>www.govinfo.gov/content/pkg/BILLS-113hr2642enr/pdf/BILLS-113hr2642enr.pdf</a:t>
            </a:r>
            <a:r>
              <a:rPr lang="uk-UA" sz="800" dirty="0" smtClean="0">
                <a:solidFill>
                  <a:prstClr val="black"/>
                </a:solidFill>
                <a:latin typeface="Calibri" panose="020F0502020204030204"/>
              </a:rPr>
              <a:t> </a:t>
            </a:r>
            <a:endParaRPr lang="uk-UA" sz="800" dirty="0">
              <a:solidFill>
                <a:prstClr val="black"/>
              </a:solidFill>
              <a:latin typeface="Calibri" panose="020F0502020204030204"/>
            </a:endParaRPr>
          </a:p>
        </p:txBody>
      </p:sp>
    </p:spTree>
    <p:extLst>
      <p:ext uri="{BB962C8B-B14F-4D97-AF65-F5344CB8AC3E}">
        <p14:creationId xmlns:p14="http://schemas.microsoft.com/office/powerpoint/2010/main" val="720042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pic>
        <p:nvPicPr>
          <p:cNvPr id="2" name="Рисунок 1"/>
          <p:cNvPicPr>
            <a:picLocks noChangeAspect="1"/>
          </p:cNvPicPr>
          <p:nvPr/>
        </p:nvPicPr>
        <p:blipFill>
          <a:blip r:embed="rId7"/>
          <a:stretch>
            <a:fillRect/>
          </a:stretch>
        </p:blipFill>
        <p:spPr>
          <a:xfrm>
            <a:off x="1790992" y="1787817"/>
            <a:ext cx="10304799" cy="4327263"/>
          </a:xfrm>
          <a:prstGeom prst="rect">
            <a:avLst/>
          </a:prstGeom>
        </p:spPr>
      </p:pic>
      <p:sp>
        <p:nvSpPr>
          <p:cNvPr id="13" name="Прямокутник 12"/>
          <p:cNvSpPr/>
          <p:nvPr/>
        </p:nvSpPr>
        <p:spPr>
          <a:xfrm>
            <a:off x="1727805" y="1002129"/>
            <a:ext cx="6101951" cy="584775"/>
          </a:xfrm>
          <a:prstGeom prst="rect">
            <a:avLst/>
          </a:prstGeom>
        </p:spPr>
        <p:txBody>
          <a:bodyPr wrap="square">
            <a:spAutoFit/>
          </a:bodyPr>
          <a:lstStyle/>
          <a:p>
            <a:r>
              <a:rPr lang="uk-UA" sz="3200" b="1" dirty="0" smtClean="0">
                <a:solidFill>
                  <a:srgbClr val="70AD47">
                    <a:lumMod val="50000"/>
                  </a:srgbClr>
                </a:solidFill>
                <a:latin typeface="Calibri" panose="020F0502020204030204"/>
              </a:rPr>
              <a:t>ФЕРМЕРСТВО ТА ВЕТЕРАНИ : США</a:t>
            </a:r>
            <a:endParaRPr lang="uk-UA" sz="3200" b="1" dirty="0">
              <a:solidFill>
                <a:srgbClr val="70AD47">
                  <a:lumMod val="50000"/>
                </a:srgbClr>
              </a:solidFill>
              <a:latin typeface="Calibri" panose="020F0502020204030204"/>
            </a:endParaRPr>
          </a:p>
        </p:txBody>
      </p:sp>
      <p:sp>
        <p:nvSpPr>
          <p:cNvPr id="14" name="Прямокутник 13"/>
          <p:cNvSpPr/>
          <p:nvPr/>
        </p:nvSpPr>
        <p:spPr>
          <a:xfrm>
            <a:off x="1733756" y="6340213"/>
            <a:ext cx="6096000" cy="246221"/>
          </a:xfrm>
          <a:prstGeom prst="rect">
            <a:avLst/>
          </a:prstGeom>
        </p:spPr>
        <p:txBody>
          <a:bodyPr>
            <a:spAutoFit/>
          </a:bodyPr>
          <a:lstStyle/>
          <a:p>
            <a:r>
              <a:rPr lang="en-GB" sz="1000" dirty="0">
                <a:solidFill>
                  <a:prstClr val="black"/>
                </a:solidFill>
                <a:latin typeface="Calibri" panose="020F0502020204030204"/>
                <a:hlinkClick r:id="rId8"/>
              </a:rPr>
              <a:t>https://</a:t>
            </a:r>
            <a:r>
              <a:rPr lang="en-GB" sz="1000" dirty="0" smtClean="0">
                <a:solidFill>
                  <a:prstClr val="black"/>
                </a:solidFill>
                <a:latin typeface="Calibri" panose="020F0502020204030204"/>
                <a:hlinkClick r:id="rId8"/>
              </a:rPr>
              <a:t>www.sba.gov/local-assistance/resource-partners/veterans-business-outreach-center-vboc-program</a:t>
            </a:r>
            <a:r>
              <a:rPr lang="uk-UA" sz="1000" dirty="0" smtClean="0">
                <a:solidFill>
                  <a:prstClr val="black"/>
                </a:solidFill>
                <a:latin typeface="Calibri" panose="020F0502020204030204"/>
              </a:rPr>
              <a:t> </a:t>
            </a:r>
            <a:endParaRPr lang="uk-UA" sz="1000" dirty="0">
              <a:solidFill>
                <a:prstClr val="black"/>
              </a:solidFill>
              <a:latin typeface="Calibri" panose="020F0502020204030204"/>
            </a:endParaRPr>
          </a:p>
        </p:txBody>
      </p:sp>
      <p:sp>
        <p:nvSpPr>
          <p:cNvPr id="15" name="Прямокутник 14"/>
          <p:cNvSpPr/>
          <p:nvPr/>
        </p:nvSpPr>
        <p:spPr>
          <a:xfrm>
            <a:off x="7185986" y="2953160"/>
            <a:ext cx="4367284" cy="246221"/>
          </a:xfrm>
          <a:prstGeom prst="rect">
            <a:avLst/>
          </a:prstGeom>
        </p:spPr>
        <p:txBody>
          <a:bodyPr wrap="square">
            <a:spAutoFit/>
          </a:bodyPr>
          <a:lstStyle/>
          <a:p>
            <a:r>
              <a:rPr lang="en-GB" sz="1000" dirty="0">
                <a:solidFill>
                  <a:prstClr val="black"/>
                </a:solidFill>
                <a:latin typeface="Calibri" panose="020F0502020204030204"/>
                <a:hlinkClick r:id="rId9"/>
              </a:rPr>
              <a:t>http://</a:t>
            </a:r>
            <a:r>
              <a:rPr lang="en-GB" sz="1000" dirty="0" smtClean="0">
                <a:solidFill>
                  <a:prstClr val="black"/>
                </a:solidFill>
                <a:latin typeface="Calibri" panose="020F0502020204030204"/>
                <a:hlinkClick r:id="rId9"/>
              </a:rPr>
              <a:t>www.cweonline.org/About-CWE/Veterans-Business-Outreach-Center</a:t>
            </a:r>
            <a:r>
              <a:rPr lang="uk-UA" sz="1000" dirty="0" smtClean="0">
                <a:solidFill>
                  <a:prstClr val="black"/>
                </a:solidFill>
                <a:latin typeface="Calibri" panose="020F0502020204030204"/>
              </a:rPr>
              <a:t> </a:t>
            </a:r>
            <a:endParaRPr lang="uk-UA" sz="1000" dirty="0">
              <a:solidFill>
                <a:prstClr val="black"/>
              </a:solidFill>
              <a:latin typeface="Calibri" panose="020F0502020204030204"/>
            </a:endParaRPr>
          </a:p>
        </p:txBody>
      </p:sp>
    </p:spTree>
    <p:extLst>
      <p:ext uri="{BB962C8B-B14F-4D97-AF65-F5344CB8AC3E}">
        <p14:creationId xmlns:p14="http://schemas.microsoft.com/office/powerpoint/2010/main" val="33688522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pic>
        <p:nvPicPr>
          <p:cNvPr id="2" name="Рисунок 1"/>
          <p:cNvPicPr>
            <a:picLocks noChangeAspect="1"/>
          </p:cNvPicPr>
          <p:nvPr/>
        </p:nvPicPr>
        <p:blipFill>
          <a:blip r:embed="rId7"/>
          <a:stretch>
            <a:fillRect/>
          </a:stretch>
        </p:blipFill>
        <p:spPr>
          <a:xfrm>
            <a:off x="1727804" y="1315836"/>
            <a:ext cx="8472948" cy="4046983"/>
          </a:xfrm>
          <a:prstGeom prst="rect">
            <a:avLst/>
          </a:prstGeom>
        </p:spPr>
      </p:pic>
      <p:sp>
        <p:nvSpPr>
          <p:cNvPr id="4" name="Прямокутник 3"/>
          <p:cNvSpPr/>
          <p:nvPr/>
        </p:nvSpPr>
        <p:spPr>
          <a:xfrm>
            <a:off x="9535273" y="2508330"/>
            <a:ext cx="2351926" cy="369332"/>
          </a:xfrm>
          <a:prstGeom prst="rect">
            <a:avLst/>
          </a:prstGeom>
        </p:spPr>
        <p:txBody>
          <a:bodyPr wrap="none">
            <a:spAutoFit/>
          </a:bodyPr>
          <a:lstStyle/>
          <a:p>
            <a:r>
              <a:rPr lang="en-GB" dirty="0">
                <a:hlinkClick r:id="rId8"/>
              </a:rPr>
              <a:t>https://</a:t>
            </a:r>
            <a:r>
              <a:rPr lang="en-GB" dirty="0" smtClean="0">
                <a:hlinkClick r:id="rId8"/>
              </a:rPr>
              <a:t>farmvetco.org</a:t>
            </a:r>
            <a:r>
              <a:rPr lang="uk-UA" dirty="0" smtClean="0"/>
              <a:t> </a:t>
            </a:r>
            <a:endParaRPr lang="uk-UA" dirty="0"/>
          </a:p>
        </p:txBody>
      </p:sp>
      <p:sp>
        <p:nvSpPr>
          <p:cNvPr id="8" name="Прямокутник 7"/>
          <p:cNvSpPr/>
          <p:nvPr/>
        </p:nvSpPr>
        <p:spPr>
          <a:xfrm>
            <a:off x="1704638" y="783166"/>
            <a:ext cx="8519281" cy="584775"/>
          </a:xfrm>
          <a:prstGeom prst="rect">
            <a:avLst/>
          </a:prstGeom>
        </p:spPr>
        <p:txBody>
          <a:bodyPr wrap="square">
            <a:spAutoFit/>
          </a:bodyPr>
          <a:lstStyle/>
          <a:p>
            <a:r>
              <a:rPr lang="uk-UA" sz="3200" b="1" dirty="0" smtClean="0">
                <a:solidFill>
                  <a:srgbClr val="70AD47">
                    <a:lumMod val="50000"/>
                  </a:srgbClr>
                </a:solidFill>
                <a:latin typeface="Calibri" panose="020F0502020204030204"/>
              </a:rPr>
              <a:t>США: КОАЛІЦІЯ ФЕРМЕРІВ-ВЕТЕРАНІВ</a:t>
            </a:r>
            <a:endParaRPr lang="uk-UA" sz="3200" b="1" dirty="0">
              <a:solidFill>
                <a:srgbClr val="70AD47">
                  <a:lumMod val="50000"/>
                </a:srgbClr>
              </a:solidFill>
              <a:latin typeface="Calibri" panose="020F0502020204030204"/>
            </a:endParaRPr>
          </a:p>
        </p:txBody>
      </p:sp>
      <p:sp>
        <p:nvSpPr>
          <p:cNvPr id="5" name="Прямокутник 4"/>
          <p:cNvSpPr/>
          <p:nvPr/>
        </p:nvSpPr>
        <p:spPr>
          <a:xfrm>
            <a:off x="1704638" y="5435140"/>
            <a:ext cx="10182561" cy="1323439"/>
          </a:xfrm>
          <a:prstGeom prst="rect">
            <a:avLst/>
          </a:prstGeom>
        </p:spPr>
        <p:txBody>
          <a:bodyPr wrap="square">
            <a:spAutoFit/>
          </a:bodyPr>
          <a:lstStyle/>
          <a:p>
            <a:r>
              <a:rPr lang="uk-UA" sz="1600" dirty="0" smtClean="0">
                <a:solidFill>
                  <a:srgbClr val="0070C0"/>
                </a:solidFill>
                <a:latin typeface="Roboto"/>
              </a:rPr>
              <a:t>Наше бачення майбутнього – це організація, яка існуватиме десятиліттями в кожному штаті та продовжуватиме об’єднувати сільськогосподарський сектор – уряд, освіту, приватну промисловість, звичайне та альтернативне сільське господарство та самих ветеранів. Більше не буде важливо знати, як і коли ми почали, а те, що </a:t>
            </a:r>
            <a:r>
              <a:rPr lang="uk-UA" sz="1600" b="1" dirty="0" smtClean="0">
                <a:solidFill>
                  <a:srgbClr val="0070C0"/>
                </a:solidFill>
                <a:latin typeface="Roboto"/>
              </a:rPr>
              <a:t>ми будемо поруч, пропонуючи допомогу всім тим, хто вирішив служити своїй країні двічі – один раз, захищаючи її, а другий – годуючи її.</a:t>
            </a:r>
            <a:endParaRPr lang="uk-UA" sz="1600" b="1" dirty="0">
              <a:solidFill>
                <a:srgbClr val="0070C0"/>
              </a:solidFill>
            </a:endParaRPr>
          </a:p>
        </p:txBody>
      </p:sp>
    </p:spTree>
    <p:extLst>
      <p:ext uri="{BB962C8B-B14F-4D97-AF65-F5344CB8AC3E}">
        <p14:creationId xmlns:p14="http://schemas.microsoft.com/office/powerpoint/2010/main" val="2796358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6" name="Прямокутник 5"/>
          <p:cNvSpPr/>
          <p:nvPr/>
        </p:nvSpPr>
        <p:spPr>
          <a:xfrm>
            <a:off x="2323392" y="2721114"/>
            <a:ext cx="8795672" cy="707886"/>
          </a:xfrm>
          <a:prstGeom prst="rect">
            <a:avLst/>
          </a:prstGeom>
        </p:spPr>
        <p:txBody>
          <a:bodyPr wrap="square">
            <a:spAutoFit/>
          </a:bodyPr>
          <a:lstStyle/>
          <a:p>
            <a:r>
              <a:rPr lang="uk-UA" sz="4000" b="1" dirty="0" smtClean="0">
                <a:solidFill>
                  <a:schemeClr val="accent6">
                    <a:lumMod val="50000"/>
                  </a:schemeClr>
                </a:solidFill>
              </a:rPr>
              <a:t>СІМЕЙНЕ ФЕРМЕРСТВО У СВІТІ</a:t>
            </a:r>
            <a:endParaRPr lang="uk-UA" sz="4000" b="1" dirty="0">
              <a:solidFill>
                <a:schemeClr val="accent6">
                  <a:lumMod val="50000"/>
                </a:schemeClr>
              </a:solidFill>
            </a:endParaRPr>
          </a:p>
        </p:txBody>
      </p:sp>
    </p:spTree>
    <p:extLst>
      <p:ext uri="{BB962C8B-B14F-4D97-AF65-F5344CB8AC3E}">
        <p14:creationId xmlns:p14="http://schemas.microsoft.com/office/powerpoint/2010/main" val="2699294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5" name="Прямокутник 4"/>
          <p:cNvSpPr/>
          <p:nvPr/>
        </p:nvSpPr>
        <p:spPr>
          <a:xfrm>
            <a:off x="2213756" y="2136895"/>
            <a:ext cx="9078358" cy="3416320"/>
          </a:xfrm>
          <a:prstGeom prst="rect">
            <a:avLst/>
          </a:prstGeom>
        </p:spPr>
        <p:txBody>
          <a:bodyPr wrap="square">
            <a:spAutoFit/>
          </a:bodyPr>
          <a:lstStyle/>
          <a:p>
            <a:pPr marL="342900" indent="-342900" algn="just">
              <a:lnSpc>
                <a:spcPct val="150000"/>
              </a:lnSpc>
              <a:spcAft>
                <a:spcPts val="0"/>
              </a:spcAft>
              <a:buFont typeface="Arial" panose="020B0604020202020204" pitchFamily="34" charset="0"/>
              <a:buChar char="•"/>
            </a:pPr>
            <a:r>
              <a:rPr lang="uk-UA" sz="2400" b="1" dirty="0" smtClean="0">
                <a:latin typeface="Times New Roman" panose="02020603050405020304" pitchFamily="18" charset="0"/>
                <a:ea typeface="Times New Roman" panose="02020603050405020304" pitchFamily="18" charset="0"/>
                <a:cs typeface="Calibri" panose="020F0502020204030204" pitchFamily="34" charset="0"/>
              </a:rPr>
              <a:t>Більш, ніж 90% господарств управляються однією особою або сім'єю і покладаються переважно на працю членів </a:t>
            </a:r>
            <a:r>
              <a:rPr lang="uk-UA" sz="2400" b="1" dirty="0" err="1" smtClean="0">
                <a:latin typeface="Times New Roman" panose="02020603050405020304" pitchFamily="18" charset="0"/>
                <a:ea typeface="Times New Roman" panose="02020603050405020304" pitchFamily="18" charset="0"/>
                <a:cs typeface="Calibri" panose="020F0502020204030204" pitchFamily="34" charset="0"/>
              </a:rPr>
              <a:t>сімї</a:t>
            </a:r>
            <a:r>
              <a:rPr lang="uk-UA" sz="2400" b="1" dirty="0" smtClean="0">
                <a:latin typeface="Times New Roman" panose="02020603050405020304" pitchFamily="18" charset="0"/>
                <a:ea typeface="Times New Roman" panose="02020603050405020304" pitchFamily="18" charset="0"/>
                <a:cs typeface="Calibri" panose="020F0502020204030204" pitchFamily="34" charset="0"/>
              </a:rPr>
              <a:t>.</a:t>
            </a:r>
          </a:p>
          <a:p>
            <a:pPr marL="342900" indent="-342900" algn="just">
              <a:lnSpc>
                <a:spcPct val="150000"/>
              </a:lnSpc>
              <a:spcAft>
                <a:spcPts val="0"/>
              </a:spcAft>
              <a:buFont typeface="Arial" panose="020B0604020202020204" pitchFamily="34" charset="0"/>
              <a:buChar char="•"/>
            </a:pPr>
            <a:r>
              <a:rPr lang="uk-UA" sz="2400" b="1" dirty="0" smtClean="0">
                <a:latin typeface="Times New Roman" panose="02020603050405020304" pitchFamily="18" charset="0"/>
                <a:ea typeface="Times New Roman" panose="02020603050405020304" pitchFamily="18" charset="0"/>
                <a:cs typeface="Calibri" panose="020F0502020204030204" pitchFamily="34" charset="0"/>
              </a:rPr>
              <a:t>У </a:t>
            </a:r>
            <a:r>
              <a:rPr lang="uk-UA" sz="2400" b="1" dirty="0">
                <a:latin typeface="Times New Roman" panose="02020603050405020304" pitchFamily="18" charset="0"/>
                <a:ea typeface="Times New Roman" panose="02020603050405020304" pitchFamily="18" charset="0"/>
                <a:cs typeface="Calibri" panose="020F0502020204030204" pitchFamily="34" charset="0"/>
              </a:rPr>
              <a:t>світі нараховується понад 500 мільйонів сімейних фермерських </a:t>
            </a:r>
            <a:r>
              <a:rPr lang="uk-UA" sz="2400" b="1" dirty="0" smtClean="0">
                <a:latin typeface="Times New Roman" panose="02020603050405020304" pitchFamily="18" charset="0"/>
                <a:ea typeface="Times New Roman" panose="02020603050405020304" pitchFamily="18" charset="0"/>
                <a:cs typeface="Calibri" panose="020F0502020204030204" pitchFamily="34" charset="0"/>
              </a:rPr>
              <a:t>господарств (СФГ)</a:t>
            </a:r>
          </a:p>
          <a:p>
            <a:pPr marL="342900" indent="-342900" algn="just">
              <a:lnSpc>
                <a:spcPct val="150000"/>
              </a:lnSpc>
              <a:spcAft>
                <a:spcPts val="0"/>
              </a:spcAft>
              <a:buFont typeface="Arial" panose="020B0604020202020204" pitchFamily="34" charset="0"/>
              <a:buChar char="•"/>
            </a:pPr>
            <a:r>
              <a:rPr lang="uk-UA" sz="2400" b="1"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СФГ </a:t>
            </a:r>
            <a:r>
              <a:rPr lang="uk-UA" sz="2400" b="1" dirty="0" smtClean="0">
                <a:latin typeface="Times New Roman" panose="02020603050405020304" pitchFamily="18" charset="0"/>
                <a:ea typeface="Times New Roman" panose="02020603050405020304" pitchFamily="18" charset="0"/>
                <a:cs typeface="Calibri" panose="020F0502020204030204" pitchFamily="34" charset="0"/>
              </a:rPr>
              <a:t>використовують до 70-80% сільськогосподарських угідь</a:t>
            </a:r>
          </a:p>
          <a:p>
            <a:pPr marL="342900" indent="-342900" algn="just">
              <a:lnSpc>
                <a:spcPct val="150000"/>
              </a:lnSpc>
              <a:spcAft>
                <a:spcPts val="0"/>
              </a:spcAft>
              <a:buFont typeface="Arial" panose="020B0604020202020204" pitchFamily="34" charset="0"/>
              <a:buChar char="•"/>
            </a:pPr>
            <a:r>
              <a:rPr lang="uk-UA" sz="2400" b="1" dirty="0" smtClean="0">
                <a:latin typeface="Times New Roman" panose="02020603050405020304" pitchFamily="18" charset="0"/>
                <a:ea typeface="Times New Roman" panose="02020603050405020304" pitchFamily="18" charset="0"/>
                <a:cs typeface="Calibri" panose="020F0502020204030204" pitchFamily="34" charset="0"/>
              </a:rPr>
              <a:t>СФГ виробляють понад 80% їжі в світі. </a:t>
            </a:r>
            <a:endParaRPr lang="ru-RU" sz="24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5" name="Прямокутник 24"/>
          <p:cNvSpPr/>
          <p:nvPr/>
        </p:nvSpPr>
        <p:spPr>
          <a:xfrm>
            <a:off x="1955956" y="1147104"/>
            <a:ext cx="9593958" cy="461665"/>
          </a:xfrm>
          <a:prstGeom prst="rect">
            <a:avLst/>
          </a:prstGeom>
        </p:spPr>
        <p:txBody>
          <a:bodyPr wrap="square">
            <a:spAutoFit/>
          </a:bodyPr>
          <a:lstStyle/>
          <a:p>
            <a:r>
              <a:rPr lang="uk-UA" sz="2400" b="1" dirty="0" smtClean="0">
                <a:solidFill>
                  <a:schemeClr val="accent6">
                    <a:lumMod val="50000"/>
                  </a:schemeClr>
                </a:solidFill>
              </a:rPr>
              <a:t>СІМЕЙНЕ ФЕРМЕРСТВО: СВІТОВІ РЕАЛІЇ</a:t>
            </a:r>
          </a:p>
        </p:txBody>
      </p:sp>
      <p:sp>
        <p:nvSpPr>
          <p:cNvPr id="6" name="Прямокутник 5"/>
          <p:cNvSpPr/>
          <p:nvPr/>
        </p:nvSpPr>
        <p:spPr>
          <a:xfrm>
            <a:off x="2392809" y="5896675"/>
            <a:ext cx="5583644" cy="369332"/>
          </a:xfrm>
          <a:prstGeom prst="rect">
            <a:avLst/>
          </a:prstGeom>
        </p:spPr>
        <p:txBody>
          <a:bodyPr wrap="none">
            <a:spAutoFit/>
          </a:bodyPr>
          <a:lstStyle/>
          <a:p>
            <a:r>
              <a:rPr lang="en-GB" dirty="0">
                <a:hlinkClick r:id="rId7"/>
              </a:rPr>
              <a:t>https://www.fao.org/family-farming-decade/home/en</a:t>
            </a:r>
            <a:r>
              <a:rPr lang="en-GB" dirty="0" smtClean="0">
                <a:hlinkClick r:id="rId7"/>
              </a:rPr>
              <a:t>/</a:t>
            </a:r>
            <a:r>
              <a:rPr lang="uk-UA" dirty="0" smtClean="0"/>
              <a:t> </a:t>
            </a:r>
            <a:endParaRPr lang="uk-UA" dirty="0"/>
          </a:p>
        </p:txBody>
      </p:sp>
    </p:spTree>
    <p:extLst>
      <p:ext uri="{BB962C8B-B14F-4D97-AF65-F5344CB8AC3E}">
        <p14:creationId xmlns:p14="http://schemas.microsoft.com/office/powerpoint/2010/main" val="1285182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4" name="Прямокутник 3"/>
          <p:cNvSpPr/>
          <p:nvPr/>
        </p:nvSpPr>
        <p:spPr>
          <a:xfrm>
            <a:off x="1915870" y="873090"/>
            <a:ext cx="9593958" cy="461665"/>
          </a:xfrm>
          <a:prstGeom prst="rect">
            <a:avLst/>
          </a:prstGeom>
        </p:spPr>
        <p:txBody>
          <a:bodyPr wrap="square">
            <a:spAutoFit/>
          </a:bodyPr>
          <a:lstStyle/>
          <a:p>
            <a:r>
              <a:rPr lang="uk-UA" sz="2400" b="1" dirty="0" smtClean="0">
                <a:solidFill>
                  <a:schemeClr val="accent6">
                    <a:lumMod val="50000"/>
                  </a:schemeClr>
                </a:solidFill>
              </a:rPr>
              <a:t>ДЕСЯТИЛІТТЯ СІМЕЙНИХ ФЕРМ</a:t>
            </a:r>
          </a:p>
        </p:txBody>
      </p:sp>
      <p:pic>
        <p:nvPicPr>
          <p:cNvPr id="2" name="Рисунок 1"/>
          <p:cNvPicPr>
            <a:picLocks noChangeAspect="1"/>
          </p:cNvPicPr>
          <p:nvPr/>
        </p:nvPicPr>
        <p:blipFill>
          <a:blip r:embed="rId7"/>
          <a:stretch>
            <a:fillRect/>
          </a:stretch>
        </p:blipFill>
        <p:spPr>
          <a:xfrm>
            <a:off x="1915870" y="1334755"/>
            <a:ext cx="9231101" cy="5243935"/>
          </a:xfrm>
          <a:prstGeom prst="rect">
            <a:avLst/>
          </a:prstGeom>
        </p:spPr>
      </p:pic>
      <p:sp>
        <p:nvSpPr>
          <p:cNvPr id="5" name="Прямокутник 4"/>
          <p:cNvSpPr/>
          <p:nvPr/>
        </p:nvSpPr>
        <p:spPr>
          <a:xfrm>
            <a:off x="5713898" y="2547649"/>
            <a:ext cx="5583644" cy="369332"/>
          </a:xfrm>
          <a:prstGeom prst="rect">
            <a:avLst/>
          </a:prstGeom>
        </p:spPr>
        <p:txBody>
          <a:bodyPr wrap="none">
            <a:spAutoFit/>
          </a:bodyPr>
          <a:lstStyle/>
          <a:p>
            <a:r>
              <a:rPr lang="en-GB" dirty="0">
                <a:hlinkClick r:id="rId8"/>
              </a:rPr>
              <a:t>https://www.fao.org/family-farming-decade/home/en</a:t>
            </a:r>
            <a:r>
              <a:rPr lang="en-GB" dirty="0" smtClean="0">
                <a:hlinkClick r:id="rId8"/>
              </a:rPr>
              <a:t>/</a:t>
            </a:r>
            <a:r>
              <a:rPr lang="uk-UA" dirty="0" smtClean="0"/>
              <a:t> </a:t>
            </a:r>
            <a:endParaRPr lang="uk-UA" dirty="0"/>
          </a:p>
        </p:txBody>
      </p:sp>
    </p:spTree>
    <p:extLst>
      <p:ext uri="{BB962C8B-B14F-4D97-AF65-F5344CB8AC3E}">
        <p14:creationId xmlns:p14="http://schemas.microsoft.com/office/powerpoint/2010/main" val="3658891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grpSp>
        <p:nvGrpSpPr>
          <p:cNvPr id="9" name="Group 1">
            <a:extLst>
              <a:ext uri="{FF2B5EF4-FFF2-40B4-BE49-F238E27FC236}">
                <a16:creationId xmlns:a16="http://schemas.microsoft.com/office/drawing/2014/main" id="{8914D129-F166-43A9-B7B0-1F2F38CA84A1}"/>
              </a:ext>
            </a:extLst>
          </p:cNvPr>
          <p:cNvGrpSpPr>
            <a:grpSpLocks/>
          </p:cNvGrpSpPr>
          <p:nvPr/>
        </p:nvGrpSpPr>
        <p:grpSpPr bwMode="auto">
          <a:xfrm>
            <a:off x="4502977" y="1182058"/>
            <a:ext cx="7343973" cy="5161355"/>
            <a:chOff x="0" y="0"/>
            <a:chExt cx="9588" cy="7355"/>
          </a:xfrm>
        </p:grpSpPr>
        <p:pic>
          <p:nvPicPr>
            <p:cNvPr id="10" name="Picture 13">
              <a:extLst>
                <a:ext uri="{FF2B5EF4-FFF2-40B4-BE49-F238E27FC236}">
                  <a16:creationId xmlns:a16="http://schemas.microsoft.com/office/drawing/2014/main" id="{C471E9A0-5991-45AF-B8EF-7DE97EA44A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588" cy="73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2">
              <a:extLst>
                <a:ext uri="{FF2B5EF4-FFF2-40B4-BE49-F238E27FC236}">
                  <a16:creationId xmlns:a16="http://schemas.microsoft.com/office/drawing/2014/main" id="{8A1836CF-BF5C-493E-91B7-CE741DAF09BC}"/>
                </a:ext>
              </a:extLst>
            </p:cNvPr>
            <p:cNvSpPr txBox="1">
              <a:spLocks noChangeArrowheads="1"/>
            </p:cNvSpPr>
            <p:nvPr/>
          </p:nvSpPr>
          <p:spPr bwMode="auto">
            <a:xfrm>
              <a:off x="1893" y="1252"/>
              <a:ext cx="1397" cy="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uk-UA" altLang="uk-UA" sz="1400" b="0" i="0" u="none" strike="noStrike" kern="0" cap="none" spc="0" normalizeH="0" baseline="0" noProof="0" dirty="0">
                  <a:ln>
                    <a:noFill/>
                  </a:ln>
                  <a:solidFill>
                    <a:prstClr val="black"/>
                  </a:solidFill>
                  <a:effectLst/>
                  <a:uLnTx/>
                  <a:uFillTx/>
                  <a:ea typeface="Trebuchet MS" panose="020B0603020202020204" pitchFamily="34" charset="0"/>
                  <a:cs typeface="Trebuchet MS" panose="020B0603020202020204" pitchFamily="34" charset="0"/>
                </a:rPr>
                <a:t>Рідний дім для родини</a:t>
              </a:r>
              <a:endParaRPr kumimoji="0" lang="uk-UA" altLang="uk-UA" sz="1400" b="0" i="0" u="none" strike="noStrike" kern="0" cap="none" spc="0" normalizeH="0" baseline="0" noProof="0" dirty="0">
                <a:ln>
                  <a:noFill/>
                </a:ln>
                <a:solidFill>
                  <a:prstClr val="black"/>
                </a:solidFill>
                <a:effectLst/>
                <a:uLnTx/>
                <a:uFillTx/>
              </a:endParaRPr>
            </a:p>
          </p:txBody>
        </p:sp>
        <p:sp>
          <p:nvSpPr>
            <p:cNvPr id="12" name="Text Box 11">
              <a:extLst>
                <a:ext uri="{FF2B5EF4-FFF2-40B4-BE49-F238E27FC236}">
                  <a16:creationId xmlns:a16="http://schemas.microsoft.com/office/drawing/2014/main" id="{77A4F16C-16BC-403E-A3FA-C29A08F43F3B}"/>
                </a:ext>
              </a:extLst>
            </p:cNvPr>
            <p:cNvSpPr txBox="1">
              <a:spLocks noChangeArrowheads="1"/>
            </p:cNvSpPr>
            <p:nvPr/>
          </p:nvSpPr>
          <p:spPr bwMode="auto">
            <a:xfrm>
              <a:off x="3763" y="493"/>
              <a:ext cx="2054" cy="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uk-UA" altLang="uk-UA" sz="1400" b="0" i="0" u="none" strike="noStrike" kern="0" cap="none" spc="0" normalizeH="0" baseline="0" noProof="0" dirty="0">
                  <a:ln>
                    <a:noFill/>
                  </a:ln>
                  <a:solidFill>
                    <a:prstClr val="black"/>
                  </a:solidFill>
                  <a:effectLst/>
                  <a:uLnTx/>
                  <a:uFillTx/>
                  <a:ea typeface="Trebuchet MS" panose="020B0603020202020204" pitchFamily="34" charset="0"/>
                  <a:cs typeface="Trebuchet MS" panose="020B0603020202020204" pitchFamily="34" charset="0"/>
                </a:rPr>
                <a:t>Забезпечує зв’язок між минулим, теперішнім і майбутнім</a:t>
              </a:r>
              <a:endParaRPr kumimoji="0" lang="uk-UA" altLang="uk-UA" sz="1400" b="0" i="0" u="none" strike="noStrike" kern="0" cap="none" spc="0" normalizeH="0" baseline="0" noProof="0" dirty="0">
                <a:ln>
                  <a:noFill/>
                </a:ln>
                <a:solidFill>
                  <a:prstClr val="black"/>
                </a:solidFill>
                <a:effectLst/>
                <a:uLnTx/>
                <a:uFillTx/>
              </a:endParaRPr>
            </a:p>
          </p:txBody>
        </p:sp>
        <p:sp>
          <p:nvSpPr>
            <p:cNvPr id="13" name="Text Box 10">
              <a:extLst>
                <a:ext uri="{FF2B5EF4-FFF2-40B4-BE49-F238E27FC236}">
                  <a16:creationId xmlns:a16="http://schemas.microsoft.com/office/drawing/2014/main" id="{2C929BCD-0A76-4FAF-8AEC-7FCB419AC9B3}"/>
                </a:ext>
              </a:extLst>
            </p:cNvPr>
            <p:cNvSpPr txBox="1">
              <a:spLocks noChangeArrowheads="1"/>
            </p:cNvSpPr>
            <p:nvPr/>
          </p:nvSpPr>
          <p:spPr bwMode="auto">
            <a:xfrm>
              <a:off x="6326" y="1265"/>
              <a:ext cx="1874" cy="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uk-UA" altLang="uk-UA" sz="1400" b="0" i="0" u="none" strike="noStrike" kern="0" cap="none" spc="0" normalizeH="0" baseline="0" noProof="0" dirty="0">
                  <a:ln>
                    <a:noFill/>
                  </a:ln>
                  <a:solidFill>
                    <a:prstClr val="black"/>
                  </a:solidFill>
                  <a:effectLst/>
                  <a:uLnTx/>
                  <a:uFillTx/>
                  <a:ea typeface="Trebuchet MS" panose="020B0603020202020204" pitchFamily="34" charset="0"/>
                  <a:cs typeface="Trebuchet MS" panose="020B0603020202020204" pitchFamily="34" charset="0"/>
                </a:rPr>
                <a:t>Місце навчання і передачі знань</a:t>
              </a:r>
              <a:endParaRPr kumimoji="0" lang="uk-UA" altLang="uk-UA" sz="1400" b="0" i="0" u="none" strike="noStrike" kern="0" cap="none" spc="0" normalizeH="0" baseline="0" noProof="0" dirty="0">
                <a:ln>
                  <a:noFill/>
                </a:ln>
                <a:solidFill>
                  <a:prstClr val="black"/>
                </a:solidFill>
                <a:effectLst/>
                <a:uLnTx/>
                <a:uFillTx/>
              </a:endParaRPr>
            </a:p>
          </p:txBody>
        </p:sp>
        <p:sp>
          <p:nvSpPr>
            <p:cNvPr id="14" name="Text Box 9">
              <a:extLst>
                <a:ext uri="{FF2B5EF4-FFF2-40B4-BE49-F238E27FC236}">
                  <a16:creationId xmlns:a16="http://schemas.microsoft.com/office/drawing/2014/main" id="{8312F274-D0B3-448C-8301-76007271C34B}"/>
                </a:ext>
              </a:extLst>
            </p:cNvPr>
            <p:cNvSpPr txBox="1">
              <a:spLocks noChangeArrowheads="1"/>
            </p:cNvSpPr>
            <p:nvPr/>
          </p:nvSpPr>
          <p:spPr bwMode="auto">
            <a:xfrm>
              <a:off x="460" y="2672"/>
              <a:ext cx="1750" cy="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uk-UA" altLang="uk-UA" sz="1400" b="0" i="0" u="none" strike="noStrike" kern="0" cap="none" spc="0" normalizeH="0" baseline="0" noProof="0" dirty="0">
                  <a:ln>
                    <a:noFill/>
                  </a:ln>
                  <a:solidFill>
                    <a:prstClr val="black"/>
                  </a:solidFill>
                  <a:effectLst/>
                  <a:uLnTx/>
                  <a:uFillTx/>
                  <a:ea typeface="Trebuchet MS" panose="020B0603020202020204" pitchFamily="34" charset="0"/>
                  <a:cs typeface="Trebuchet MS" panose="020B0603020202020204" pitchFamily="34" charset="0"/>
                </a:rPr>
                <a:t>Забезпечує родину доходами та їжею</a:t>
              </a:r>
              <a:endParaRPr kumimoji="0" lang="uk-UA" altLang="uk-UA" sz="1400" b="0" i="0" u="none" strike="noStrike" kern="0" cap="none" spc="0" normalizeH="0" baseline="0" noProof="0" dirty="0">
                <a:ln>
                  <a:noFill/>
                </a:ln>
                <a:solidFill>
                  <a:prstClr val="black"/>
                </a:solidFill>
                <a:effectLst/>
                <a:uLnTx/>
                <a:uFillTx/>
              </a:endParaRPr>
            </a:p>
          </p:txBody>
        </p:sp>
        <p:sp>
          <p:nvSpPr>
            <p:cNvPr id="15" name="Text Box 8">
              <a:extLst>
                <a:ext uri="{FF2B5EF4-FFF2-40B4-BE49-F238E27FC236}">
                  <a16:creationId xmlns:a16="http://schemas.microsoft.com/office/drawing/2014/main" id="{76467BDE-22F6-45F7-8CDC-8089AC0C19BB}"/>
                </a:ext>
              </a:extLst>
            </p:cNvPr>
            <p:cNvSpPr txBox="1">
              <a:spLocks noChangeArrowheads="1"/>
            </p:cNvSpPr>
            <p:nvPr/>
          </p:nvSpPr>
          <p:spPr bwMode="auto">
            <a:xfrm>
              <a:off x="7362" y="2793"/>
              <a:ext cx="1869" cy="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uk-UA" altLang="uk-UA" sz="1400" b="0" i="0" u="none" strike="noStrike" kern="0" cap="none" spc="0" normalizeH="0" baseline="0" noProof="0" dirty="0">
                  <a:ln>
                    <a:noFill/>
                  </a:ln>
                  <a:solidFill>
                    <a:prstClr val="black"/>
                  </a:solidFill>
                  <a:effectLst/>
                  <a:uLnTx/>
                  <a:uFillTx/>
                  <a:ea typeface="Trebuchet MS" panose="020B0603020202020204" pitchFamily="34" charset="0"/>
                  <a:cs typeface="Trebuchet MS" panose="020B0603020202020204" pitchFamily="34" charset="0"/>
                </a:rPr>
                <a:t>Активний учасник</a:t>
              </a:r>
              <a:endParaRPr kumimoji="0" lang="uk-UA" altLang="uk-UA" sz="1400" b="0" i="0" u="none" strike="noStrike" kern="0" cap="none" spc="0" normalizeH="0" baseline="0" noProof="0" dirty="0">
                <a:ln>
                  <a:noFill/>
                </a:ln>
                <a:solidFill>
                  <a:prstClr val="black"/>
                </a:solidFill>
                <a:effectLst/>
                <a:uLnTx/>
                <a:uFillTx/>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uk-UA" altLang="uk-UA" sz="1400" b="0" i="0" u="none" strike="noStrike" kern="0" cap="none" spc="0" normalizeH="0" baseline="0" noProof="0" dirty="0">
                  <a:ln>
                    <a:noFill/>
                  </a:ln>
                  <a:solidFill>
                    <a:prstClr val="black"/>
                  </a:solidFill>
                  <a:effectLst/>
                  <a:uLnTx/>
                  <a:uFillTx/>
                  <a:ea typeface="Trebuchet MS" panose="020B0603020202020204" pitchFamily="34" charset="0"/>
                  <a:cs typeface="Trebuchet MS" panose="020B0603020202020204" pitchFamily="34" charset="0"/>
                </a:rPr>
                <a:t>сільської економіки</a:t>
              </a:r>
              <a:endParaRPr kumimoji="0" lang="uk-UA" altLang="uk-UA" sz="1400" b="0" i="0" u="none" strike="noStrike" kern="0" cap="none" spc="0" normalizeH="0" baseline="0" noProof="0" dirty="0">
                <a:ln>
                  <a:noFill/>
                </a:ln>
                <a:solidFill>
                  <a:prstClr val="black"/>
                </a:solidFill>
                <a:effectLst/>
                <a:uLnTx/>
                <a:uFillTx/>
              </a:endParaRPr>
            </a:p>
          </p:txBody>
        </p:sp>
        <p:sp>
          <p:nvSpPr>
            <p:cNvPr id="16" name="Text Box 7">
              <a:extLst>
                <a:ext uri="{FF2B5EF4-FFF2-40B4-BE49-F238E27FC236}">
                  <a16:creationId xmlns:a16="http://schemas.microsoft.com/office/drawing/2014/main" id="{7996B1D3-7E44-4C63-9537-057C4648B189}"/>
                </a:ext>
              </a:extLst>
            </p:cNvPr>
            <p:cNvSpPr txBox="1">
              <a:spLocks noChangeArrowheads="1"/>
            </p:cNvSpPr>
            <p:nvPr/>
          </p:nvSpPr>
          <p:spPr bwMode="auto">
            <a:xfrm>
              <a:off x="626" y="4200"/>
              <a:ext cx="1750" cy="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uk-UA" altLang="uk-UA" sz="1400" b="0" i="0" u="none" strike="noStrike" kern="0" cap="none" spc="0" normalizeH="0" baseline="0" noProof="0" dirty="0">
                  <a:ln>
                    <a:noFill/>
                  </a:ln>
                  <a:solidFill>
                    <a:prstClr val="black"/>
                  </a:solidFill>
                  <a:effectLst/>
                  <a:uLnTx/>
                  <a:uFillTx/>
                  <a:ea typeface="Trebuchet MS" panose="020B0603020202020204" pitchFamily="34" charset="0"/>
                  <a:cs typeface="Trebuchet MS" panose="020B0603020202020204" pitchFamily="34" charset="0"/>
                </a:rPr>
                <a:t>Зв’язок родина –</a:t>
              </a:r>
              <a:endParaRPr kumimoji="0" lang="uk-UA" altLang="uk-UA" sz="1400" b="0" i="0" u="none" strike="noStrike" kern="0" cap="none" spc="0" normalizeH="0" baseline="0" noProof="0" dirty="0">
                <a:ln>
                  <a:noFill/>
                </a:ln>
                <a:solidFill>
                  <a:prstClr val="black"/>
                </a:solidFill>
                <a:effectLst/>
                <a:uLnTx/>
                <a:uFillTx/>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uk-UA" altLang="uk-UA" sz="1400" b="0" i="0" u="none" strike="noStrike" kern="0" cap="none" spc="0" normalizeH="0" baseline="0" noProof="0" dirty="0">
                  <a:ln>
                    <a:noFill/>
                  </a:ln>
                  <a:solidFill>
                    <a:prstClr val="black"/>
                  </a:solidFill>
                  <a:effectLst/>
                  <a:uLnTx/>
                  <a:uFillTx/>
                  <a:ea typeface="Trebuchet MS" panose="020B0603020202020204" pitchFamily="34" charset="0"/>
                  <a:cs typeface="Trebuchet MS" panose="020B0603020202020204" pitchFamily="34" charset="0"/>
                </a:rPr>
                <a:t>господарство</a:t>
              </a:r>
              <a:endParaRPr kumimoji="0" lang="uk-UA" altLang="uk-UA" sz="1400" b="0" i="0" u="none" strike="noStrike" kern="0" cap="none" spc="0" normalizeH="0" baseline="0" noProof="0" dirty="0">
                <a:ln>
                  <a:noFill/>
                </a:ln>
                <a:solidFill>
                  <a:prstClr val="black"/>
                </a:solidFill>
                <a:effectLst/>
                <a:uLnTx/>
                <a:uFillTx/>
              </a:endParaRPr>
            </a:p>
          </p:txBody>
        </p:sp>
        <p:sp>
          <p:nvSpPr>
            <p:cNvPr id="17" name="Text Box 6">
              <a:extLst>
                <a:ext uri="{FF2B5EF4-FFF2-40B4-BE49-F238E27FC236}">
                  <a16:creationId xmlns:a16="http://schemas.microsoft.com/office/drawing/2014/main" id="{E291AEF6-BE8E-41D6-BF62-6AE9C8DD8998}"/>
                </a:ext>
              </a:extLst>
            </p:cNvPr>
            <p:cNvSpPr txBox="1">
              <a:spLocks noChangeArrowheads="1"/>
            </p:cNvSpPr>
            <p:nvPr/>
          </p:nvSpPr>
          <p:spPr bwMode="auto">
            <a:xfrm>
              <a:off x="3996" y="3338"/>
              <a:ext cx="2067" cy="1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uk-UA" altLang="uk-UA" sz="2000" b="1" i="0" u="none" strike="noStrike" kern="0" cap="none" spc="0" normalizeH="0" baseline="0" noProof="0" dirty="0">
                  <a:ln>
                    <a:noFill/>
                  </a:ln>
                  <a:solidFill>
                    <a:prstClr val="black"/>
                  </a:solidFill>
                  <a:effectLst/>
                  <a:uLnTx/>
                  <a:uFillTx/>
                  <a:ea typeface="Trebuchet MS" panose="020B0603020202020204" pitchFamily="34" charset="0"/>
                  <a:cs typeface="Trebuchet MS" panose="020B0603020202020204" pitchFamily="34" charset="0"/>
                </a:rPr>
                <a:t>Сімейне фермерське господарство</a:t>
              </a:r>
              <a:endParaRPr kumimoji="0" lang="uk-UA" altLang="uk-UA" sz="2000" b="1" i="0" u="none" strike="noStrike" kern="0" cap="none" spc="0" normalizeH="0" baseline="0" noProof="0" dirty="0">
                <a:ln>
                  <a:noFill/>
                </a:ln>
                <a:solidFill>
                  <a:prstClr val="black"/>
                </a:solidFill>
                <a:effectLst/>
                <a:uLnTx/>
                <a:uFillTx/>
              </a:endParaRPr>
            </a:p>
          </p:txBody>
        </p:sp>
        <p:sp>
          <p:nvSpPr>
            <p:cNvPr id="18" name="Text Box 5">
              <a:extLst>
                <a:ext uri="{FF2B5EF4-FFF2-40B4-BE49-F238E27FC236}">
                  <a16:creationId xmlns:a16="http://schemas.microsoft.com/office/drawing/2014/main" id="{FFFCB5BE-FD60-4CA3-9ECF-FABCBBE336FA}"/>
                </a:ext>
              </a:extLst>
            </p:cNvPr>
            <p:cNvSpPr txBox="1">
              <a:spLocks noChangeArrowheads="1"/>
            </p:cNvSpPr>
            <p:nvPr/>
          </p:nvSpPr>
          <p:spPr bwMode="auto">
            <a:xfrm>
              <a:off x="7362" y="4490"/>
              <a:ext cx="1869" cy="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36513" algn="ctr" defTabSz="914400" eaLnBrk="0" fontAlgn="base" latinLnBrk="0" hangingPunct="0">
                <a:lnSpc>
                  <a:spcPct val="100000"/>
                </a:lnSpc>
                <a:spcBef>
                  <a:spcPct val="0"/>
                </a:spcBef>
                <a:spcAft>
                  <a:spcPct val="0"/>
                </a:spcAft>
                <a:buClrTx/>
                <a:buSzTx/>
                <a:buFontTx/>
                <a:buNone/>
                <a:tabLst/>
                <a:defRPr/>
              </a:pPr>
              <a:r>
                <a:rPr kumimoji="0" lang="uk-UA" altLang="uk-UA" sz="1400" b="0" i="0" u="none" strike="noStrike" kern="0" cap="none" spc="0" normalizeH="0" baseline="0" noProof="0" dirty="0">
                  <a:ln>
                    <a:noFill/>
                  </a:ln>
                  <a:solidFill>
                    <a:prstClr val="black"/>
                  </a:solidFill>
                  <a:effectLst/>
                  <a:uLnTx/>
                  <a:uFillTx/>
                  <a:ea typeface="Trebuchet MS" panose="020B0603020202020204" pitchFamily="34" charset="0"/>
                  <a:cs typeface="Trebuchet MS" panose="020B0603020202020204" pitchFamily="34" charset="0"/>
                </a:rPr>
                <a:t>Береже місцеву культуру</a:t>
              </a:r>
              <a:endParaRPr kumimoji="0" lang="uk-UA" altLang="uk-UA" sz="1400" b="0" i="0" u="none" strike="noStrike" kern="0" cap="none" spc="0" normalizeH="0" baseline="0" noProof="0" dirty="0">
                <a:ln>
                  <a:noFill/>
                </a:ln>
                <a:solidFill>
                  <a:prstClr val="black"/>
                </a:solidFill>
                <a:effectLst/>
                <a:uLnTx/>
                <a:uFillTx/>
              </a:endParaRPr>
            </a:p>
          </p:txBody>
        </p:sp>
        <p:sp>
          <p:nvSpPr>
            <p:cNvPr id="19" name="Text Box 4">
              <a:extLst>
                <a:ext uri="{FF2B5EF4-FFF2-40B4-BE49-F238E27FC236}">
                  <a16:creationId xmlns:a16="http://schemas.microsoft.com/office/drawing/2014/main" id="{36389B7C-E586-47A2-A8BD-62989F40994A}"/>
                </a:ext>
              </a:extLst>
            </p:cNvPr>
            <p:cNvSpPr txBox="1">
              <a:spLocks noChangeArrowheads="1"/>
            </p:cNvSpPr>
            <p:nvPr/>
          </p:nvSpPr>
          <p:spPr bwMode="auto">
            <a:xfrm>
              <a:off x="1608" y="5574"/>
              <a:ext cx="1648" cy="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uk-UA" altLang="uk-UA" sz="1400" b="0" i="0" u="none" strike="noStrike" kern="0" cap="none" spc="0" normalizeH="0" baseline="0" noProof="0" dirty="0">
                  <a:ln>
                    <a:noFill/>
                  </a:ln>
                  <a:solidFill>
                    <a:prstClr val="black"/>
                  </a:solidFill>
                  <a:effectLst/>
                  <a:uLnTx/>
                  <a:uFillTx/>
                  <a:ea typeface="Trebuchet MS" panose="020B0603020202020204" pitchFamily="34" charset="0"/>
                  <a:cs typeface="Trebuchet MS" panose="020B0603020202020204" pitchFamily="34" charset="0"/>
                </a:rPr>
                <a:t>Надає основні трудові ресурси</a:t>
              </a:r>
              <a:endParaRPr kumimoji="0" lang="uk-UA" altLang="uk-UA" sz="1400" b="0" i="0" u="none" strike="noStrike" kern="0" cap="none" spc="0" normalizeH="0" baseline="0" noProof="0" dirty="0">
                <a:ln>
                  <a:noFill/>
                </a:ln>
                <a:solidFill>
                  <a:prstClr val="black"/>
                </a:solidFill>
                <a:effectLst/>
                <a:uLnTx/>
                <a:uFillTx/>
              </a:endParaRPr>
            </a:p>
          </p:txBody>
        </p:sp>
        <p:sp>
          <p:nvSpPr>
            <p:cNvPr id="20" name="Text Box 3">
              <a:extLst>
                <a:ext uri="{FF2B5EF4-FFF2-40B4-BE49-F238E27FC236}">
                  <a16:creationId xmlns:a16="http://schemas.microsoft.com/office/drawing/2014/main" id="{BE4617F6-5E26-47D1-A5F6-81152402A182}"/>
                </a:ext>
              </a:extLst>
            </p:cNvPr>
            <p:cNvSpPr txBox="1">
              <a:spLocks noChangeArrowheads="1"/>
            </p:cNvSpPr>
            <p:nvPr/>
          </p:nvSpPr>
          <p:spPr bwMode="auto">
            <a:xfrm>
              <a:off x="3673" y="6052"/>
              <a:ext cx="1648" cy="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uk-UA" altLang="uk-UA" sz="1400" b="0" i="0" u="none" strike="noStrike" kern="0" cap="none" spc="0" normalizeH="0" baseline="0" noProof="0" dirty="0">
                  <a:ln>
                    <a:noFill/>
                  </a:ln>
                  <a:solidFill>
                    <a:prstClr val="black"/>
                  </a:solidFill>
                  <a:effectLst/>
                  <a:uLnTx/>
                  <a:uFillTx/>
                  <a:ea typeface="Trebuchet MS" panose="020B0603020202020204" pitchFamily="34" charset="0"/>
                  <a:cs typeface="Trebuchet MS" panose="020B0603020202020204" pitchFamily="34" charset="0"/>
                </a:rPr>
                <a:t>Контролює свої основні ресурси</a:t>
              </a:r>
              <a:endParaRPr kumimoji="0" lang="uk-UA" altLang="uk-UA" sz="1400" b="0" i="0" u="none" strike="noStrike" kern="0" cap="none" spc="0" normalizeH="0" baseline="0" noProof="0" dirty="0">
                <a:ln>
                  <a:noFill/>
                </a:ln>
                <a:solidFill>
                  <a:prstClr val="black"/>
                </a:solidFill>
                <a:effectLst/>
                <a:uLnTx/>
                <a:uFillTx/>
              </a:endParaRPr>
            </a:p>
          </p:txBody>
        </p:sp>
        <p:sp>
          <p:nvSpPr>
            <p:cNvPr id="21" name="Text Box 2">
              <a:extLst>
                <a:ext uri="{FF2B5EF4-FFF2-40B4-BE49-F238E27FC236}">
                  <a16:creationId xmlns:a16="http://schemas.microsoft.com/office/drawing/2014/main" id="{DC36BCAA-D926-488B-9688-1E5D15D5BFCF}"/>
                </a:ext>
              </a:extLst>
            </p:cNvPr>
            <p:cNvSpPr txBox="1">
              <a:spLocks noChangeArrowheads="1"/>
            </p:cNvSpPr>
            <p:nvPr/>
          </p:nvSpPr>
          <p:spPr bwMode="auto">
            <a:xfrm>
              <a:off x="5830" y="5681"/>
              <a:ext cx="1769" cy="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uk-UA" altLang="uk-UA" sz="1400" b="0" i="0" u="none" strike="noStrike" kern="0" cap="none" spc="0" normalizeH="0" baseline="0" noProof="0" dirty="0">
                  <a:ln>
                    <a:noFill/>
                  </a:ln>
                  <a:solidFill>
                    <a:prstClr val="black"/>
                  </a:solidFill>
                  <a:effectLst/>
                  <a:uLnTx/>
                  <a:uFillTx/>
                  <a:ea typeface="Trebuchet MS" panose="020B0603020202020204" pitchFamily="34" charset="0"/>
                  <a:cs typeface="Trebuchet MS" panose="020B0603020202020204" pitchFamily="34" charset="0"/>
                </a:rPr>
                <a:t>Є частиною середовища і селянської громади</a:t>
              </a:r>
              <a:endParaRPr kumimoji="0" lang="uk-UA" altLang="uk-UA" sz="1400" b="0" i="0" u="none" strike="noStrike" kern="0" cap="none" spc="0" normalizeH="0" baseline="0" noProof="0" dirty="0">
                <a:ln>
                  <a:noFill/>
                </a:ln>
                <a:solidFill>
                  <a:prstClr val="black"/>
                </a:solidFill>
                <a:effectLst/>
                <a:uLnTx/>
                <a:uFillTx/>
              </a:endParaRPr>
            </a:p>
          </p:txBody>
        </p:sp>
      </p:grpSp>
      <p:pic>
        <p:nvPicPr>
          <p:cNvPr id="22" name="Рисунок 21"/>
          <p:cNvPicPr>
            <a:picLocks noChangeAspect="1"/>
          </p:cNvPicPr>
          <p:nvPr/>
        </p:nvPicPr>
        <p:blipFill>
          <a:blip r:embed="rId8"/>
          <a:stretch>
            <a:fillRect/>
          </a:stretch>
        </p:blipFill>
        <p:spPr>
          <a:xfrm>
            <a:off x="1588957" y="4143849"/>
            <a:ext cx="2546380" cy="2546380"/>
          </a:xfrm>
          <a:prstGeom prst="rect">
            <a:avLst/>
          </a:prstGeom>
        </p:spPr>
      </p:pic>
      <p:sp>
        <p:nvSpPr>
          <p:cNvPr id="2" name="Прямокутник 1"/>
          <p:cNvSpPr/>
          <p:nvPr/>
        </p:nvSpPr>
        <p:spPr>
          <a:xfrm>
            <a:off x="1774206" y="844063"/>
            <a:ext cx="5047508" cy="830997"/>
          </a:xfrm>
          <a:prstGeom prst="rect">
            <a:avLst/>
          </a:prstGeom>
        </p:spPr>
        <p:txBody>
          <a:bodyPr wrap="square">
            <a:spAutoFit/>
          </a:bodyPr>
          <a:lstStyle/>
          <a:p>
            <a:r>
              <a:rPr lang="uk-UA" sz="2400" b="1" dirty="0" smtClean="0">
                <a:solidFill>
                  <a:schemeClr val="accent6">
                    <a:lumMod val="50000"/>
                  </a:schemeClr>
                </a:solidFill>
              </a:rPr>
              <a:t>ЧОМУ ДЕРЖАВИ СТИМУЛЮЮТЬ РОЗВИТОК СФГ</a:t>
            </a:r>
            <a:endParaRPr lang="uk-UA" sz="2400" b="1" dirty="0">
              <a:solidFill>
                <a:schemeClr val="accent6">
                  <a:lumMod val="50000"/>
                </a:schemeClr>
              </a:solidFill>
            </a:endParaRPr>
          </a:p>
        </p:txBody>
      </p:sp>
      <p:sp>
        <p:nvSpPr>
          <p:cNvPr id="4" name="Прямокутник 3"/>
          <p:cNvSpPr/>
          <p:nvPr/>
        </p:nvSpPr>
        <p:spPr>
          <a:xfrm>
            <a:off x="8734746" y="6453526"/>
            <a:ext cx="2662717" cy="307777"/>
          </a:xfrm>
          <a:prstGeom prst="rect">
            <a:avLst/>
          </a:prstGeom>
        </p:spPr>
        <p:txBody>
          <a:bodyPr wrap="none">
            <a:spAutoFit/>
          </a:bodyPr>
          <a:lstStyle/>
          <a:p>
            <a:r>
              <a:rPr lang="uk-UA" sz="1400" dirty="0">
                <a:solidFill>
                  <a:srgbClr val="000000"/>
                </a:solidFill>
                <a:latin typeface="Times New Roman" panose="02020603050405020304" pitchFamily="18" charset="0"/>
                <a:ea typeface="Times New Roman" panose="02020603050405020304" pitchFamily="18" charset="0"/>
              </a:rPr>
              <a:t>Джерело: Ян Дув Ван Дер </a:t>
            </a:r>
            <a:r>
              <a:rPr lang="uk-UA" sz="1400" dirty="0" err="1">
                <a:solidFill>
                  <a:srgbClr val="000000"/>
                </a:solidFill>
                <a:latin typeface="Times New Roman" panose="02020603050405020304" pitchFamily="18" charset="0"/>
                <a:ea typeface="Times New Roman" panose="02020603050405020304" pitchFamily="18" charset="0"/>
              </a:rPr>
              <a:t>Плюг</a:t>
            </a:r>
            <a:endParaRPr lang="uk-UA" dirty="0"/>
          </a:p>
        </p:txBody>
      </p:sp>
    </p:spTree>
    <p:extLst>
      <p:ext uri="{BB962C8B-B14F-4D97-AF65-F5344CB8AC3E}">
        <p14:creationId xmlns:p14="http://schemas.microsoft.com/office/powerpoint/2010/main" val="896499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7" name="TextBox 6">
            <a:extLst>
              <a:ext uri="{FF2B5EF4-FFF2-40B4-BE49-F238E27FC236}">
                <a16:creationId xmlns:a16="http://schemas.microsoft.com/office/drawing/2014/main" id="{19A2867B-48CD-4BA8-9655-7F0C1D75602C}"/>
              </a:ext>
            </a:extLst>
          </p:cNvPr>
          <p:cNvSpPr txBox="1"/>
          <p:nvPr/>
        </p:nvSpPr>
        <p:spPr>
          <a:xfrm>
            <a:off x="1814138" y="2828835"/>
            <a:ext cx="4209290" cy="1569660"/>
          </a:xfrm>
          <a:prstGeom prst="rect">
            <a:avLst/>
          </a:prstGeom>
          <a:noFill/>
        </p:spPr>
        <p:txBody>
          <a:bodyPr wrap="square">
            <a:spAutoFit/>
          </a:bodyPr>
          <a:lstStyle/>
          <a:p>
            <a:pPr algn="ctr">
              <a:defRPr/>
            </a:pPr>
            <a:r>
              <a:rPr lang="uk-UA" sz="2400" kern="0" dirty="0" smtClean="0">
                <a:solidFill>
                  <a:srgbClr val="70AD47">
                    <a:lumMod val="50000"/>
                  </a:srgbClr>
                </a:solidFill>
                <a:latin typeface="Arial Black"/>
              </a:rPr>
              <a:t>ДИСКУСІЯ:</a:t>
            </a:r>
          </a:p>
          <a:p>
            <a:pPr algn="ctr">
              <a:defRPr/>
            </a:pPr>
            <a:r>
              <a:rPr lang="uk-UA" sz="2400" kern="0" dirty="0" smtClean="0">
                <a:solidFill>
                  <a:srgbClr val="70AD47">
                    <a:lumMod val="50000"/>
                  </a:srgbClr>
                </a:solidFill>
                <a:latin typeface="Arial Black"/>
              </a:rPr>
              <a:t>ЧИ Є ВАЖЛИВИМИ СІМЕЙНІ ФЕРМИ ДЛЯ ВЕТЕРАНІВ І ЧОМУ</a:t>
            </a:r>
            <a:endParaRPr lang="uk-UA" dirty="0">
              <a:solidFill>
                <a:srgbClr val="70AD47">
                  <a:lumMod val="50000"/>
                </a:srgbClr>
              </a:solidFill>
              <a:latin typeface="Calibri" panose="020F0502020204030204"/>
            </a:endParaRPr>
          </a:p>
        </p:txBody>
      </p:sp>
      <p:pic>
        <p:nvPicPr>
          <p:cNvPr id="5" name="Рисунок 4"/>
          <p:cNvPicPr>
            <a:picLocks noChangeAspect="1"/>
          </p:cNvPicPr>
          <p:nvPr/>
        </p:nvPicPr>
        <p:blipFill>
          <a:blip r:embed="rId7"/>
          <a:stretch>
            <a:fillRect/>
          </a:stretch>
        </p:blipFill>
        <p:spPr>
          <a:xfrm>
            <a:off x="6248609" y="1740943"/>
            <a:ext cx="5347781" cy="4282486"/>
          </a:xfrm>
          <a:prstGeom prst="rect">
            <a:avLst/>
          </a:prstGeom>
        </p:spPr>
      </p:pic>
    </p:spTree>
    <p:extLst>
      <p:ext uri="{BB962C8B-B14F-4D97-AF65-F5344CB8AC3E}">
        <p14:creationId xmlns:p14="http://schemas.microsoft.com/office/powerpoint/2010/main" val="887787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8" name="TextBox 7">
            <a:extLst>
              <a:ext uri="{FF2B5EF4-FFF2-40B4-BE49-F238E27FC236}">
                <a16:creationId xmlns:a16="http://schemas.microsoft.com/office/drawing/2014/main" id="{8D0F3142-1B56-6FEE-B397-2C3ECBD5E225}"/>
              </a:ext>
            </a:extLst>
          </p:cNvPr>
          <p:cNvSpPr txBox="1"/>
          <p:nvPr/>
        </p:nvSpPr>
        <p:spPr>
          <a:xfrm>
            <a:off x="1888092" y="801216"/>
            <a:ext cx="10013622" cy="830997"/>
          </a:xfrm>
          <a:prstGeom prst="rect">
            <a:avLst/>
          </a:prstGeom>
          <a:noFill/>
        </p:spPr>
        <p:txBody>
          <a:bodyPr wrap="square">
            <a:spAutoFit/>
          </a:bodyPr>
          <a:lstStyle/>
          <a:p>
            <a:pPr algn="just">
              <a:defRPr/>
            </a:pPr>
            <a:r>
              <a:rPr lang="uk-UA" sz="2400" b="1" dirty="0" smtClean="0">
                <a:solidFill>
                  <a:srgbClr val="70AD47">
                    <a:lumMod val="75000"/>
                  </a:srgbClr>
                </a:solidFill>
                <a:latin typeface="Calibri" panose="020F0502020204030204" pitchFamily="34" charset="0"/>
                <a:ea typeface="Calibri" panose="020F0502020204030204" pitchFamily="34" charset="0"/>
                <a:cs typeface="Times New Roman" panose="02020603050405020304" pitchFamily="18" charset="0"/>
              </a:rPr>
              <a:t>ЗАЦІКАВЛЕНІСТЬ ВЕТЕРАНІВ У ПІДПРИЄМНИЦЬКІЙ ДІЯЛЬНОСТІ</a:t>
            </a:r>
          </a:p>
          <a:p>
            <a:pPr algn="just">
              <a:defRPr/>
            </a:pPr>
            <a:r>
              <a:rPr lang="uk-UA" sz="2400" b="1" dirty="0" smtClean="0">
                <a:solidFill>
                  <a:srgbClr val="70AD47">
                    <a:lumMod val="75000"/>
                  </a:srgbClr>
                </a:solidFill>
                <a:latin typeface="Calibri" panose="020F0502020204030204" pitchFamily="34" charset="0"/>
                <a:ea typeface="Calibri" panose="020F0502020204030204" pitchFamily="34" charset="0"/>
                <a:cs typeface="Times New Roman" panose="02020603050405020304" pitchFamily="18" charset="0"/>
              </a:rPr>
              <a:t>ДО ПРОХОДЖЕННЯ ВІЙСЬКОВОЇ СЛУЖБИ ТА ПІСЛЯ</a:t>
            </a:r>
            <a:endParaRPr lang="ru-RU" sz="2400" b="1" dirty="0">
              <a:solidFill>
                <a:srgbClr val="70AD47">
                  <a:lumMod val="75000"/>
                </a:srgbClr>
              </a:solidFill>
              <a:latin typeface="Calibri" panose="020F0502020204030204"/>
            </a:endParaRPr>
          </a:p>
        </p:txBody>
      </p:sp>
      <p:pic>
        <p:nvPicPr>
          <p:cNvPr id="5" name="Рисунок 4"/>
          <p:cNvPicPr>
            <a:picLocks noChangeAspect="1"/>
          </p:cNvPicPr>
          <p:nvPr/>
        </p:nvPicPr>
        <p:blipFill>
          <a:blip r:embed="rId7"/>
          <a:stretch>
            <a:fillRect/>
          </a:stretch>
        </p:blipFill>
        <p:spPr>
          <a:xfrm>
            <a:off x="1888091" y="2076903"/>
            <a:ext cx="10232005" cy="4251326"/>
          </a:xfrm>
          <a:prstGeom prst="rect">
            <a:avLst/>
          </a:prstGeom>
        </p:spPr>
      </p:pic>
    </p:spTree>
    <p:extLst>
      <p:ext uri="{BB962C8B-B14F-4D97-AF65-F5344CB8AC3E}">
        <p14:creationId xmlns:p14="http://schemas.microsoft.com/office/powerpoint/2010/main" val="1789793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29980"/>
            <a:ext cx="1603947" cy="6887980"/>
          </a:xfrm>
          <a:prstGeom prst="rect">
            <a:avLst/>
          </a:prstGeom>
        </p:spPr>
      </p:pic>
      <p:sp>
        <p:nvSpPr>
          <p:cNvPr id="9" name="Google Shape;119;g22c62a50417_0_5">
            <a:extLst>
              <a:ext uri="{FF2B5EF4-FFF2-40B4-BE49-F238E27FC236}">
                <a16:creationId xmlns:a16="http://schemas.microsoft.com/office/drawing/2014/main" id="{9454E71E-14AE-4806-A474-A6D1BD70ACF2}"/>
              </a:ext>
            </a:extLst>
          </p:cNvPr>
          <p:cNvSpPr txBox="1"/>
          <p:nvPr/>
        </p:nvSpPr>
        <p:spPr>
          <a:xfrm>
            <a:off x="2075925" y="2257425"/>
            <a:ext cx="9279300" cy="2954625"/>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1800" b="1" i="0" u="none" strike="noStrike" kern="0" cap="none" spc="0" normalizeH="0" baseline="0" noProof="0" dirty="0" err="1">
                <a:ln>
                  <a:noFill/>
                </a:ln>
                <a:solidFill>
                  <a:srgbClr val="006666"/>
                </a:solidFill>
                <a:effectLst/>
                <a:uLnTx/>
                <a:uFillTx/>
                <a:latin typeface="Calibri" panose="020F0502020204030204" pitchFamily="34" charset="0"/>
                <a:ea typeface="Montserrat"/>
                <a:cs typeface="Montserrat"/>
                <a:sym typeface="Montserrat"/>
              </a:rPr>
              <a:t>Проєкт</a:t>
            </a:r>
            <a:r>
              <a:rPr kumimoji="0" lang="uk-UA" sz="1800" b="1" i="0" u="none" strike="noStrike" kern="0" cap="none" spc="0" normalizeH="0" baseline="0" noProof="0" dirty="0">
                <a:ln>
                  <a:noFill/>
                </a:ln>
                <a:solidFill>
                  <a:srgbClr val="006666"/>
                </a:solidFill>
                <a:effectLst/>
                <a:uLnTx/>
                <a:uFillTx/>
                <a:latin typeface="Calibri" panose="020F0502020204030204" pitchFamily="34" charset="0"/>
                <a:ea typeface="Montserrat"/>
                <a:cs typeface="Montserrat"/>
                <a:sym typeface="Montserrat"/>
              </a:rPr>
              <a:t> «Школа сімейного фермерства для ветеранів та </a:t>
            </a:r>
            <a:r>
              <a:rPr kumimoji="0" lang="uk-UA" sz="1800" b="1" i="0" u="none" strike="noStrike" kern="0" cap="none" spc="0" normalizeH="0" baseline="0" noProof="0" dirty="0" err="1">
                <a:ln>
                  <a:noFill/>
                </a:ln>
                <a:solidFill>
                  <a:srgbClr val="006666"/>
                </a:solidFill>
                <a:effectLst/>
                <a:uLnTx/>
                <a:uFillTx/>
                <a:latin typeface="Calibri" panose="020F0502020204030204" pitchFamily="34" charset="0"/>
                <a:ea typeface="Montserrat"/>
                <a:cs typeface="Montserrat"/>
                <a:sym typeface="Montserrat"/>
              </a:rPr>
              <a:t>ветеранок</a:t>
            </a:r>
            <a:r>
              <a:rPr kumimoji="0" lang="uk-UA" sz="1800" b="1" i="0" u="none" strike="noStrike" kern="0" cap="none" spc="0" normalizeH="0" baseline="0" noProof="0" dirty="0">
                <a:ln>
                  <a:noFill/>
                </a:ln>
                <a:solidFill>
                  <a:srgbClr val="006666"/>
                </a:solidFill>
                <a:effectLst/>
                <a:uLnTx/>
                <a:uFillTx/>
                <a:latin typeface="Calibri" panose="020F0502020204030204" pitchFamily="34" charset="0"/>
                <a:ea typeface="Montserrat"/>
                <a:cs typeface="Montserrat"/>
                <a:sym typeface="Montserrat"/>
              </a:rPr>
              <a:t>» здійснюється безпосередньо Всеукраїнською  громадською організацією  «Національна  асоціація сільськогосподарських  дорадчих  служб  України»</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1800" b="1" i="0" u="none" strike="noStrike" kern="0" cap="none" spc="0" normalizeH="0" baseline="0" noProof="0" dirty="0">
                <a:ln>
                  <a:noFill/>
                </a:ln>
                <a:solidFill>
                  <a:srgbClr val="006666"/>
                </a:solidFill>
                <a:effectLst/>
                <a:uLnTx/>
                <a:uFillTx/>
                <a:latin typeface="Calibri" panose="020F0502020204030204" pitchFamily="34" charset="0"/>
                <a:ea typeface="Montserrat"/>
                <a:cs typeface="Montserrat"/>
                <a:sym typeface="Montserrat"/>
              </a:rPr>
              <a:t> став можливим завдяки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1800" b="1" i="0" u="none" strike="noStrike" kern="0" cap="none" spc="0" normalizeH="0" baseline="0" noProof="0" dirty="0">
                <a:ln>
                  <a:noFill/>
                </a:ln>
                <a:solidFill>
                  <a:srgbClr val="006666"/>
                </a:solidFill>
                <a:effectLst/>
                <a:uLnTx/>
                <a:uFillTx/>
                <a:latin typeface="Calibri" panose="020F0502020204030204" pitchFamily="34" charset="0"/>
                <a:ea typeface="Montserrat"/>
                <a:cs typeface="Montserrat"/>
                <a:sym typeface="Montserrat"/>
              </a:rPr>
              <a:t>Програмі реінтеграції ветеранів,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1800" b="1" i="0" u="none" strike="noStrike" kern="0" cap="none" spc="0" normalizeH="0" baseline="0" noProof="0" dirty="0">
                <a:ln>
                  <a:noFill/>
                </a:ln>
                <a:solidFill>
                  <a:srgbClr val="006666"/>
                </a:solidFill>
                <a:effectLst/>
                <a:uLnTx/>
                <a:uFillTx/>
                <a:latin typeface="Calibri" panose="020F0502020204030204" pitchFamily="34" charset="0"/>
                <a:ea typeface="Montserrat"/>
                <a:cs typeface="Montserrat"/>
                <a:sym typeface="Montserrat"/>
              </a:rPr>
              <a:t>яку реалізує IREX за підтримки Державного департаменту США. </a:t>
            </a:r>
            <a:endParaRPr kumimoji="0" lang="uk-UA" sz="1400" b="1" i="0" u="none" strike="noStrike" kern="0" cap="none" spc="0" normalizeH="0" baseline="0" noProof="0" dirty="0">
              <a:ln>
                <a:noFill/>
              </a:ln>
              <a:solidFill>
                <a:srgbClr val="000000"/>
              </a:solidFill>
              <a:effectLst/>
              <a:uLnTx/>
              <a:uFillTx/>
              <a:latin typeface="Calibri" panose="020F050202020403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1800" b="0" i="0" u="none" strike="noStrike" kern="0" cap="none" spc="0" normalizeH="0" baseline="0" noProof="0" dirty="0">
                <a:ln>
                  <a:noFill/>
                </a:ln>
                <a:solidFill>
                  <a:srgbClr val="006666"/>
                </a:solidFill>
                <a:effectLst/>
                <a:uLnTx/>
                <a:uFillTx/>
                <a:latin typeface="Calibri" panose="020F0502020204030204" pitchFamily="34" charset="0"/>
                <a:ea typeface="Montserrat"/>
                <a:cs typeface="Montserrat"/>
                <a:sym typeface="Montserrat"/>
              </a:rPr>
              <a:t>	</a:t>
            </a:r>
            <a:endParaRPr kumimoji="0" lang="uk-UA" sz="1400" b="0" i="0" u="none" strike="noStrike" kern="0" cap="none" spc="0" normalizeH="0" baseline="0" noProof="0" dirty="0">
              <a:ln>
                <a:noFill/>
              </a:ln>
              <a:solidFill>
                <a:srgbClr val="000000"/>
              </a:solidFill>
              <a:effectLst/>
              <a:uLnTx/>
              <a:uFillTx/>
              <a:latin typeface="Calibri" panose="020F0502020204030204" pitchFamily="34"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uk-UA" sz="1800" b="0" i="0" u="none" strike="noStrike" kern="0" cap="none" spc="0" normalizeH="0" baseline="0" noProof="0" dirty="0">
                <a:ln>
                  <a:noFill/>
                </a:ln>
                <a:solidFill>
                  <a:srgbClr val="006666"/>
                </a:solidFill>
                <a:effectLst/>
                <a:uLnTx/>
                <a:uFillTx/>
                <a:latin typeface="Calibri" panose="020F0502020204030204" pitchFamily="34" charset="0"/>
                <a:ea typeface="Montserrat"/>
                <a:cs typeface="Montserrat"/>
                <a:sym typeface="Montserrat"/>
              </a:rPr>
              <a:t>Вміст є виключною відповідальністю Всеукраїнської громадської організації  «Національна  асоціація сільськогосподарських  дорадчих  служб  України» і не обов’язково відображає погляди Державного департаменту США та IREX</a:t>
            </a:r>
            <a:endParaRPr kumimoji="0" lang="uk-UA" sz="1400" b="0" i="0" u="none" strike="noStrike" kern="0" cap="none" spc="0" normalizeH="0" baseline="0" noProof="0" dirty="0">
              <a:ln>
                <a:noFill/>
              </a:ln>
              <a:solidFill>
                <a:srgbClr val="000000"/>
              </a:solidFill>
              <a:effectLst/>
              <a:uLnTx/>
              <a:uFillTx/>
              <a:latin typeface="Calibri" panose="020F0502020204030204" pitchFamily="34" charset="0"/>
              <a:ea typeface="Calibri"/>
              <a:cs typeface="Calibri"/>
              <a:sym typeface="Calibri"/>
            </a:endParaRPr>
          </a:p>
        </p:txBody>
      </p:sp>
    </p:spTree>
    <p:extLst>
      <p:ext uri="{BB962C8B-B14F-4D97-AF65-F5344CB8AC3E}">
        <p14:creationId xmlns:p14="http://schemas.microsoft.com/office/powerpoint/2010/main" val="773837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7" name="Прямокутник 6"/>
          <p:cNvSpPr/>
          <p:nvPr/>
        </p:nvSpPr>
        <p:spPr>
          <a:xfrm>
            <a:off x="2141139" y="3198167"/>
            <a:ext cx="9934216" cy="707886"/>
          </a:xfrm>
          <a:prstGeom prst="rect">
            <a:avLst/>
          </a:prstGeom>
        </p:spPr>
        <p:txBody>
          <a:bodyPr wrap="square">
            <a:spAutoFit/>
          </a:bodyPr>
          <a:lstStyle/>
          <a:p>
            <a:pPr lvl="0">
              <a:defRPr/>
            </a:pPr>
            <a:r>
              <a:rPr lang="uk-UA" sz="4000" b="1" dirty="0" smtClean="0">
                <a:solidFill>
                  <a:schemeClr val="accent6">
                    <a:lumMod val="50000"/>
                  </a:schemeClr>
                </a:solidFill>
                <a:latin typeface="Calibri" panose="020F0502020204030204"/>
                <a:cs typeface="Arial"/>
                <a:sym typeface="Arial"/>
              </a:rPr>
              <a:t>ЩО ТАКЕ ФЕРМЕРСЬКЕ ГОСПОДАРСТВО</a:t>
            </a:r>
            <a:endParaRPr kumimoji="0" lang="uk-UA" sz="4000" b="1" i="0" u="none" strike="noStrike" kern="1200" cap="none" spc="0" normalizeH="0" baseline="0" noProof="0" dirty="0" smtClean="0">
              <a:ln>
                <a:noFill/>
              </a:ln>
              <a:solidFill>
                <a:srgbClr val="70AD47">
                  <a:lumMod val="50000"/>
                </a:srgbClr>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093965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8" name="TextBox 7">
            <a:extLst>
              <a:ext uri="{FF2B5EF4-FFF2-40B4-BE49-F238E27FC236}">
                <a16:creationId xmlns:a16="http://schemas.microsoft.com/office/drawing/2014/main" id="{B94944BA-6086-4B84-9C95-F700FE65F972}"/>
              </a:ext>
            </a:extLst>
          </p:cNvPr>
          <p:cNvSpPr txBox="1"/>
          <p:nvPr/>
        </p:nvSpPr>
        <p:spPr>
          <a:xfrm>
            <a:off x="1588957" y="807500"/>
            <a:ext cx="10092265" cy="452432"/>
          </a:xfrm>
          <a:prstGeom prst="rect">
            <a:avLst/>
          </a:prstGeom>
          <a:noFill/>
        </p:spPr>
        <p:txBody>
          <a:bodyPr wrap="square">
            <a:spAutoFit/>
          </a:bodyPr>
          <a:lstStyle/>
          <a:p>
            <a:pPr algn="ctr">
              <a:lnSpc>
                <a:spcPct val="90000"/>
              </a:lnSpc>
              <a:spcBef>
                <a:spcPct val="0"/>
              </a:spcBef>
              <a:defRPr/>
            </a:pPr>
            <a:r>
              <a:rPr lang="uk-UA" sz="2600" dirty="0">
                <a:solidFill>
                  <a:srgbClr val="70AD47">
                    <a:lumMod val="50000"/>
                  </a:srgbClr>
                </a:solidFill>
                <a:latin typeface="Arial Black"/>
              </a:rPr>
              <a:t>Закон України «Про фермерське господарство»</a:t>
            </a:r>
          </a:p>
        </p:txBody>
      </p:sp>
      <p:sp>
        <p:nvSpPr>
          <p:cNvPr id="9" name="TextBox 8">
            <a:extLst>
              <a:ext uri="{FF2B5EF4-FFF2-40B4-BE49-F238E27FC236}">
                <a16:creationId xmlns:a16="http://schemas.microsoft.com/office/drawing/2014/main" id="{CA1B093D-A14C-4745-9394-AE8355883666}"/>
              </a:ext>
            </a:extLst>
          </p:cNvPr>
          <p:cNvSpPr txBox="1"/>
          <p:nvPr/>
        </p:nvSpPr>
        <p:spPr>
          <a:xfrm>
            <a:off x="1822299" y="1495378"/>
            <a:ext cx="6015415" cy="5078313"/>
          </a:xfrm>
          <a:prstGeom prst="rect">
            <a:avLst/>
          </a:prstGeom>
          <a:noFill/>
        </p:spPr>
        <p:txBody>
          <a:bodyPr wrap="square">
            <a:spAutoFit/>
          </a:bodyPr>
          <a:lstStyle/>
          <a:p>
            <a:r>
              <a:rPr lang="uk-UA" b="1" dirty="0">
                <a:solidFill>
                  <a:schemeClr val="tx1">
                    <a:lumMod val="95000"/>
                    <a:lumOff val="5000"/>
                  </a:schemeClr>
                </a:solidFill>
                <a:latin typeface="Times New Roman" panose="02020603050405020304" pitchFamily="18" charset="0"/>
              </a:rPr>
              <a:t>Фермерське господарство </a:t>
            </a:r>
          </a:p>
          <a:p>
            <a:endParaRPr lang="uk-UA" b="1" dirty="0">
              <a:solidFill>
                <a:schemeClr val="tx1">
                  <a:lumMod val="95000"/>
                  <a:lumOff val="5000"/>
                </a:schemeClr>
              </a:solidFill>
              <a:latin typeface="Times New Roman" panose="02020603050405020304" pitchFamily="18" charset="0"/>
            </a:endParaRPr>
          </a:p>
          <a:p>
            <a:r>
              <a:rPr lang="uk-UA" b="1" dirty="0">
                <a:solidFill>
                  <a:schemeClr val="tx1">
                    <a:lumMod val="95000"/>
                    <a:lumOff val="5000"/>
                  </a:schemeClr>
                </a:solidFill>
                <a:latin typeface="Times New Roman" panose="02020603050405020304" pitchFamily="18" charset="0"/>
              </a:rPr>
              <a:t>є формою підприємницької діяльності громадян, </a:t>
            </a:r>
          </a:p>
          <a:p>
            <a:endParaRPr lang="uk-UA" b="1" dirty="0">
              <a:solidFill>
                <a:schemeClr val="tx1">
                  <a:lumMod val="95000"/>
                  <a:lumOff val="5000"/>
                </a:schemeClr>
              </a:solidFill>
              <a:latin typeface="Times New Roman" panose="02020603050405020304" pitchFamily="18" charset="0"/>
            </a:endParaRPr>
          </a:p>
          <a:p>
            <a:r>
              <a:rPr lang="uk-UA" b="1" dirty="0">
                <a:solidFill>
                  <a:schemeClr val="tx1">
                    <a:lumMod val="95000"/>
                    <a:lumOff val="5000"/>
                  </a:schemeClr>
                </a:solidFill>
                <a:latin typeface="Times New Roman" panose="02020603050405020304" pitchFamily="18" charset="0"/>
              </a:rPr>
              <a:t>які виявили бажання </a:t>
            </a:r>
            <a:endParaRPr lang="uk-UA" b="1" dirty="0" smtClean="0">
              <a:solidFill>
                <a:schemeClr val="tx1">
                  <a:lumMod val="95000"/>
                  <a:lumOff val="5000"/>
                </a:schemeClr>
              </a:solidFill>
              <a:latin typeface="Times New Roman" panose="02020603050405020304" pitchFamily="18" charset="0"/>
            </a:endParaRPr>
          </a:p>
          <a:p>
            <a:endParaRPr lang="uk-UA" b="1" dirty="0">
              <a:solidFill>
                <a:schemeClr val="tx1">
                  <a:lumMod val="95000"/>
                  <a:lumOff val="5000"/>
                </a:schemeClr>
              </a:solidFill>
              <a:latin typeface="Times New Roman" panose="02020603050405020304" pitchFamily="18" charset="0"/>
            </a:endParaRPr>
          </a:p>
          <a:p>
            <a:r>
              <a:rPr lang="uk-UA" b="1" dirty="0" smtClean="0">
                <a:solidFill>
                  <a:schemeClr val="tx1">
                    <a:lumMod val="95000"/>
                    <a:lumOff val="5000"/>
                  </a:schemeClr>
                </a:solidFill>
                <a:latin typeface="Times New Roman" panose="02020603050405020304" pitchFamily="18" charset="0"/>
              </a:rPr>
              <a:t>виробляти </a:t>
            </a:r>
            <a:r>
              <a:rPr lang="uk-UA" b="1" dirty="0">
                <a:solidFill>
                  <a:schemeClr val="tx1">
                    <a:lumMod val="95000"/>
                    <a:lumOff val="5000"/>
                  </a:schemeClr>
                </a:solidFill>
                <a:latin typeface="Times New Roman" panose="02020603050405020304" pitchFamily="18" charset="0"/>
              </a:rPr>
              <a:t>товарну сільськогосподарську продукцію, </a:t>
            </a:r>
          </a:p>
          <a:p>
            <a:endParaRPr lang="uk-UA" b="1" dirty="0">
              <a:solidFill>
                <a:schemeClr val="tx1">
                  <a:lumMod val="95000"/>
                  <a:lumOff val="5000"/>
                </a:schemeClr>
              </a:solidFill>
              <a:latin typeface="Times New Roman" panose="02020603050405020304" pitchFamily="18" charset="0"/>
            </a:endParaRPr>
          </a:p>
          <a:p>
            <a:r>
              <a:rPr lang="uk-UA" b="1" dirty="0">
                <a:solidFill>
                  <a:schemeClr val="tx1">
                    <a:lumMod val="95000"/>
                    <a:lumOff val="5000"/>
                  </a:schemeClr>
                </a:solidFill>
                <a:latin typeface="Times New Roman" panose="02020603050405020304" pitchFamily="18" charset="0"/>
              </a:rPr>
              <a:t>здійснювати її переробку та </a:t>
            </a:r>
            <a:r>
              <a:rPr lang="uk-UA" b="1" dirty="0" smtClean="0">
                <a:solidFill>
                  <a:schemeClr val="tx1">
                    <a:lumMod val="95000"/>
                    <a:lumOff val="5000"/>
                  </a:schemeClr>
                </a:solidFill>
                <a:latin typeface="Times New Roman" panose="02020603050405020304" pitchFamily="18" charset="0"/>
              </a:rPr>
              <a:t>реалізацію</a:t>
            </a:r>
          </a:p>
          <a:p>
            <a:r>
              <a:rPr lang="uk-UA" b="1" dirty="0" smtClean="0">
                <a:solidFill>
                  <a:schemeClr val="tx1">
                    <a:lumMod val="95000"/>
                    <a:lumOff val="5000"/>
                  </a:schemeClr>
                </a:solidFill>
                <a:latin typeface="Times New Roman" panose="02020603050405020304" pitchFamily="18" charset="0"/>
              </a:rPr>
              <a:t> </a:t>
            </a:r>
            <a:endParaRPr lang="uk-UA" b="1" dirty="0">
              <a:solidFill>
                <a:schemeClr val="tx1">
                  <a:lumMod val="95000"/>
                  <a:lumOff val="5000"/>
                </a:schemeClr>
              </a:solidFill>
              <a:latin typeface="Times New Roman" panose="02020603050405020304" pitchFamily="18" charset="0"/>
            </a:endParaRPr>
          </a:p>
          <a:p>
            <a:r>
              <a:rPr lang="uk-UA" b="1" dirty="0">
                <a:solidFill>
                  <a:schemeClr val="tx1">
                    <a:lumMod val="95000"/>
                    <a:lumOff val="5000"/>
                  </a:schemeClr>
                </a:solidFill>
                <a:latin typeface="Times New Roman" panose="02020603050405020304" pitchFamily="18" charset="0"/>
              </a:rPr>
              <a:t>з метою отримання прибутку </a:t>
            </a:r>
          </a:p>
          <a:p>
            <a:endParaRPr lang="uk-UA" b="1" dirty="0">
              <a:solidFill>
                <a:schemeClr val="tx1">
                  <a:lumMod val="95000"/>
                  <a:lumOff val="5000"/>
                </a:schemeClr>
              </a:solidFill>
              <a:latin typeface="Times New Roman" panose="02020603050405020304" pitchFamily="18" charset="0"/>
            </a:endParaRPr>
          </a:p>
          <a:p>
            <a:r>
              <a:rPr lang="uk-UA" b="1" dirty="0">
                <a:solidFill>
                  <a:schemeClr val="tx1">
                    <a:lumMod val="95000"/>
                    <a:lumOff val="5000"/>
                  </a:schemeClr>
                </a:solidFill>
                <a:latin typeface="Times New Roman" panose="02020603050405020304" pitchFamily="18" charset="0"/>
              </a:rPr>
              <a:t>на земельних ділянках, наданих їм у власність та/або користування, у тому числі в оренду, </a:t>
            </a:r>
          </a:p>
          <a:p>
            <a:endParaRPr lang="uk-UA" b="1" dirty="0">
              <a:solidFill>
                <a:schemeClr val="tx1">
                  <a:lumMod val="95000"/>
                  <a:lumOff val="5000"/>
                </a:schemeClr>
              </a:solidFill>
              <a:latin typeface="Times New Roman" panose="02020603050405020304" pitchFamily="18" charset="0"/>
            </a:endParaRPr>
          </a:p>
          <a:p>
            <a:r>
              <a:rPr lang="uk-UA" b="1" dirty="0">
                <a:solidFill>
                  <a:schemeClr val="tx1">
                    <a:lumMod val="95000"/>
                    <a:lumOff val="5000"/>
                  </a:schemeClr>
                </a:solidFill>
                <a:latin typeface="Times New Roman" panose="02020603050405020304" pitchFamily="18" charset="0"/>
              </a:rPr>
              <a:t>для ведення фермерського господарства, товарного сільськогосподарського виробництва, особистого селянського господарства, відповідно до закону.</a:t>
            </a:r>
            <a:endParaRPr lang="uk-UA" b="1" dirty="0">
              <a:solidFill>
                <a:schemeClr val="tx1">
                  <a:lumMod val="95000"/>
                  <a:lumOff val="5000"/>
                </a:schemeClr>
              </a:solidFill>
              <a:latin typeface="Calibri" panose="020F0502020204030204"/>
            </a:endParaRPr>
          </a:p>
        </p:txBody>
      </p:sp>
      <p:pic>
        <p:nvPicPr>
          <p:cNvPr id="10" name="Рисунок 9">
            <a:extLst>
              <a:ext uri="{FF2B5EF4-FFF2-40B4-BE49-F238E27FC236}">
                <a16:creationId xmlns:a16="http://schemas.microsoft.com/office/drawing/2014/main" id="{90BCB554-BCF8-44F4-B308-5230EA8E5A58}"/>
              </a:ext>
            </a:extLst>
          </p:cNvPr>
          <p:cNvPicPr>
            <a:picLocks noChangeAspect="1"/>
          </p:cNvPicPr>
          <p:nvPr/>
        </p:nvPicPr>
        <p:blipFill>
          <a:blip r:embed="rId7"/>
          <a:stretch>
            <a:fillRect/>
          </a:stretch>
        </p:blipFill>
        <p:spPr>
          <a:xfrm>
            <a:off x="6982485" y="1884696"/>
            <a:ext cx="4920004" cy="3943808"/>
          </a:xfrm>
          <a:prstGeom prst="rect">
            <a:avLst/>
          </a:prstGeom>
          <a:ln>
            <a:noFill/>
          </a:ln>
        </p:spPr>
      </p:pic>
      <p:sp>
        <p:nvSpPr>
          <p:cNvPr id="11" name="Овал 10">
            <a:extLst>
              <a:ext uri="{FF2B5EF4-FFF2-40B4-BE49-F238E27FC236}">
                <a16:creationId xmlns:a16="http://schemas.microsoft.com/office/drawing/2014/main" id="{E068B4C7-E0C4-4E18-AA3F-0853C20517B2}"/>
              </a:ext>
            </a:extLst>
          </p:cNvPr>
          <p:cNvSpPr/>
          <p:nvPr/>
        </p:nvSpPr>
        <p:spPr>
          <a:xfrm>
            <a:off x="9136406" y="4402146"/>
            <a:ext cx="1984664" cy="1844920"/>
          </a:xfrm>
          <a:prstGeom prst="ellipse">
            <a:avLst/>
          </a:prstGeom>
          <a:noFill/>
          <a:ln w="635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smtClean="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876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8" name="TextBox 7">
            <a:extLst>
              <a:ext uri="{FF2B5EF4-FFF2-40B4-BE49-F238E27FC236}">
                <a16:creationId xmlns:a16="http://schemas.microsoft.com/office/drawing/2014/main" id="{B94944BA-6086-4B84-9C95-F700FE65F972}"/>
              </a:ext>
            </a:extLst>
          </p:cNvPr>
          <p:cNvSpPr txBox="1"/>
          <p:nvPr/>
        </p:nvSpPr>
        <p:spPr>
          <a:xfrm>
            <a:off x="1251461" y="983456"/>
            <a:ext cx="10092265" cy="452432"/>
          </a:xfrm>
          <a:prstGeom prst="rect">
            <a:avLst/>
          </a:prstGeom>
          <a:noFill/>
        </p:spPr>
        <p:txBody>
          <a:bodyPr wrap="square">
            <a:spAutoFit/>
          </a:bodyPr>
          <a:lstStyle/>
          <a:p>
            <a:pPr algn="ctr">
              <a:lnSpc>
                <a:spcPct val="90000"/>
              </a:lnSpc>
              <a:spcBef>
                <a:spcPct val="0"/>
              </a:spcBef>
              <a:defRPr/>
            </a:pPr>
            <a:r>
              <a:rPr lang="uk-UA" sz="2600" dirty="0">
                <a:solidFill>
                  <a:srgbClr val="70AD47">
                    <a:lumMod val="50000"/>
                  </a:srgbClr>
                </a:solidFill>
                <a:latin typeface="Arial Black"/>
              </a:rPr>
              <a:t>Закон України «Про фермерське господарство»</a:t>
            </a:r>
          </a:p>
        </p:txBody>
      </p:sp>
      <p:sp>
        <p:nvSpPr>
          <p:cNvPr id="2" name="Прямокутник 1"/>
          <p:cNvSpPr/>
          <p:nvPr/>
        </p:nvSpPr>
        <p:spPr>
          <a:xfrm>
            <a:off x="1648181" y="1515454"/>
            <a:ext cx="10398675" cy="5262979"/>
          </a:xfrm>
          <a:prstGeom prst="rect">
            <a:avLst/>
          </a:prstGeom>
        </p:spPr>
        <p:txBody>
          <a:bodyPr wrap="square">
            <a:spAutoFit/>
          </a:bodyPr>
          <a:lstStyle/>
          <a:p>
            <a:pPr lvl="0" algn="just">
              <a:buFont typeface="Arial" panose="020B0604020202020204" pitchFamily="34" charset="0"/>
              <a:buChar char="•"/>
            </a:pPr>
            <a:r>
              <a:rPr lang="uk-UA" sz="1400" b="1" dirty="0">
                <a:solidFill>
                  <a:srgbClr val="333333"/>
                </a:solidFill>
                <a:latin typeface="Times New Roman" panose="02020603050405020304" pitchFamily="18" charset="0"/>
                <a:cs typeface="Times New Roman" panose="02020603050405020304" pitchFamily="18" charset="0"/>
              </a:rPr>
              <a:t>Право на створення </a:t>
            </a:r>
            <a:r>
              <a:rPr lang="uk-UA" sz="1400" dirty="0">
                <a:solidFill>
                  <a:srgbClr val="333333"/>
                </a:solidFill>
                <a:latin typeface="Times New Roman" panose="02020603050405020304" pitchFamily="18" charset="0"/>
                <a:cs typeface="Times New Roman" panose="02020603050405020304" pitchFamily="18" charset="0"/>
              </a:rPr>
              <a:t>фермерського господарства має кожний дієздатний </a:t>
            </a:r>
            <a:r>
              <a:rPr lang="uk-UA" sz="1400" b="1" dirty="0">
                <a:solidFill>
                  <a:srgbClr val="FF0000"/>
                </a:solidFill>
                <a:latin typeface="Times New Roman" panose="02020603050405020304" pitchFamily="18" charset="0"/>
                <a:cs typeface="Times New Roman" panose="02020603050405020304" pitchFamily="18" charset="0"/>
              </a:rPr>
              <a:t>громадянин України</a:t>
            </a:r>
            <a:r>
              <a:rPr lang="uk-UA" sz="1400" dirty="0">
                <a:solidFill>
                  <a:srgbClr val="333333"/>
                </a:solidFill>
                <a:latin typeface="Times New Roman" panose="02020603050405020304" pitchFamily="18" charset="0"/>
                <a:cs typeface="Times New Roman" panose="02020603050405020304" pitchFamily="18" charset="0"/>
              </a:rPr>
              <a:t>, який досяг </a:t>
            </a:r>
            <a:r>
              <a:rPr lang="uk-UA" sz="1400" b="1" dirty="0">
                <a:solidFill>
                  <a:srgbClr val="C00000"/>
                </a:solidFill>
                <a:latin typeface="Times New Roman" panose="02020603050405020304" pitchFamily="18" charset="0"/>
                <a:cs typeface="Times New Roman" panose="02020603050405020304" pitchFamily="18" charset="0"/>
              </a:rPr>
              <a:t>18-річного віку </a:t>
            </a:r>
            <a:r>
              <a:rPr lang="uk-UA" sz="1400" dirty="0">
                <a:solidFill>
                  <a:srgbClr val="333333"/>
                </a:solidFill>
                <a:latin typeface="Times New Roman" panose="02020603050405020304" pitchFamily="18" charset="0"/>
                <a:cs typeface="Times New Roman" panose="02020603050405020304" pitchFamily="18" charset="0"/>
              </a:rPr>
              <a:t>та виявив бажання створити фермерське господарство.</a:t>
            </a:r>
          </a:p>
          <a:p>
            <a:pPr lvl="0" algn="just">
              <a:buFont typeface="Arial" panose="020B0604020202020204" pitchFamily="34" charset="0"/>
              <a:buChar char="•"/>
            </a:pPr>
            <a:endParaRPr lang="uk-UA" sz="1400" dirty="0">
              <a:solidFill>
                <a:srgbClr val="333333"/>
              </a:solidFill>
              <a:latin typeface="Times New Roman" panose="02020603050405020304" pitchFamily="18" charset="0"/>
              <a:cs typeface="Times New Roman" panose="02020603050405020304" pitchFamily="18" charset="0"/>
            </a:endParaRPr>
          </a:p>
          <a:p>
            <a:pPr lvl="0" algn="just">
              <a:buFont typeface="Arial" panose="020B0604020202020204" pitchFamily="34" charset="0"/>
              <a:buChar char="•"/>
            </a:pPr>
            <a:r>
              <a:rPr lang="uk-UA" sz="1400" dirty="0">
                <a:solidFill>
                  <a:srgbClr val="333333"/>
                </a:solidFill>
                <a:latin typeface="Times New Roman" panose="02020603050405020304" pitchFamily="18" charset="0"/>
                <a:cs typeface="Times New Roman" panose="02020603050405020304" pitchFamily="18" charset="0"/>
              </a:rPr>
              <a:t>Членами фермерського господарства можуть бути </a:t>
            </a:r>
            <a:r>
              <a:rPr lang="uk-UA" sz="1400" b="1" dirty="0">
                <a:solidFill>
                  <a:srgbClr val="333333"/>
                </a:solidFill>
                <a:latin typeface="Times New Roman" panose="02020603050405020304" pitchFamily="18" charset="0"/>
                <a:cs typeface="Times New Roman" panose="02020603050405020304" pitchFamily="18" charset="0"/>
              </a:rPr>
              <a:t>подружжя, їх батьки, діти, які досягли 14-річного віку, інші члени сім’ї, родичі, </a:t>
            </a:r>
            <a:r>
              <a:rPr lang="uk-UA" sz="1400" dirty="0">
                <a:solidFill>
                  <a:srgbClr val="333333"/>
                </a:solidFill>
                <a:latin typeface="Times New Roman" panose="02020603050405020304" pitchFamily="18" charset="0"/>
                <a:cs typeface="Times New Roman" panose="02020603050405020304" pitchFamily="18" charset="0"/>
              </a:rPr>
              <a:t>які об’єдналися для спільного ведення фермерського господарства, визнають і дотримуються положень установчого документа фермерського господарства. </a:t>
            </a:r>
          </a:p>
          <a:p>
            <a:pPr lvl="0" algn="just">
              <a:buFont typeface="Arial" panose="020B0604020202020204" pitchFamily="34" charset="0"/>
              <a:buChar char="•"/>
            </a:pPr>
            <a:endParaRPr lang="uk-UA" sz="1400" dirty="0">
              <a:solidFill>
                <a:srgbClr val="333333"/>
              </a:solidFill>
              <a:latin typeface="Times New Roman" panose="02020603050405020304" pitchFamily="18" charset="0"/>
              <a:cs typeface="Times New Roman" panose="02020603050405020304" pitchFamily="18" charset="0"/>
            </a:endParaRPr>
          </a:p>
          <a:p>
            <a:pPr lvl="0" algn="just">
              <a:buFont typeface="Arial" panose="020B0604020202020204" pitchFamily="34" charset="0"/>
              <a:buChar char="•"/>
            </a:pPr>
            <a:r>
              <a:rPr lang="uk-UA" sz="1400" dirty="0">
                <a:solidFill>
                  <a:srgbClr val="333333"/>
                </a:solidFill>
                <a:latin typeface="Times New Roman" panose="02020603050405020304" pitchFamily="18" charset="0"/>
                <a:cs typeface="Times New Roman" panose="02020603050405020304" pitchFamily="18" charset="0"/>
              </a:rPr>
              <a:t>Членами фермерського господарства </a:t>
            </a:r>
            <a:r>
              <a:rPr lang="uk-UA" sz="1400" b="1" dirty="0">
                <a:solidFill>
                  <a:srgbClr val="333333"/>
                </a:solidFill>
                <a:latin typeface="Times New Roman" panose="02020603050405020304" pitchFamily="18" charset="0"/>
                <a:cs typeface="Times New Roman" panose="02020603050405020304" pitchFamily="18" charset="0"/>
              </a:rPr>
              <a:t>не можуть бути особи</a:t>
            </a:r>
            <a:r>
              <a:rPr lang="uk-UA" sz="1400" dirty="0">
                <a:solidFill>
                  <a:srgbClr val="333333"/>
                </a:solidFill>
                <a:latin typeface="Times New Roman" panose="02020603050405020304" pitchFamily="18" charset="0"/>
                <a:cs typeface="Times New Roman" panose="02020603050405020304" pitchFamily="18" charset="0"/>
              </a:rPr>
              <a:t>, які працюють у ньому </a:t>
            </a:r>
            <a:r>
              <a:rPr lang="uk-UA" sz="1400" b="1" dirty="0">
                <a:solidFill>
                  <a:srgbClr val="333333"/>
                </a:solidFill>
                <a:latin typeface="Times New Roman" panose="02020603050405020304" pitchFamily="18" charset="0"/>
                <a:cs typeface="Times New Roman" panose="02020603050405020304" pitchFamily="18" charset="0"/>
              </a:rPr>
              <a:t>за трудовим договором </a:t>
            </a:r>
            <a:r>
              <a:rPr lang="uk-UA" sz="1400" dirty="0">
                <a:solidFill>
                  <a:srgbClr val="333333"/>
                </a:solidFill>
                <a:latin typeface="Times New Roman" panose="02020603050405020304" pitchFamily="18" charset="0"/>
                <a:cs typeface="Times New Roman" panose="02020603050405020304" pitchFamily="18" charset="0"/>
              </a:rPr>
              <a:t>(контрактом).</a:t>
            </a:r>
          </a:p>
          <a:p>
            <a:pPr lvl="0" algn="just">
              <a:buFont typeface="Arial" panose="020B0604020202020204" pitchFamily="34" charset="0"/>
              <a:buChar char="•"/>
            </a:pPr>
            <a:endParaRPr lang="uk-UA" sz="1400" dirty="0">
              <a:solidFill>
                <a:srgbClr val="333333"/>
              </a:solidFill>
              <a:latin typeface="Times New Roman" panose="02020603050405020304" pitchFamily="18" charset="0"/>
              <a:cs typeface="Times New Roman" panose="02020603050405020304" pitchFamily="18" charset="0"/>
            </a:endParaRPr>
          </a:p>
          <a:p>
            <a:pPr lvl="0" algn="just">
              <a:buFont typeface="Arial" panose="020B0604020202020204" pitchFamily="34" charset="0"/>
              <a:buChar char="•"/>
            </a:pPr>
            <a:r>
              <a:rPr lang="uk-UA" sz="1400" dirty="0">
                <a:solidFill>
                  <a:prstClr val="black"/>
                </a:solidFill>
                <a:latin typeface="Times New Roman" panose="02020603050405020304" pitchFamily="18" charset="0"/>
                <a:cs typeface="Times New Roman" panose="02020603050405020304" pitchFamily="18" charset="0"/>
              </a:rPr>
              <a:t>Для цілей цього Закону до членів сім’ї та родичів голови фермерського господарства відносяться </a:t>
            </a:r>
            <a:r>
              <a:rPr lang="uk-UA" sz="1400" b="1" dirty="0">
                <a:solidFill>
                  <a:prstClr val="black"/>
                </a:solidFill>
                <a:latin typeface="Times New Roman" panose="02020603050405020304" pitchFamily="18" charset="0"/>
                <a:cs typeface="Times New Roman" panose="02020603050405020304" pitchFamily="18" charset="0"/>
              </a:rPr>
              <a:t>дружина (чоловік), батьки, діти, баба, дід, прабаба, прадід, внуки, правнуки, мачуха, вітчим, падчерка, пасинок, рідні та двоюрідні брати та сестри, дядько, тітка, племінники як голови фермерського господарства, так і його дружини (її чоловіка), а також особи, які перебувають у родинних стосунках першого ступеня споріднення з усіма вищезазначеними членами сім’ї та родичами (батьки такої особи та батьки чоловіка або дружини, її чоловік або дружина, діти як такої особи, так і її чоловіка або дружини, у тому числі усиновлені ними діти).</a:t>
            </a:r>
          </a:p>
          <a:p>
            <a:pPr lvl="0" algn="just">
              <a:buFont typeface="Arial" panose="020B0604020202020204" pitchFamily="34" charset="0"/>
              <a:buChar char="•"/>
            </a:pPr>
            <a:endParaRPr lang="uk-UA" sz="1400" dirty="0">
              <a:solidFill>
                <a:prstClr val="black"/>
              </a:solidFill>
              <a:latin typeface="Times New Roman" panose="02020603050405020304" pitchFamily="18" charset="0"/>
              <a:cs typeface="Times New Roman" panose="02020603050405020304" pitchFamily="18" charset="0"/>
            </a:endParaRPr>
          </a:p>
          <a:p>
            <a:pPr lvl="0" algn="just">
              <a:buFont typeface="Arial" panose="020B0604020202020204" pitchFamily="34" charset="0"/>
              <a:buChar char="•"/>
            </a:pPr>
            <a:r>
              <a:rPr lang="uk-UA" sz="1400" b="1" dirty="0">
                <a:solidFill>
                  <a:prstClr val="black"/>
                </a:solidFill>
                <a:latin typeface="Times New Roman" panose="02020603050405020304" pitchFamily="18" charset="0"/>
                <a:cs typeface="Times New Roman" panose="02020603050405020304" pitchFamily="18" charset="0"/>
              </a:rPr>
              <a:t>Головою</a:t>
            </a:r>
            <a:r>
              <a:rPr lang="uk-UA" sz="1400" dirty="0">
                <a:solidFill>
                  <a:prstClr val="black"/>
                </a:solidFill>
                <a:latin typeface="Times New Roman" panose="02020603050405020304" pitchFamily="18" charset="0"/>
                <a:cs typeface="Times New Roman" panose="02020603050405020304" pitchFamily="18" charset="0"/>
              </a:rPr>
              <a:t> фермерського господарства є його </a:t>
            </a:r>
            <a:r>
              <a:rPr lang="uk-UA" sz="1400" b="1" dirty="0">
                <a:solidFill>
                  <a:prstClr val="black"/>
                </a:solidFill>
                <a:latin typeface="Times New Roman" panose="02020603050405020304" pitchFamily="18" charset="0"/>
                <a:cs typeface="Times New Roman" panose="02020603050405020304" pitchFamily="18" charset="0"/>
              </a:rPr>
              <a:t>засновник або інша визначена </a:t>
            </a:r>
            <a:r>
              <a:rPr lang="uk-UA" sz="1400" dirty="0">
                <a:solidFill>
                  <a:prstClr val="black"/>
                </a:solidFill>
                <a:latin typeface="Times New Roman" panose="02020603050405020304" pitchFamily="18" charset="0"/>
                <a:cs typeface="Times New Roman" panose="02020603050405020304" pitchFamily="18" charset="0"/>
              </a:rPr>
              <a:t>в Статуті особа.</a:t>
            </a:r>
          </a:p>
          <a:p>
            <a:pPr lvl="0" algn="just">
              <a:buFont typeface="Arial" panose="020B0604020202020204" pitchFamily="34" charset="0"/>
              <a:buChar char="•"/>
            </a:pPr>
            <a:endParaRPr lang="uk-UA" sz="1400" dirty="0">
              <a:solidFill>
                <a:prstClr val="black"/>
              </a:solidFill>
              <a:latin typeface="Times New Roman" panose="02020603050405020304" pitchFamily="18" charset="0"/>
              <a:cs typeface="Times New Roman" panose="02020603050405020304" pitchFamily="18" charset="0"/>
            </a:endParaRPr>
          </a:p>
          <a:p>
            <a:pPr lvl="0" algn="just">
              <a:buFont typeface="Arial" panose="020B0604020202020204" pitchFamily="34" charset="0"/>
              <a:buChar char="•"/>
            </a:pPr>
            <a:r>
              <a:rPr lang="uk-UA" sz="1400" dirty="0">
                <a:solidFill>
                  <a:prstClr val="black"/>
                </a:solidFill>
                <a:latin typeface="Times New Roman" panose="02020603050405020304" pitchFamily="18" charset="0"/>
                <a:cs typeface="Times New Roman" panose="02020603050405020304" pitchFamily="18" charset="0"/>
              </a:rPr>
              <a:t>Громадяни, що створили фермерське господарство, </a:t>
            </a:r>
            <a:r>
              <a:rPr lang="uk-UA" sz="1400" b="1" dirty="0">
                <a:solidFill>
                  <a:prstClr val="black"/>
                </a:solidFill>
                <a:latin typeface="Times New Roman" panose="02020603050405020304" pitchFamily="18" charset="0"/>
                <a:cs typeface="Times New Roman" panose="02020603050405020304" pitchFamily="18" charset="0"/>
              </a:rPr>
              <a:t>мають право облаштувати житло </a:t>
            </a:r>
            <a:r>
              <a:rPr lang="uk-UA" sz="1400" dirty="0">
                <a:solidFill>
                  <a:prstClr val="black"/>
                </a:solidFill>
                <a:latin typeface="Times New Roman" panose="02020603050405020304" pitchFamily="18" charset="0"/>
                <a:cs typeface="Times New Roman" panose="02020603050405020304" pitchFamily="18" charset="0"/>
              </a:rPr>
              <a:t>в тій частині наданої для ведення фермерського господарства земельної ділянки, з якої </a:t>
            </a:r>
            <a:r>
              <a:rPr lang="uk-UA" sz="1400" b="1" dirty="0">
                <a:solidFill>
                  <a:prstClr val="black"/>
                </a:solidFill>
                <a:latin typeface="Times New Roman" panose="02020603050405020304" pitchFamily="18" charset="0"/>
                <a:cs typeface="Times New Roman" panose="02020603050405020304" pitchFamily="18" charset="0"/>
              </a:rPr>
              <a:t>забезпечується зручний доступ до всіх виробничих об’єктів </a:t>
            </a:r>
            <a:r>
              <a:rPr lang="uk-UA" sz="1400" dirty="0">
                <a:solidFill>
                  <a:prstClr val="black"/>
                </a:solidFill>
                <a:latin typeface="Times New Roman" panose="02020603050405020304" pitchFamily="18" charset="0"/>
                <a:cs typeface="Times New Roman" panose="02020603050405020304" pitchFamily="18" charset="0"/>
              </a:rPr>
              <a:t>господарства. Якщо житло членів фермерського господарства знаходиться за межами населених пунктів, то вони мають право на створення </a:t>
            </a:r>
            <a:r>
              <a:rPr lang="uk-UA" sz="1400" b="1" dirty="0">
                <a:solidFill>
                  <a:prstClr val="black"/>
                </a:solidFill>
                <a:latin typeface="Times New Roman" panose="02020603050405020304" pitchFamily="18" charset="0"/>
                <a:cs typeface="Times New Roman" panose="02020603050405020304" pitchFamily="18" charset="0"/>
              </a:rPr>
              <a:t>відокремленої фермерської садиби, якій надається поштова адреса</a:t>
            </a:r>
            <a:r>
              <a:rPr lang="uk-UA" sz="1400" dirty="0">
                <a:solidFill>
                  <a:prstClr val="black"/>
                </a:solidFill>
                <a:latin typeface="Times New Roman" panose="02020603050405020304" pitchFamily="18" charset="0"/>
                <a:cs typeface="Times New Roman" panose="02020603050405020304" pitchFamily="18" charset="0"/>
              </a:rPr>
              <a:t>.</a:t>
            </a:r>
          </a:p>
          <a:p>
            <a:pPr lvl="0" algn="just">
              <a:buFont typeface="Arial" panose="020B0604020202020204" pitchFamily="34" charset="0"/>
              <a:buChar char="•"/>
            </a:pPr>
            <a:endParaRPr lang="uk-UA" sz="1400" dirty="0">
              <a:solidFill>
                <a:prstClr val="black"/>
              </a:solidFill>
              <a:latin typeface="Times New Roman" panose="02020603050405020304" pitchFamily="18" charset="0"/>
              <a:cs typeface="Times New Roman" panose="02020603050405020304" pitchFamily="18" charset="0"/>
            </a:endParaRPr>
          </a:p>
          <a:p>
            <a:pPr lvl="0" algn="just">
              <a:buFont typeface="Arial" panose="020B0604020202020204" pitchFamily="34" charset="0"/>
              <a:buChar char="•"/>
            </a:pPr>
            <a:r>
              <a:rPr lang="uk-UA" sz="1400" dirty="0">
                <a:solidFill>
                  <a:prstClr val="black"/>
                </a:solidFill>
                <a:latin typeface="Times New Roman" panose="02020603050405020304" pitchFamily="18" charset="0"/>
                <a:cs typeface="Times New Roman" panose="02020603050405020304" pitchFamily="18" charset="0"/>
              </a:rPr>
              <a:t>Фермерське господарство підлягає </a:t>
            </a:r>
            <a:r>
              <a:rPr lang="uk-UA" sz="1400" b="1" dirty="0">
                <a:solidFill>
                  <a:prstClr val="black"/>
                </a:solidFill>
                <a:latin typeface="Times New Roman" panose="02020603050405020304" pitchFamily="18" charset="0"/>
                <a:cs typeface="Times New Roman" panose="02020603050405020304" pitchFamily="18" charset="0"/>
              </a:rPr>
              <a:t>державній реєстрації</a:t>
            </a:r>
            <a:r>
              <a:rPr lang="uk-UA" sz="14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357672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8" name="TextBox 7">
            <a:extLst>
              <a:ext uri="{FF2B5EF4-FFF2-40B4-BE49-F238E27FC236}">
                <a16:creationId xmlns:a16="http://schemas.microsoft.com/office/drawing/2014/main" id="{B94944BA-6086-4B84-9C95-F700FE65F972}"/>
              </a:ext>
            </a:extLst>
          </p:cNvPr>
          <p:cNvSpPr txBox="1"/>
          <p:nvPr/>
        </p:nvSpPr>
        <p:spPr>
          <a:xfrm>
            <a:off x="1251461" y="983456"/>
            <a:ext cx="10092265" cy="452432"/>
          </a:xfrm>
          <a:prstGeom prst="rect">
            <a:avLst/>
          </a:prstGeom>
          <a:noFill/>
        </p:spPr>
        <p:txBody>
          <a:bodyPr wrap="square">
            <a:spAutoFit/>
          </a:bodyPr>
          <a:lstStyle/>
          <a:p>
            <a:pPr algn="ctr">
              <a:lnSpc>
                <a:spcPct val="90000"/>
              </a:lnSpc>
              <a:spcBef>
                <a:spcPct val="0"/>
              </a:spcBef>
              <a:defRPr/>
            </a:pPr>
            <a:r>
              <a:rPr lang="uk-UA" sz="2600" dirty="0">
                <a:solidFill>
                  <a:srgbClr val="70AD47">
                    <a:lumMod val="50000"/>
                  </a:srgbClr>
                </a:solidFill>
                <a:latin typeface="Arial Black"/>
              </a:rPr>
              <a:t>Закон України «Про фермерське господарство</a:t>
            </a:r>
            <a:r>
              <a:rPr lang="uk-UA" sz="2600" dirty="0" smtClean="0">
                <a:solidFill>
                  <a:srgbClr val="70AD47">
                    <a:lumMod val="50000"/>
                  </a:srgbClr>
                </a:solidFill>
                <a:latin typeface="Arial Black"/>
              </a:rPr>
              <a:t>»</a:t>
            </a:r>
            <a:endParaRPr lang="uk-UA" sz="2600" dirty="0">
              <a:solidFill>
                <a:srgbClr val="70AD47">
                  <a:lumMod val="50000"/>
                </a:srgbClr>
              </a:solidFill>
              <a:latin typeface="Arial Black"/>
            </a:endParaRPr>
          </a:p>
        </p:txBody>
      </p:sp>
      <p:sp>
        <p:nvSpPr>
          <p:cNvPr id="2" name="Прямокутник 1"/>
          <p:cNvSpPr/>
          <p:nvPr/>
        </p:nvSpPr>
        <p:spPr>
          <a:xfrm>
            <a:off x="1785256" y="1784672"/>
            <a:ext cx="9970783" cy="4801314"/>
          </a:xfrm>
          <a:prstGeom prst="rect">
            <a:avLst/>
          </a:prstGeom>
        </p:spPr>
        <p:txBody>
          <a:bodyPr wrap="square">
            <a:spAutoFit/>
          </a:bodyPr>
          <a:lstStyle/>
          <a:p>
            <a:pPr lvl="0" algn="just">
              <a:buFont typeface="Arial" panose="020B0604020202020204" pitchFamily="34" charset="0"/>
              <a:buChar char="•"/>
            </a:pPr>
            <a:r>
              <a:rPr lang="uk-UA" dirty="0">
                <a:solidFill>
                  <a:prstClr val="black"/>
                </a:solidFill>
                <a:latin typeface="Times New Roman" panose="02020603050405020304" pitchFamily="18" charset="0"/>
                <a:cs typeface="Times New Roman" panose="02020603050405020304" pitchFamily="18" charset="0"/>
              </a:rPr>
              <a:t>Кабінет Міністрів України щороку в проекті Державного бюджету України передбачає </a:t>
            </a:r>
            <a:r>
              <a:rPr lang="uk-UA" b="1" dirty="0">
                <a:solidFill>
                  <a:prstClr val="black"/>
                </a:solidFill>
                <a:latin typeface="Times New Roman" panose="02020603050405020304" pitchFamily="18" charset="0"/>
                <a:cs typeface="Times New Roman" panose="02020603050405020304" pitchFamily="18" charset="0"/>
              </a:rPr>
              <a:t>кошти на підтримку фермерських господарств</a:t>
            </a:r>
            <a:r>
              <a:rPr lang="uk-UA" dirty="0">
                <a:solidFill>
                  <a:prstClr val="black"/>
                </a:solidFill>
                <a:latin typeface="Times New Roman" panose="02020603050405020304" pitchFamily="18" charset="0"/>
                <a:cs typeface="Times New Roman" panose="02020603050405020304" pitchFamily="18" charset="0"/>
              </a:rPr>
              <a:t>.</a:t>
            </a:r>
          </a:p>
          <a:p>
            <a:pPr lvl="0" algn="just">
              <a:buFont typeface="Arial" panose="020B0604020202020204" pitchFamily="34" charset="0"/>
              <a:buChar char="•"/>
            </a:pPr>
            <a:r>
              <a:rPr lang="uk-UA" dirty="0">
                <a:solidFill>
                  <a:prstClr val="black"/>
                </a:solidFill>
                <a:latin typeface="Times New Roman" panose="02020603050405020304" pitchFamily="18" charset="0"/>
                <a:cs typeface="Times New Roman" panose="02020603050405020304" pitchFamily="18" charset="0"/>
              </a:rPr>
              <a:t>Місцеві органи виконавчої влади та </a:t>
            </a:r>
            <a:r>
              <a:rPr lang="uk-UA" b="1" dirty="0">
                <a:solidFill>
                  <a:prstClr val="black"/>
                </a:solidFill>
                <a:latin typeface="Times New Roman" panose="02020603050405020304" pitchFamily="18" charset="0"/>
                <a:cs typeface="Times New Roman" panose="02020603050405020304" pitchFamily="18" charset="0"/>
              </a:rPr>
              <a:t>органи місцевого самоврядування </a:t>
            </a:r>
            <a:r>
              <a:rPr lang="uk-UA" dirty="0">
                <a:solidFill>
                  <a:prstClr val="black"/>
                </a:solidFill>
                <a:latin typeface="Times New Roman" panose="02020603050405020304" pitchFamily="18" charset="0"/>
                <a:cs typeface="Times New Roman" panose="02020603050405020304" pitchFamily="18" charset="0"/>
              </a:rPr>
              <a:t>щороку в проектах місцевих бюджетів </a:t>
            </a:r>
            <a:r>
              <a:rPr lang="uk-UA" b="1" dirty="0">
                <a:solidFill>
                  <a:prstClr val="black"/>
                </a:solidFill>
                <a:latin typeface="Times New Roman" panose="02020603050405020304" pitchFamily="18" charset="0"/>
                <a:cs typeface="Times New Roman" panose="02020603050405020304" pitchFamily="18" charset="0"/>
              </a:rPr>
              <a:t>можуть передбачати кошти </a:t>
            </a:r>
            <a:r>
              <a:rPr lang="uk-UA" dirty="0">
                <a:solidFill>
                  <a:prstClr val="black"/>
                </a:solidFill>
                <a:latin typeface="Times New Roman" panose="02020603050405020304" pitchFamily="18" charset="0"/>
                <a:cs typeface="Times New Roman" panose="02020603050405020304" pitchFamily="18" charset="0"/>
              </a:rPr>
              <a:t>на підтримку фермерських господарств.</a:t>
            </a:r>
          </a:p>
          <a:p>
            <a:pPr lvl="0" algn="just">
              <a:buFont typeface="Arial" panose="020B0604020202020204" pitchFamily="34" charset="0"/>
              <a:buChar char="•"/>
            </a:pPr>
            <a:endParaRPr lang="uk-UA" dirty="0">
              <a:solidFill>
                <a:prstClr val="black"/>
              </a:solidFill>
              <a:latin typeface="Times New Roman" panose="02020603050405020304" pitchFamily="18" charset="0"/>
              <a:cs typeface="Times New Roman" panose="02020603050405020304" pitchFamily="18" charset="0"/>
            </a:endParaRPr>
          </a:p>
          <a:p>
            <a:pPr lvl="0" algn="just">
              <a:buFont typeface="Arial" panose="020B0604020202020204" pitchFamily="34" charset="0"/>
              <a:buChar char="•"/>
            </a:pPr>
            <a:r>
              <a:rPr lang="uk-UA" dirty="0">
                <a:solidFill>
                  <a:srgbClr val="5B9BD5">
                    <a:lumMod val="50000"/>
                  </a:srgbClr>
                </a:solidFill>
                <a:latin typeface="Times New Roman" panose="02020603050405020304" pitchFamily="18" charset="0"/>
                <a:cs typeface="Times New Roman" panose="02020603050405020304" pitchFamily="18" charset="0"/>
              </a:rPr>
              <a:t>Фермерським господарствам із </a:t>
            </a:r>
            <a:r>
              <a:rPr lang="uk-UA" b="1" dirty="0">
                <a:solidFill>
                  <a:srgbClr val="5B9BD5">
                    <a:lumMod val="50000"/>
                  </a:srgbClr>
                </a:solidFill>
                <a:latin typeface="Times New Roman" panose="02020603050405020304" pitchFamily="18" charset="0"/>
                <a:cs typeface="Times New Roman" panose="02020603050405020304" pitchFamily="18" charset="0"/>
              </a:rPr>
              <a:t>статусом сімейних фермерських господарств </a:t>
            </a:r>
            <a:r>
              <a:rPr lang="uk-UA" dirty="0">
                <a:solidFill>
                  <a:srgbClr val="5B9BD5">
                    <a:lumMod val="50000"/>
                  </a:srgbClr>
                </a:solidFill>
                <a:latin typeface="Times New Roman" panose="02020603050405020304" pitchFamily="18" charset="0"/>
                <a:cs typeface="Times New Roman" panose="02020603050405020304" pitchFamily="18" charset="0"/>
              </a:rPr>
              <a:t>надається додаткова державна підтримка у порядку, передбаченому Законом України "Про державну підтримку сільського господарства України", в тому числі на сплату єдиного внеску на загальнообов’язкове державне соціальне страхування.</a:t>
            </a:r>
          </a:p>
          <a:p>
            <a:pPr lvl="0" algn="just">
              <a:buFont typeface="Arial" panose="020B0604020202020204" pitchFamily="34" charset="0"/>
              <a:buChar char="•"/>
            </a:pPr>
            <a:endParaRPr lang="uk-UA" dirty="0">
              <a:solidFill>
                <a:prstClr val="black"/>
              </a:solidFill>
              <a:latin typeface="Times New Roman" panose="02020603050405020304" pitchFamily="18" charset="0"/>
              <a:cs typeface="Times New Roman" panose="02020603050405020304" pitchFamily="18" charset="0"/>
            </a:endParaRPr>
          </a:p>
          <a:p>
            <a:pPr lvl="0" algn="just">
              <a:buFont typeface="Arial" panose="020B0604020202020204" pitchFamily="34" charset="0"/>
              <a:buChar char="•"/>
            </a:pPr>
            <a:r>
              <a:rPr lang="uk-UA" dirty="0">
                <a:solidFill>
                  <a:prstClr val="black"/>
                </a:solidFill>
                <a:latin typeface="Times New Roman" panose="02020603050405020304" pitchFamily="18" charset="0"/>
                <a:cs typeface="Times New Roman" panose="02020603050405020304" pitchFamily="18" charset="0"/>
              </a:rPr>
              <a:t>Фермерському господарству, голова якого має вік </a:t>
            </a:r>
            <a:r>
              <a:rPr lang="uk-UA" b="1" dirty="0">
                <a:solidFill>
                  <a:prstClr val="black"/>
                </a:solidFill>
                <a:latin typeface="Times New Roman" panose="02020603050405020304" pitchFamily="18" charset="0"/>
                <a:cs typeface="Times New Roman" panose="02020603050405020304" pitchFamily="18" charset="0"/>
              </a:rPr>
              <a:t>до 35 років (включно), </a:t>
            </a:r>
            <a:r>
              <a:rPr lang="uk-UA" dirty="0">
                <a:solidFill>
                  <a:prstClr val="black"/>
                </a:solidFill>
                <a:latin typeface="Times New Roman" panose="02020603050405020304" pitchFamily="18" charset="0"/>
                <a:cs typeface="Times New Roman" panose="02020603050405020304" pitchFamily="18" charset="0"/>
              </a:rPr>
              <a:t>надається грошова допомога за рахунок коштів державного бюджету в розмірі та порядку, що затверджуються Кабінетом Міністрів України.</a:t>
            </a:r>
          </a:p>
          <a:p>
            <a:pPr lvl="0" algn="just">
              <a:buFont typeface="Arial" panose="020B0604020202020204" pitchFamily="34" charset="0"/>
              <a:buChar char="•"/>
            </a:pPr>
            <a:endParaRPr lang="uk-UA" b="1" dirty="0">
              <a:solidFill>
                <a:prstClr val="black"/>
              </a:solidFill>
              <a:latin typeface="Times New Roman" panose="02020603050405020304" pitchFamily="18" charset="0"/>
              <a:cs typeface="Times New Roman" panose="02020603050405020304" pitchFamily="18" charset="0"/>
            </a:endParaRPr>
          </a:p>
          <a:p>
            <a:pPr lvl="0" algn="just">
              <a:buFont typeface="Arial" panose="020B0604020202020204" pitchFamily="34" charset="0"/>
              <a:buChar char="•"/>
            </a:pPr>
            <a:r>
              <a:rPr lang="uk-UA" b="1" dirty="0">
                <a:solidFill>
                  <a:prstClr val="black"/>
                </a:solidFill>
                <a:latin typeface="Times New Roman" panose="02020603050405020304" pitchFamily="18" charset="0"/>
                <a:cs typeface="Times New Roman" panose="02020603050405020304" pitchFamily="18" charset="0"/>
              </a:rPr>
              <a:t>Український державний фонд підтримки фермерських господарств </a:t>
            </a:r>
            <a:r>
              <a:rPr lang="uk-UA" dirty="0">
                <a:solidFill>
                  <a:prstClr val="black"/>
                </a:solidFill>
                <a:latin typeface="Times New Roman" panose="02020603050405020304" pitchFamily="18" charset="0"/>
                <a:cs typeface="Times New Roman" panose="02020603050405020304" pitchFamily="18" charset="0"/>
              </a:rPr>
              <a:t>є державною бюджетною установою, яка виконує функції з реалізації державної політики щодо фінансової підтримки становлення і розвитку фермерських господарств.</a:t>
            </a:r>
          </a:p>
        </p:txBody>
      </p:sp>
    </p:spTree>
    <p:extLst>
      <p:ext uri="{BB962C8B-B14F-4D97-AF65-F5344CB8AC3E}">
        <p14:creationId xmlns:p14="http://schemas.microsoft.com/office/powerpoint/2010/main" val="1321598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8" name="TextBox 7">
            <a:extLst>
              <a:ext uri="{FF2B5EF4-FFF2-40B4-BE49-F238E27FC236}">
                <a16:creationId xmlns:a16="http://schemas.microsoft.com/office/drawing/2014/main" id="{B94944BA-6086-4B84-9C95-F700FE65F972}"/>
              </a:ext>
            </a:extLst>
          </p:cNvPr>
          <p:cNvSpPr txBox="1"/>
          <p:nvPr/>
        </p:nvSpPr>
        <p:spPr>
          <a:xfrm>
            <a:off x="1251461" y="983456"/>
            <a:ext cx="10092265" cy="452432"/>
          </a:xfrm>
          <a:prstGeom prst="rect">
            <a:avLst/>
          </a:prstGeom>
          <a:noFill/>
        </p:spPr>
        <p:txBody>
          <a:bodyPr wrap="square">
            <a:spAutoFit/>
          </a:bodyPr>
          <a:lstStyle/>
          <a:p>
            <a:pPr algn="ctr">
              <a:lnSpc>
                <a:spcPct val="90000"/>
              </a:lnSpc>
              <a:spcBef>
                <a:spcPct val="0"/>
              </a:spcBef>
              <a:defRPr/>
            </a:pPr>
            <a:r>
              <a:rPr lang="uk-UA" sz="2600" dirty="0">
                <a:solidFill>
                  <a:srgbClr val="70AD47">
                    <a:lumMod val="50000"/>
                  </a:srgbClr>
                </a:solidFill>
                <a:latin typeface="Arial Black"/>
              </a:rPr>
              <a:t>Закон України «Про фермерське господарство</a:t>
            </a:r>
            <a:r>
              <a:rPr lang="uk-UA" sz="2600" dirty="0" smtClean="0">
                <a:solidFill>
                  <a:srgbClr val="70AD47">
                    <a:lumMod val="50000"/>
                  </a:srgbClr>
                </a:solidFill>
                <a:latin typeface="Arial Black"/>
              </a:rPr>
              <a:t>»</a:t>
            </a:r>
            <a:endParaRPr lang="uk-UA" sz="2600" dirty="0">
              <a:solidFill>
                <a:srgbClr val="70AD47">
                  <a:lumMod val="50000"/>
                </a:srgbClr>
              </a:solidFill>
              <a:latin typeface="Arial Black"/>
            </a:endParaRPr>
          </a:p>
        </p:txBody>
      </p:sp>
      <p:sp>
        <p:nvSpPr>
          <p:cNvPr id="9" name="Прямокутник 8"/>
          <p:cNvSpPr/>
          <p:nvPr/>
        </p:nvSpPr>
        <p:spPr>
          <a:xfrm>
            <a:off x="1751496" y="1784672"/>
            <a:ext cx="10004544" cy="4555093"/>
          </a:xfrm>
          <a:prstGeom prst="rect">
            <a:avLst/>
          </a:prstGeom>
        </p:spPr>
        <p:txBody>
          <a:bodyPr wrap="square">
            <a:spAutoFit/>
          </a:bodyPr>
          <a:lstStyle/>
          <a:p>
            <a:pPr algn="ctr"/>
            <a:r>
              <a:rPr lang="uk-UA" sz="1200" b="1" dirty="0" smtClean="0">
                <a:solidFill>
                  <a:srgbClr val="333333"/>
                </a:solidFill>
                <a:latin typeface="Times New Roman" panose="02020603050405020304" pitchFamily="18" charset="0"/>
              </a:rPr>
              <a:t>Розділ IV</a:t>
            </a:r>
            <a:r>
              <a:rPr lang="uk-UA" sz="1200" dirty="0" smtClean="0">
                <a:solidFill>
                  <a:srgbClr val="333333"/>
                </a:solidFill>
                <a:latin typeface="Times New Roman" panose="02020603050405020304" pitchFamily="18" charset="0"/>
              </a:rPr>
              <a:t/>
            </a:r>
            <a:br>
              <a:rPr lang="uk-UA" sz="1200" dirty="0" smtClean="0">
                <a:solidFill>
                  <a:srgbClr val="333333"/>
                </a:solidFill>
                <a:latin typeface="Times New Roman" panose="02020603050405020304" pitchFamily="18" charset="0"/>
              </a:rPr>
            </a:br>
            <a:r>
              <a:rPr lang="uk-UA" sz="1200" b="1" dirty="0" smtClean="0">
                <a:solidFill>
                  <a:srgbClr val="333333"/>
                </a:solidFill>
                <a:latin typeface="Times New Roman" panose="02020603050405020304" pitchFamily="18" charset="0"/>
              </a:rPr>
              <a:t>ЗЕМЛІ ФЕРМЕРСЬКИХ ГОСПОДАРСТВ</a:t>
            </a:r>
            <a:endParaRPr lang="uk-UA" sz="1200" dirty="0" smtClean="0">
              <a:solidFill>
                <a:srgbClr val="333333"/>
              </a:solidFill>
              <a:latin typeface="Times New Roman" panose="02020603050405020304" pitchFamily="18" charset="0"/>
            </a:endParaRPr>
          </a:p>
          <a:p>
            <a:pPr algn="just"/>
            <a:r>
              <a:rPr lang="uk-UA" sz="1400" b="1" dirty="0" smtClean="0">
                <a:solidFill>
                  <a:srgbClr val="333333"/>
                </a:solidFill>
                <a:latin typeface="Times New Roman" panose="02020603050405020304" pitchFamily="18" charset="0"/>
              </a:rPr>
              <a:t>Стаття 12. </a:t>
            </a:r>
            <a:r>
              <a:rPr lang="uk-UA" sz="1400" dirty="0" smtClean="0">
                <a:solidFill>
                  <a:srgbClr val="333333"/>
                </a:solidFill>
                <a:latin typeface="Times New Roman" panose="02020603050405020304" pitchFamily="18" charset="0"/>
              </a:rPr>
              <a:t>Склад земель фермерського господарства</a:t>
            </a:r>
          </a:p>
          <a:p>
            <a:pPr algn="just"/>
            <a:r>
              <a:rPr lang="uk-UA" sz="1400" dirty="0" smtClean="0">
                <a:solidFill>
                  <a:srgbClr val="333333"/>
                </a:solidFill>
                <a:latin typeface="Times New Roman" panose="02020603050405020304" pitchFamily="18" charset="0"/>
              </a:rPr>
              <a:t>1. Землі фермерського господарства можуть складатися із:</a:t>
            </a:r>
          </a:p>
          <a:p>
            <a:pPr algn="just"/>
            <a:r>
              <a:rPr lang="uk-UA" sz="1400" dirty="0" smtClean="0">
                <a:solidFill>
                  <a:srgbClr val="333333"/>
                </a:solidFill>
                <a:latin typeface="Times New Roman" panose="02020603050405020304" pitchFamily="18" charset="0"/>
              </a:rPr>
              <a:t>1) земельних ділянок, що </a:t>
            </a:r>
            <a:r>
              <a:rPr lang="uk-UA" sz="1400" b="1" dirty="0" smtClean="0">
                <a:solidFill>
                  <a:srgbClr val="333333"/>
                </a:solidFill>
                <a:latin typeface="Times New Roman" panose="02020603050405020304" pitchFamily="18" charset="0"/>
              </a:rPr>
              <a:t>належать </a:t>
            </a:r>
            <a:r>
              <a:rPr lang="uk-UA" sz="1400" b="1" dirty="0" smtClean="0">
                <a:solidFill>
                  <a:srgbClr val="FF0000"/>
                </a:solidFill>
                <a:latin typeface="Times New Roman" panose="02020603050405020304" pitchFamily="18" charset="0"/>
              </a:rPr>
              <a:t>громадянам України </a:t>
            </a:r>
            <a:r>
              <a:rPr lang="uk-UA" sz="1400" dirty="0" smtClean="0">
                <a:solidFill>
                  <a:srgbClr val="333333"/>
                </a:solidFill>
                <a:latin typeface="Times New Roman" panose="02020603050405020304" pitchFamily="18" charset="0"/>
              </a:rPr>
              <a:t>- </a:t>
            </a:r>
            <a:r>
              <a:rPr lang="uk-UA" sz="1400" b="1" dirty="0" smtClean="0">
                <a:solidFill>
                  <a:srgbClr val="333333"/>
                </a:solidFill>
                <a:latin typeface="Times New Roman" panose="02020603050405020304" pitchFamily="18" charset="0"/>
              </a:rPr>
              <a:t>членам фермерського господарства </a:t>
            </a:r>
            <a:r>
              <a:rPr lang="uk-UA" sz="1400" dirty="0" smtClean="0">
                <a:solidFill>
                  <a:srgbClr val="333333"/>
                </a:solidFill>
                <a:latin typeface="Times New Roman" panose="02020603050405020304" pitchFamily="18" charset="0"/>
              </a:rPr>
              <a:t>на праві власності, користування;</a:t>
            </a:r>
          </a:p>
          <a:p>
            <a:pPr algn="just"/>
            <a:r>
              <a:rPr lang="uk-UA" sz="1400" dirty="0" smtClean="0">
                <a:solidFill>
                  <a:srgbClr val="333333"/>
                </a:solidFill>
                <a:latin typeface="Times New Roman" panose="02020603050405020304" pitchFamily="18" charset="0"/>
              </a:rPr>
              <a:t>2) земельних ділянок, що належать </a:t>
            </a:r>
            <a:r>
              <a:rPr lang="uk-UA" sz="1400" b="1" dirty="0" smtClean="0">
                <a:solidFill>
                  <a:srgbClr val="333333"/>
                </a:solidFill>
                <a:latin typeface="Times New Roman" panose="02020603050405020304" pitchFamily="18" charset="0"/>
              </a:rPr>
              <a:t>фермерському господарству </a:t>
            </a:r>
            <a:r>
              <a:rPr lang="uk-UA" sz="1400" dirty="0" smtClean="0">
                <a:solidFill>
                  <a:srgbClr val="333333"/>
                </a:solidFill>
                <a:latin typeface="Times New Roman" panose="02020603050405020304" pitchFamily="18" charset="0"/>
              </a:rPr>
              <a:t>на праві </a:t>
            </a:r>
            <a:r>
              <a:rPr lang="uk-UA" sz="1400" b="1" dirty="0" smtClean="0">
                <a:solidFill>
                  <a:srgbClr val="333333"/>
                </a:solidFill>
                <a:latin typeface="Times New Roman" panose="02020603050405020304" pitchFamily="18" charset="0"/>
              </a:rPr>
              <a:t>власності, користування</a:t>
            </a:r>
            <a:r>
              <a:rPr lang="uk-UA" sz="1400" dirty="0" smtClean="0">
                <a:solidFill>
                  <a:srgbClr val="333333"/>
                </a:solidFill>
                <a:latin typeface="Times New Roman" panose="02020603050405020304" pitchFamily="18" charset="0"/>
              </a:rPr>
              <a:t>.</a:t>
            </a:r>
          </a:p>
          <a:p>
            <a:pPr algn="just"/>
            <a:r>
              <a:rPr lang="uk-UA" sz="1400" dirty="0" smtClean="0">
                <a:solidFill>
                  <a:srgbClr val="333333"/>
                </a:solidFill>
                <a:latin typeface="Times New Roman" panose="02020603050405020304" pitchFamily="18" charset="0"/>
              </a:rPr>
              <a:t>2. Права володіння та користування земельними ділянками, які знаходяться у власності членів фермерського господарства, здійснює фермерське господарство.</a:t>
            </a:r>
          </a:p>
          <a:p>
            <a:pPr algn="just"/>
            <a:endParaRPr lang="uk-UA" sz="1400" dirty="0" smtClean="0">
              <a:solidFill>
                <a:srgbClr val="333333"/>
              </a:solidFill>
              <a:latin typeface="Times New Roman" panose="02020603050405020304" pitchFamily="18" charset="0"/>
            </a:endParaRPr>
          </a:p>
          <a:p>
            <a:pPr algn="just"/>
            <a:r>
              <a:rPr lang="uk-UA" sz="1400" b="1" dirty="0" smtClean="0">
                <a:solidFill>
                  <a:srgbClr val="333333"/>
                </a:solidFill>
                <a:latin typeface="Times New Roman" panose="02020603050405020304" pitchFamily="18" charset="0"/>
              </a:rPr>
              <a:t>Стаття 13. </a:t>
            </a:r>
            <a:r>
              <a:rPr lang="uk-UA" sz="1400" dirty="0" smtClean="0">
                <a:solidFill>
                  <a:srgbClr val="333333"/>
                </a:solidFill>
                <a:latin typeface="Times New Roman" panose="02020603050405020304" pitchFamily="18" charset="0"/>
              </a:rPr>
              <a:t>Приватизація земельних ділянок членами фермерських господарств</a:t>
            </a:r>
          </a:p>
          <a:p>
            <a:pPr algn="just"/>
            <a:r>
              <a:rPr lang="uk-UA" sz="1400" dirty="0" smtClean="0">
                <a:solidFill>
                  <a:srgbClr val="333333"/>
                </a:solidFill>
                <a:latin typeface="Times New Roman" panose="02020603050405020304" pitchFamily="18" charset="0"/>
              </a:rPr>
              <a:t>1. Члени фермерського господарства мають </a:t>
            </a:r>
            <a:r>
              <a:rPr lang="uk-UA" sz="1400" b="1" dirty="0" smtClean="0">
                <a:solidFill>
                  <a:srgbClr val="333333"/>
                </a:solidFill>
                <a:latin typeface="Times New Roman" panose="02020603050405020304" pitchFamily="18" charset="0"/>
              </a:rPr>
              <a:t>право на одержання безоплатно у власність із земель державної і комунальної власності земельних ділянок </a:t>
            </a:r>
            <a:r>
              <a:rPr lang="uk-UA" sz="1400" dirty="0" smtClean="0">
                <a:solidFill>
                  <a:srgbClr val="333333"/>
                </a:solidFill>
                <a:latin typeface="Times New Roman" panose="02020603050405020304" pitchFamily="18" charset="0"/>
              </a:rPr>
              <a:t>у розмірі земельної частки (паю).</a:t>
            </a:r>
          </a:p>
          <a:p>
            <a:pPr algn="just"/>
            <a:r>
              <a:rPr lang="uk-UA" sz="1400" dirty="0" smtClean="0">
                <a:solidFill>
                  <a:srgbClr val="333333"/>
                </a:solidFill>
                <a:latin typeface="Times New Roman" panose="02020603050405020304" pitchFamily="18" charset="0"/>
              </a:rPr>
              <a:t>2. Членам фермерських господарств передаються </a:t>
            </a:r>
            <a:r>
              <a:rPr lang="uk-UA" sz="1400" b="1" dirty="0" smtClean="0">
                <a:solidFill>
                  <a:srgbClr val="333333"/>
                </a:solidFill>
                <a:latin typeface="Times New Roman" panose="02020603050405020304" pitchFamily="18" charset="0"/>
              </a:rPr>
              <a:t>безоплатно у приватну власність із раніше наданих їм у користування земельні ділянки у розмірі земельної частки (паю) </a:t>
            </a:r>
            <a:r>
              <a:rPr lang="uk-UA" sz="1400" dirty="0" smtClean="0">
                <a:solidFill>
                  <a:srgbClr val="333333"/>
                </a:solidFill>
                <a:latin typeface="Times New Roman" panose="02020603050405020304" pitchFamily="18" charset="0"/>
              </a:rPr>
              <a:t>члена сільськогосподарського підприємства, розташованого на території відповідної ради. Земельні ділянки, на яких розташовані житлові будинки, господарські будівлі та споруди фермерського господарства, передаються безоплатно у приватну власність у рахунок земельної частки (паю).</a:t>
            </a:r>
          </a:p>
          <a:p>
            <a:pPr algn="just"/>
            <a:r>
              <a:rPr lang="uk-UA" sz="1400" dirty="0" smtClean="0">
                <a:solidFill>
                  <a:srgbClr val="333333"/>
                </a:solidFill>
                <a:latin typeface="Times New Roman" panose="02020603050405020304" pitchFamily="18" charset="0"/>
              </a:rPr>
              <a:t>3. Дія частин першої та другої цієї статті не поширюється на громадян, які раніше набули права на земельну частку (пай).</a:t>
            </a:r>
          </a:p>
          <a:p>
            <a:pPr algn="just"/>
            <a:r>
              <a:rPr lang="uk-UA" sz="1400" dirty="0" smtClean="0">
                <a:solidFill>
                  <a:srgbClr val="333333"/>
                </a:solidFill>
                <a:latin typeface="Times New Roman" panose="02020603050405020304" pitchFamily="18" charset="0"/>
              </a:rPr>
              <a:t>4. Громадяни України, які до 1 січня 2002 року отримали в постійне користування або оренду земельні ділянки для ведення фермерського господарства, мають </a:t>
            </a:r>
            <a:r>
              <a:rPr lang="uk-UA" sz="1400" b="1" dirty="0" smtClean="0">
                <a:solidFill>
                  <a:srgbClr val="333333"/>
                </a:solidFill>
                <a:latin typeface="Times New Roman" panose="02020603050405020304" pitchFamily="18" charset="0"/>
              </a:rPr>
              <a:t>переважне право </a:t>
            </a:r>
            <a:r>
              <a:rPr lang="uk-UA" sz="1400" dirty="0" smtClean="0">
                <a:solidFill>
                  <a:srgbClr val="333333"/>
                </a:solidFill>
                <a:latin typeface="Times New Roman" panose="02020603050405020304" pitchFamily="18" charset="0"/>
              </a:rPr>
              <a:t>на придбання (викуп) земельних ділянок розміром </a:t>
            </a:r>
            <a:r>
              <a:rPr lang="uk-UA" sz="1400" b="1" dirty="0" smtClean="0">
                <a:solidFill>
                  <a:srgbClr val="333333"/>
                </a:solidFill>
                <a:latin typeface="Times New Roman" panose="02020603050405020304" pitchFamily="18" charset="0"/>
              </a:rPr>
              <a:t>до 100 гектарів </a:t>
            </a:r>
            <a:r>
              <a:rPr lang="uk-UA" sz="1400" dirty="0" smtClean="0">
                <a:solidFill>
                  <a:srgbClr val="333333"/>
                </a:solidFill>
                <a:latin typeface="Times New Roman" panose="02020603050405020304" pitchFamily="18" charset="0"/>
              </a:rPr>
              <a:t>сільськогосподарських угідь, у тому числі до </a:t>
            </a:r>
            <a:r>
              <a:rPr lang="uk-UA" sz="1400" b="1" dirty="0" smtClean="0">
                <a:solidFill>
                  <a:srgbClr val="333333"/>
                </a:solidFill>
                <a:latin typeface="Times New Roman" panose="02020603050405020304" pitchFamily="18" charset="0"/>
              </a:rPr>
              <a:t>50 гектарів ріллі</a:t>
            </a:r>
            <a:r>
              <a:rPr lang="uk-UA" sz="1400" dirty="0" smtClean="0">
                <a:solidFill>
                  <a:srgbClr val="333333"/>
                </a:solidFill>
                <a:latin typeface="Times New Roman" panose="02020603050405020304" pitchFamily="18" charset="0"/>
              </a:rPr>
              <a:t>, у власність з розстрочкою платежу до 20 років.</a:t>
            </a:r>
            <a:endParaRPr lang="uk-UA" sz="1400" dirty="0">
              <a:solidFill>
                <a:srgbClr val="333333"/>
              </a:solidFill>
              <a:latin typeface="Times New Roman" panose="02020603050405020304" pitchFamily="18" charset="0"/>
            </a:endParaRPr>
          </a:p>
        </p:txBody>
      </p:sp>
    </p:spTree>
    <p:extLst>
      <p:ext uri="{BB962C8B-B14F-4D97-AF65-F5344CB8AC3E}">
        <p14:creationId xmlns:p14="http://schemas.microsoft.com/office/powerpoint/2010/main" val="2825666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8" name="TextBox 7">
            <a:extLst>
              <a:ext uri="{FF2B5EF4-FFF2-40B4-BE49-F238E27FC236}">
                <a16:creationId xmlns:a16="http://schemas.microsoft.com/office/drawing/2014/main" id="{B94944BA-6086-4B84-9C95-F700FE65F972}"/>
              </a:ext>
            </a:extLst>
          </p:cNvPr>
          <p:cNvSpPr txBox="1"/>
          <p:nvPr/>
        </p:nvSpPr>
        <p:spPr>
          <a:xfrm>
            <a:off x="1363264" y="850533"/>
            <a:ext cx="10092265" cy="452432"/>
          </a:xfrm>
          <a:prstGeom prst="rect">
            <a:avLst/>
          </a:prstGeom>
          <a:noFill/>
        </p:spPr>
        <p:txBody>
          <a:bodyPr wrap="square">
            <a:spAutoFit/>
          </a:bodyPr>
          <a:lstStyle/>
          <a:p>
            <a:pPr algn="ctr">
              <a:lnSpc>
                <a:spcPct val="90000"/>
              </a:lnSpc>
              <a:spcBef>
                <a:spcPct val="0"/>
              </a:spcBef>
              <a:defRPr/>
            </a:pPr>
            <a:r>
              <a:rPr lang="uk-UA" sz="2600" dirty="0">
                <a:solidFill>
                  <a:srgbClr val="70AD47">
                    <a:lumMod val="50000"/>
                  </a:srgbClr>
                </a:solidFill>
                <a:latin typeface="Arial Black"/>
              </a:rPr>
              <a:t>Закон України «Про фермерське господарство</a:t>
            </a:r>
            <a:r>
              <a:rPr lang="uk-UA" sz="2600" dirty="0" smtClean="0">
                <a:solidFill>
                  <a:srgbClr val="70AD47">
                    <a:lumMod val="50000"/>
                  </a:srgbClr>
                </a:solidFill>
                <a:latin typeface="Arial Black"/>
              </a:rPr>
              <a:t>»</a:t>
            </a:r>
            <a:endParaRPr lang="uk-UA" sz="2600" dirty="0">
              <a:solidFill>
                <a:srgbClr val="70AD47">
                  <a:lumMod val="50000"/>
                </a:srgbClr>
              </a:solidFill>
              <a:latin typeface="Arial Black"/>
            </a:endParaRPr>
          </a:p>
        </p:txBody>
      </p:sp>
      <p:sp>
        <p:nvSpPr>
          <p:cNvPr id="10" name="Прямокутник 9"/>
          <p:cNvSpPr/>
          <p:nvPr/>
        </p:nvSpPr>
        <p:spPr>
          <a:xfrm>
            <a:off x="1588957" y="5427099"/>
            <a:ext cx="9917266" cy="1200329"/>
          </a:xfrm>
          <a:prstGeom prst="rect">
            <a:avLst/>
          </a:prstGeom>
        </p:spPr>
        <p:txBody>
          <a:bodyPr wrap="square">
            <a:spAutoFit/>
          </a:bodyPr>
          <a:lstStyle/>
          <a:p>
            <a:pPr algn="just"/>
            <a:r>
              <a:rPr lang="uk-UA" sz="2400" b="1" dirty="0" smtClean="0">
                <a:solidFill>
                  <a:srgbClr val="333333"/>
                </a:solidFill>
                <a:latin typeface="Times New Roman" panose="02020603050405020304" pitchFamily="18" charset="0"/>
              </a:rPr>
              <a:t>Стаття 33. </a:t>
            </a:r>
            <a:r>
              <a:rPr lang="uk-UA" sz="2400" dirty="0" smtClean="0">
                <a:solidFill>
                  <a:srgbClr val="333333"/>
                </a:solidFill>
                <a:latin typeface="Times New Roman" panose="02020603050405020304" pitchFamily="18" charset="0"/>
              </a:rPr>
              <a:t>Представницький орган фермерських господарств</a:t>
            </a:r>
          </a:p>
          <a:p>
            <a:pPr algn="just"/>
            <a:r>
              <a:rPr lang="uk-UA" sz="2400" dirty="0" smtClean="0">
                <a:solidFill>
                  <a:srgbClr val="333333"/>
                </a:solidFill>
                <a:latin typeface="Times New Roman" panose="02020603050405020304" pitchFamily="18" charset="0"/>
              </a:rPr>
              <a:t>1. </a:t>
            </a:r>
            <a:r>
              <a:rPr lang="uk-UA" sz="2400" b="1" dirty="0" smtClean="0">
                <a:solidFill>
                  <a:srgbClr val="333333"/>
                </a:solidFill>
                <a:latin typeface="Times New Roman" panose="02020603050405020304" pitchFamily="18" charset="0"/>
              </a:rPr>
              <a:t>Представницьким органом </a:t>
            </a:r>
            <a:r>
              <a:rPr lang="uk-UA" sz="2400" dirty="0" smtClean="0">
                <a:solidFill>
                  <a:srgbClr val="333333"/>
                </a:solidFill>
                <a:latin typeface="Times New Roman" panose="02020603050405020304" pitchFamily="18" charset="0"/>
              </a:rPr>
              <a:t>фермерських господарств України </a:t>
            </a:r>
            <a:r>
              <a:rPr lang="uk-UA" sz="2400" b="1" dirty="0" smtClean="0">
                <a:solidFill>
                  <a:srgbClr val="333333"/>
                </a:solidFill>
                <a:latin typeface="Times New Roman" panose="02020603050405020304" pitchFamily="18" charset="0"/>
              </a:rPr>
              <a:t>є Асоціація фермерів та приватних землевласників України</a:t>
            </a:r>
            <a:r>
              <a:rPr lang="uk-UA" sz="2400" dirty="0" smtClean="0">
                <a:solidFill>
                  <a:srgbClr val="333333"/>
                </a:solidFill>
                <a:latin typeface="Times New Roman" panose="02020603050405020304" pitchFamily="18" charset="0"/>
              </a:rPr>
              <a:t>.</a:t>
            </a:r>
            <a:endParaRPr lang="uk-UA" sz="2400" dirty="0">
              <a:solidFill>
                <a:srgbClr val="333333"/>
              </a:solidFill>
              <a:latin typeface="Times New Roman" panose="02020603050405020304" pitchFamily="18" charset="0"/>
            </a:endParaRPr>
          </a:p>
        </p:txBody>
      </p:sp>
      <p:pic>
        <p:nvPicPr>
          <p:cNvPr id="2" name="Рисунок 1"/>
          <p:cNvPicPr>
            <a:picLocks noChangeAspect="1"/>
          </p:cNvPicPr>
          <p:nvPr/>
        </p:nvPicPr>
        <p:blipFill>
          <a:blip r:embed="rId7"/>
          <a:stretch>
            <a:fillRect/>
          </a:stretch>
        </p:blipFill>
        <p:spPr>
          <a:xfrm>
            <a:off x="1919380" y="1395130"/>
            <a:ext cx="8980034" cy="3869808"/>
          </a:xfrm>
          <a:prstGeom prst="rect">
            <a:avLst/>
          </a:prstGeom>
        </p:spPr>
      </p:pic>
      <p:sp>
        <p:nvSpPr>
          <p:cNvPr id="4" name="Прямокутник 3"/>
          <p:cNvSpPr/>
          <p:nvPr/>
        </p:nvSpPr>
        <p:spPr>
          <a:xfrm>
            <a:off x="9337767" y="2070727"/>
            <a:ext cx="2608471" cy="369332"/>
          </a:xfrm>
          <a:prstGeom prst="rect">
            <a:avLst/>
          </a:prstGeom>
        </p:spPr>
        <p:txBody>
          <a:bodyPr wrap="none">
            <a:spAutoFit/>
          </a:bodyPr>
          <a:lstStyle/>
          <a:p>
            <a:r>
              <a:rPr lang="en-GB" dirty="0">
                <a:hlinkClick r:id="rId8"/>
              </a:rPr>
              <a:t>https://farmer.co.ua/ua</a:t>
            </a:r>
            <a:r>
              <a:rPr lang="en-GB" dirty="0" smtClean="0">
                <a:hlinkClick r:id="rId8"/>
              </a:rPr>
              <a:t>/</a:t>
            </a:r>
            <a:r>
              <a:rPr lang="uk-UA" dirty="0" smtClean="0"/>
              <a:t> </a:t>
            </a:r>
            <a:endParaRPr lang="uk-UA" dirty="0"/>
          </a:p>
        </p:txBody>
      </p:sp>
    </p:spTree>
    <p:extLst>
      <p:ext uri="{BB962C8B-B14F-4D97-AF65-F5344CB8AC3E}">
        <p14:creationId xmlns:p14="http://schemas.microsoft.com/office/powerpoint/2010/main" val="1234629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5" name="Прямокутник 4"/>
          <p:cNvSpPr/>
          <p:nvPr/>
        </p:nvSpPr>
        <p:spPr>
          <a:xfrm>
            <a:off x="2193036" y="2870982"/>
            <a:ext cx="9578897" cy="1426031"/>
          </a:xfrm>
          <a:prstGeom prst="rect">
            <a:avLst/>
          </a:prstGeom>
        </p:spPr>
        <p:txBody>
          <a:bodyPr wrap="square">
            <a:spAutoFit/>
          </a:bodyPr>
          <a:lstStyle/>
          <a:p>
            <a:pPr algn="ctr">
              <a:spcBef>
                <a:spcPts val="400"/>
              </a:spcBef>
              <a:spcAft>
                <a:spcPts val="400"/>
              </a:spcAft>
            </a:pPr>
            <a:r>
              <a:rPr lang="uk-UA" sz="4000" b="1" kern="0" spc="50" dirty="0" smtClean="0">
                <a:solidFill>
                  <a:schemeClr val="accent6">
                    <a:lumMod val="50000"/>
                  </a:schemeClr>
                </a:solidFill>
                <a:latin typeface="Calibri" panose="020F0502020204030204" pitchFamily="34" charset="0"/>
                <a:ea typeface="Times New Roman" panose="02020603050405020304" pitchFamily="18" charset="0"/>
                <a:cs typeface="Times New Roman" panose="02020603050405020304" pitchFamily="18" charset="0"/>
              </a:rPr>
              <a:t>ЩО ТАКЕ СІМЕЙНЕ </a:t>
            </a:r>
          </a:p>
          <a:p>
            <a:pPr algn="ctr">
              <a:spcBef>
                <a:spcPts val="400"/>
              </a:spcBef>
              <a:spcAft>
                <a:spcPts val="400"/>
              </a:spcAft>
            </a:pPr>
            <a:r>
              <a:rPr lang="uk-UA" sz="4000" b="1" kern="0" spc="50" dirty="0" smtClean="0">
                <a:solidFill>
                  <a:schemeClr val="accent6">
                    <a:lumMod val="50000"/>
                  </a:schemeClr>
                </a:solidFill>
                <a:latin typeface="Calibri" panose="020F0502020204030204" pitchFamily="34" charset="0"/>
                <a:ea typeface="Times New Roman" panose="02020603050405020304" pitchFamily="18" charset="0"/>
                <a:cs typeface="Times New Roman" panose="02020603050405020304" pitchFamily="18" charset="0"/>
              </a:rPr>
              <a:t>ФЕРМЕРСЬКЕ ГОСПОДАРСТВО</a:t>
            </a:r>
            <a:endParaRPr lang="ru-RU" sz="4000" b="1" kern="0" spc="50" dirty="0">
              <a:solidFill>
                <a:schemeClr val="accent6">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2595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4" name="Прямокутник 3"/>
          <p:cNvSpPr/>
          <p:nvPr/>
        </p:nvSpPr>
        <p:spPr>
          <a:xfrm>
            <a:off x="1901371" y="989205"/>
            <a:ext cx="7141029" cy="587148"/>
          </a:xfrm>
          <a:prstGeom prst="rect">
            <a:avLst/>
          </a:prstGeom>
        </p:spPr>
        <p:txBody>
          <a:bodyPr wrap="square">
            <a:spAutoFit/>
          </a:bodyPr>
          <a:lstStyle/>
          <a:p>
            <a:pPr>
              <a:lnSpc>
                <a:spcPct val="150000"/>
              </a:lnSpc>
              <a:spcAft>
                <a:spcPts val="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Calibri" panose="020F0502020204030204" pitchFamily="34" charset="0"/>
              </a:rPr>
              <a:t>ТИПИ ФЕРМЕРСЬКИХ ГОСПОДАРСТВ</a:t>
            </a:r>
            <a:endParaRPr lang="ru-RU" sz="240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Рисунок 4"/>
          <p:cNvPicPr>
            <a:picLocks noChangeAspect="1"/>
          </p:cNvPicPr>
          <p:nvPr/>
        </p:nvPicPr>
        <p:blipFill>
          <a:blip r:embed="rId7"/>
          <a:stretch>
            <a:fillRect/>
          </a:stretch>
        </p:blipFill>
        <p:spPr>
          <a:xfrm>
            <a:off x="1901370" y="1764342"/>
            <a:ext cx="6081923" cy="4839658"/>
          </a:xfrm>
          <a:prstGeom prst="rect">
            <a:avLst/>
          </a:prstGeom>
        </p:spPr>
      </p:pic>
      <p:pic>
        <p:nvPicPr>
          <p:cNvPr id="6" name="Рисунок 5"/>
          <p:cNvPicPr>
            <a:picLocks noChangeAspect="1"/>
          </p:cNvPicPr>
          <p:nvPr/>
        </p:nvPicPr>
        <p:blipFill>
          <a:blip r:embed="rId8"/>
          <a:stretch>
            <a:fillRect/>
          </a:stretch>
        </p:blipFill>
        <p:spPr>
          <a:xfrm>
            <a:off x="8331578" y="1944687"/>
            <a:ext cx="3594320" cy="4499656"/>
          </a:xfrm>
          <a:prstGeom prst="rect">
            <a:avLst/>
          </a:prstGeom>
        </p:spPr>
      </p:pic>
    </p:spTree>
    <p:extLst>
      <p:ext uri="{BB962C8B-B14F-4D97-AF65-F5344CB8AC3E}">
        <p14:creationId xmlns:p14="http://schemas.microsoft.com/office/powerpoint/2010/main" val="3212617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7" name="Прямокутник 6"/>
          <p:cNvSpPr/>
          <p:nvPr/>
        </p:nvSpPr>
        <p:spPr>
          <a:xfrm>
            <a:off x="1915886" y="844062"/>
            <a:ext cx="9637486" cy="646331"/>
          </a:xfrm>
          <a:prstGeom prst="rect">
            <a:avLst/>
          </a:prstGeom>
        </p:spPr>
        <p:txBody>
          <a:bodyPr wrap="square">
            <a:spAutoFit/>
          </a:bodyPr>
          <a:lstStyle/>
          <a:p>
            <a:pPr>
              <a:lnSpc>
                <a:spcPct val="150000"/>
              </a:lnSpc>
              <a:spcAft>
                <a:spcPts val="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Calibri" panose="020F0502020204030204" pitchFamily="34" charset="0"/>
              </a:rPr>
              <a:t>ПОНЯТТЯ СІМЕЙНОГО ФЕРМЕРСЬКОГО ГОСПОДАРСТВА</a:t>
            </a:r>
            <a:endParaRPr lang="ru-RU" sz="2400"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Рисунок 1"/>
          <p:cNvPicPr>
            <a:picLocks noChangeAspect="1"/>
          </p:cNvPicPr>
          <p:nvPr/>
        </p:nvPicPr>
        <p:blipFill>
          <a:blip r:embed="rId7"/>
          <a:stretch>
            <a:fillRect/>
          </a:stretch>
        </p:blipFill>
        <p:spPr>
          <a:xfrm>
            <a:off x="1915885" y="1490392"/>
            <a:ext cx="9964415" cy="4911519"/>
          </a:xfrm>
          <a:prstGeom prst="rect">
            <a:avLst/>
          </a:prstGeom>
        </p:spPr>
      </p:pic>
      <p:pic>
        <p:nvPicPr>
          <p:cNvPr id="4" name="Рисунок 3"/>
          <p:cNvPicPr>
            <a:picLocks noChangeAspect="1"/>
          </p:cNvPicPr>
          <p:nvPr/>
        </p:nvPicPr>
        <p:blipFill>
          <a:blip r:embed="rId8"/>
          <a:stretch>
            <a:fillRect/>
          </a:stretch>
        </p:blipFill>
        <p:spPr>
          <a:xfrm>
            <a:off x="6086828" y="6401911"/>
            <a:ext cx="5669212" cy="411912"/>
          </a:xfrm>
          <a:prstGeom prst="rect">
            <a:avLst/>
          </a:prstGeom>
        </p:spPr>
      </p:pic>
    </p:spTree>
    <p:extLst>
      <p:ext uri="{BB962C8B-B14F-4D97-AF65-F5344CB8AC3E}">
        <p14:creationId xmlns:p14="http://schemas.microsoft.com/office/powerpoint/2010/main" val="3651086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10" name="Прямоугольник 3">
            <a:extLst>
              <a:ext uri="{FF2B5EF4-FFF2-40B4-BE49-F238E27FC236}">
                <a16:creationId xmlns:a16="http://schemas.microsoft.com/office/drawing/2014/main" id="{618E5EAF-674F-4EA0-B36E-3DD52C53B402}"/>
              </a:ext>
            </a:extLst>
          </p:cNvPr>
          <p:cNvSpPr/>
          <p:nvPr/>
        </p:nvSpPr>
        <p:spPr>
          <a:xfrm>
            <a:off x="1705092" y="839284"/>
            <a:ext cx="11199627" cy="707886"/>
          </a:xfrm>
          <a:prstGeom prst="rect">
            <a:avLst/>
          </a:prstGeom>
        </p:spPr>
        <p:txBody>
          <a:bodyPr wrap="square">
            <a:spAutoFit/>
          </a:bodyPr>
          <a:lstStyle/>
          <a:p>
            <a:pPr>
              <a:defRPr/>
            </a:pPr>
            <a:r>
              <a:rPr lang="uk-UA" sz="2000" b="1" dirty="0">
                <a:solidFill>
                  <a:srgbClr val="70AD47">
                    <a:lumMod val="50000"/>
                  </a:srgbClr>
                </a:solidFill>
                <a:latin typeface="Times New Roman" panose="02020603050405020304" pitchFamily="18" charset="0"/>
              </a:rPr>
              <a:t>ОСОБЛИВОСТІ СТВОРЕННЯ ТА ДІЯЛЬНОСТІ СФГ </a:t>
            </a:r>
          </a:p>
          <a:p>
            <a:pPr>
              <a:defRPr/>
            </a:pPr>
            <a:r>
              <a:rPr lang="uk-UA" sz="2000" b="1" dirty="0">
                <a:solidFill>
                  <a:srgbClr val="70AD47">
                    <a:lumMod val="50000"/>
                  </a:srgbClr>
                </a:solidFill>
                <a:latin typeface="Times New Roman" panose="02020603050405020304" pitchFamily="18" charset="0"/>
              </a:rPr>
              <a:t>БЕЗ НАБУТТЯ СТАТУСУ ЮРИДИЧНОЇ ОСОБИ </a:t>
            </a:r>
            <a:endParaRPr lang="uk-UA" sz="2000" dirty="0">
              <a:solidFill>
                <a:srgbClr val="70AD47">
                  <a:lumMod val="50000"/>
                </a:srgbClr>
              </a:solidFill>
              <a:latin typeface="Calibri" panose="020F0502020204030204"/>
            </a:endParaRPr>
          </a:p>
        </p:txBody>
      </p:sp>
      <p:sp>
        <p:nvSpPr>
          <p:cNvPr id="11" name="Прямоугольник 6">
            <a:extLst>
              <a:ext uri="{FF2B5EF4-FFF2-40B4-BE49-F238E27FC236}">
                <a16:creationId xmlns:a16="http://schemas.microsoft.com/office/drawing/2014/main" id="{C278F7FB-6C76-4E0E-8715-8D79F2E96CC9}"/>
              </a:ext>
            </a:extLst>
          </p:cNvPr>
          <p:cNvSpPr/>
          <p:nvPr/>
        </p:nvSpPr>
        <p:spPr>
          <a:xfrm>
            <a:off x="1705092" y="1923866"/>
            <a:ext cx="9927240" cy="3826689"/>
          </a:xfrm>
          <a:prstGeom prst="rect">
            <a:avLst/>
          </a:prstGeom>
        </p:spPr>
        <p:txBody>
          <a:bodyPr wrap="square">
            <a:spAutoFit/>
          </a:bodyPr>
          <a:lstStyle/>
          <a:p>
            <a:pPr marL="342900" indent="-342900" algn="just">
              <a:spcAft>
                <a:spcPts val="750"/>
              </a:spcAft>
              <a:buFont typeface="Arial" panose="020B0604020202020204" pitchFamily="34" charset="0"/>
              <a:buChar char="•"/>
              <a:defRPr/>
            </a:pPr>
            <a:r>
              <a:rPr lang="uk-UA" dirty="0">
                <a:solidFill>
                  <a:srgbClr val="333333"/>
                </a:solidFill>
                <a:latin typeface="Times New Roman" panose="02020603050405020304" pitchFamily="18" charset="0"/>
                <a:ea typeface="Times New Roman" panose="02020603050405020304" pitchFamily="18" charset="0"/>
              </a:rPr>
              <a:t>СФГ без статусу юридичної особи організовується </a:t>
            </a:r>
            <a:r>
              <a:rPr lang="uk-UA" b="1" dirty="0">
                <a:solidFill>
                  <a:srgbClr val="333333"/>
                </a:solidFill>
                <a:latin typeface="Times New Roman" panose="02020603050405020304" pitchFamily="18" charset="0"/>
                <a:ea typeface="Times New Roman" panose="02020603050405020304" pitchFamily="18" charset="0"/>
              </a:rPr>
              <a:t>фізичною особою самостійно</a:t>
            </a:r>
            <a:r>
              <a:rPr lang="uk-UA" dirty="0">
                <a:solidFill>
                  <a:srgbClr val="333333"/>
                </a:solidFill>
                <a:latin typeface="Times New Roman" panose="02020603050405020304" pitchFamily="18" charset="0"/>
                <a:ea typeface="Times New Roman" panose="02020603050405020304" pitchFamily="18" charset="0"/>
              </a:rPr>
              <a:t> або </a:t>
            </a:r>
            <a:r>
              <a:rPr lang="uk-UA" b="1" dirty="0">
                <a:solidFill>
                  <a:srgbClr val="333333"/>
                </a:solidFill>
                <a:latin typeface="Times New Roman" panose="02020603050405020304" pitchFamily="18" charset="0"/>
                <a:ea typeface="Times New Roman" panose="02020603050405020304" pitchFamily="18" charset="0"/>
              </a:rPr>
              <a:t>спільно з членами її сім’ї</a:t>
            </a:r>
            <a:r>
              <a:rPr lang="uk-UA" dirty="0">
                <a:solidFill>
                  <a:srgbClr val="333333"/>
                </a:solidFill>
                <a:latin typeface="Times New Roman" panose="02020603050405020304" pitchFamily="18" charset="0"/>
                <a:ea typeface="Times New Roman" panose="02020603050405020304" pitchFamily="18" charset="0"/>
              </a:rPr>
              <a:t> на підставі </a:t>
            </a:r>
            <a:r>
              <a:rPr lang="uk-UA" b="1" dirty="0">
                <a:solidFill>
                  <a:srgbClr val="333333"/>
                </a:solidFill>
                <a:latin typeface="Times New Roman" panose="02020603050405020304" pitchFamily="18" charset="0"/>
                <a:ea typeface="Times New Roman" panose="02020603050405020304" pitchFamily="18" charset="0"/>
              </a:rPr>
              <a:t>договору (декларації)</a:t>
            </a:r>
            <a:r>
              <a:rPr lang="uk-UA" dirty="0">
                <a:solidFill>
                  <a:srgbClr val="333333"/>
                </a:solidFill>
                <a:latin typeface="Times New Roman" panose="02020603050405020304" pitchFamily="18" charset="0"/>
                <a:ea typeface="Times New Roman" panose="02020603050405020304" pitchFamily="18" charset="0"/>
              </a:rPr>
              <a:t> про створення СФГ.</a:t>
            </a:r>
            <a:endParaRPr lang="uk-UA" dirty="0">
              <a:solidFill>
                <a:prstClr val="black"/>
              </a:solidFill>
              <a:latin typeface="Times New Roman" panose="02020603050405020304" pitchFamily="18" charset="0"/>
              <a:ea typeface="Times New Roman" panose="02020603050405020304" pitchFamily="18" charset="0"/>
            </a:endParaRPr>
          </a:p>
          <a:p>
            <a:pPr marL="342900" indent="-342900" algn="just">
              <a:spcAft>
                <a:spcPts val="750"/>
              </a:spcAft>
              <a:buFont typeface="Arial" panose="020B0604020202020204" pitchFamily="34" charset="0"/>
              <a:buChar char="•"/>
              <a:defRPr/>
            </a:pPr>
            <a:r>
              <a:rPr lang="uk-UA" dirty="0">
                <a:solidFill>
                  <a:srgbClr val="333333"/>
                </a:solidFill>
                <a:latin typeface="Times New Roman" panose="02020603050405020304" pitchFamily="18" charset="0"/>
                <a:ea typeface="Times New Roman" panose="02020603050405020304" pitchFamily="18" charset="0"/>
              </a:rPr>
              <a:t>Договір про створення СФГ укладається фізичною особою спільно з членами її сім’ї в </a:t>
            </a:r>
            <a:r>
              <a:rPr lang="uk-UA" b="1" dirty="0">
                <a:solidFill>
                  <a:srgbClr val="333333"/>
                </a:solidFill>
                <a:latin typeface="Times New Roman" panose="02020603050405020304" pitchFamily="18" charset="0"/>
                <a:ea typeface="Times New Roman" panose="02020603050405020304" pitchFamily="18" charset="0"/>
              </a:rPr>
              <a:t>письмовій формі</a:t>
            </a:r>
            <a:r>
              <a:rPr lang="uk-UA" dirty="0">
                <a:solidFill>
                  <a:srgbClr val="333333"/>
                </a:solidFill>
                <a:latin typeface="Times New Roman" panose="02020603050405020304" pitchFamily="18" charset="0"/>
                <a:ea typeface="Times New Roman" panose="02020603050405020304" pitchFamily="18" charset="0"/>
              </a:rPr>
              <a:t> і підлягає </a:t>
            </a:r>
            <a:r>
              <a:rPr lang="uk-UA" b="1" dirty="0">
                <a:solidFill>
                  <a:srgbClr val="333333"/>
                </a:solidFill>
                <a:latin typeface="Times New Roman" panose="02020603050405020304" pitchFamily="18" charset="0"/>
                <a:ea typeface="Times New Roman" panose="02020603050405020304" pitchFamily="18" charset="0"/>
              </a:rPr>
              <a:t>нотаріальному посвідченню</a:t>
            </a:r>
            <a:r>
              <a:rPr lang="uk-UA" dirty="0">
                <a:solidFill>
                  <a:srgbClr val="333333"/>
                </a:solidFill>
                <a:latin typeface="Times New Roman" panose="02020603050405020304" pitchFamily="18" charset="0"/>
                <a:ea typeface="Times New Roman" panose="02020603050405020304" pitchFamily="18" charset="0"/>
              </a:rPr>
              <a:t> за </a:t>
            </a:r>
            <a:r>
              <a:rPr lang="uk-UA" b="1" dirty="0">
                <a:solidFill>
                  <a:srgbClr val="333333"/>
                </a:solidFill>
                <a:latin typeface="Times New Roman" panose="02020603050405020304" pitchFamily="18" charset="0"/>
                <a:ea typeface="Times New Roman" panose="02020603050405020304" pitchFamily="18" charset="0"/>
              </a:rPr>
              <a:t>місцем</a:t>
            </a:r>
            <a:r>
              <a:rPr lang="uk-UA" dirty="0">
                <a:solidFill>
                  <a:srgbClr val="333333"/>
                </a:solidFill>
                <a:latin typeface="Times New Roman" panose="02020603050405020304" pitchFamily="18" charset="0"/>
                <a:ea typeface="Times New Roman" panose="02020603050405020304" pitchFamily="18" charset="0"/>
              </a:rPr>
              <a:t> </a:t>
            </a:r>
            <a:r>
              <a:rPr lang="uk-UA" b="1" dirty="0">
                <a:solidFill>
                  <a:srgbClr val="333333"/>
                </a:solidFill>
                <a:latin typeface="Times New Roman" panose="02020603050405020304" pitchFamily="18" charset="0"/>
                <a:ea typeface="Times New Roman" panose="02020603050405020304" pitchFamily="18" charset="0"/>
              </a:rPr>
              <a:t>розташування </a:t>
            </a:r>
            <a:r>
              <a:rPr lang="uk-UA" dirty="0">
                <a:solidFill>
                  <a:srgbClr val="333333"/>
                </a:solidFill>
                <a:latin typeface="Times New Roman" panose="02020603050405020304" pitchFamily="18" charset="0"/>
                <a:ea typeface="Times New Roman" panose="02020603050405020304" pitchFamily="18" charset="0"/>
              </a:rPr>
              <a:t>майна та земельних ділянок фермерського господарства.</a:t>
            </a:r>
            <a:endParaRPr lang="uk-UA" dirty="0">
              <a:solidFill>
                <a:prstClr val="black"/>
              </a:solidFill>
              <a:latin typeface="Times New Roman" panose="02020603050405020304" pitchFamily="18" charset="0"/>
              <a:ea typeface="Times New Roman" panose="02020603050405020304" pitchFamily="18" charset="0"/>
            </a:endParaRPr>
          </a:p>
          <a:p>
            <a:pPr marL="342900" indent="-342900" algn="just">
              <a:spcAft>
                <a:spcPts val="750"/>
              </a:spcAft>
              <a:buFont typeface="Arial" panose="020B0604020202020204" pitchFamily="34" charset="0"/>
              <a:buChar char="•"/>
              <a:defRPr/>
            </a:pPr>
            <a:r>
              <a:rPr lang="uk-UA" dirty="0">
                <a:solidFill>
                  <a:srgbClr val="333333"/>
                </a:solidFill>
                <a:latin typeface="Times New Roman" panose="02020603050405020304" pitchFamily="18" charset="0"/>
                <a:ea typeface="Times New Roman" panose="02020603050405020304" pitchFamily="18" charset="0"/>
              </a:rPr>
              <a:t>Декларація про створення сімейного фермерського господарства (у разі </a:t>
            </a:r>
            <a:r>
              <a:rPr lang="uk-UA" b="1" dirty="0">
                <a:solidFill>
                  <a:srgbClr val="333333"/>
                </a:solidFill>
                <a:latin typeface="Times New Roman" panose="02020603050405020304" pitchFamily="18" charset="0"/>
                <a:ea typeface="Times New Roman" panose="02020603050405020304" pitchFamily="18" charset="0"/>
              </a:rPr>
              <a:t>одноосібного ведення</a:t>
            </a:r>
            <a:r>
              <a:rPr lang="uk-UA" dirty="0">
                <a:solidFill>
                  <a:srgbClr val="333333"/>
                </a:solidFill>
                <a:latin typeface="Times New Roman" panose="02020603050405020304" pitchFamily="18" charset="0"/>
                <a:ea typeface="Times New Roman" panose="02020603050405020304" pitchFamily="18" charset="0"/>
              </a:rPr>
              <a:t> такого господарства) складається фізичною особою </a:t>
            </a:r>
            <a:r>
              <a:rPr lang="uk-UA" b="1" dirty="0">
                <a:solidFill>
                  <a:srgbClr val="333333"/>
                </a:solidFill>
                <a:latin typeface="Times New Roman" panose="02020603050405020304" pitchFamily="18" charset="0"/>
                <a:ea typeface="Times New Roman" panose="02020603050405020304" pitchFamily="18" charset="0"/>
              </a:rPr>
              <a:t>самостійно в письмовій формі</a:t>
            </a:r>
            <a:r>
              <a:rPr lang="uk-UA" dirty="0">
                <a:solidFill>
                  <a:srgbClr val="333333"/>
                </a:solidFill>
                <a:latin typeface="Times New Roman" panose="02020603050405020304" pitchFamily="18" charset="0"/>
                <a:ea typeface="Times New Roman" panose="02020603050405020304" pitchFamily="18" charset="0"/>
              </a:rPr>
              <a:t>.</a:t>
            </a:r>
            <a:endParaRPr lang="uk-UA" dirty="0">
              <a:solidFill>
                <a:prstClr val="black"/>
              </a:solidFill>
              <a:latin typeface="Times New Roman" panose="02020603050405020304" pitchFamily="18" charset="0"/>
              <a:ea typeface="Times New Roman" panose="02020603050405020304" pitchFamily="18" charset="0"/>
            </a:endParaRPr>
          </a:p>
          <a:p>
            <a:pPr marL="342900" indent="-342900" algn="just">
              <a:spcAft>
                <a:spcPts val="750"/>
              </a:spcAft>
              <a:buFont typeface="Arial" panose="020B0604020202020204" pitchFamily="34" charset="0"/>
              <a:buChar char="•"/>
              <a:defRPr/>
            </a:pPr>
            <a:r>
              <a:rPr lang="uk-UA" b="1" dirty="0">
                <a:solidFill>
                  <a:srgbClr val="333333"/>
                </a:solidFill>
                <a:latin typeface="Times New Roman" panose="02020603050405020304" pitchFamily="18" charset="0"/>
                <a:ea typeface="Times New Roman" panose="02020603050405020304" pitchFamily="18" charset="0"/>
              </a:rPr>
              <a:t>Головою СФГ</a:t>
            </a:r>
            <a:r>
              <a:rPr lang="uk-UA" dirty="0">
                <a:solidFill>
                  <a:srgbClr val="333333"/>
                </a:solidFill>
                <a:latin typeface="Times New Roman" panose="02020603050405020304" pitchFamily="18" charset="0"/>
                <a:ea typeface="Times New Roman" panose="02020603050405020304" pitchFamily="18" charset="0"/>
              </a:rPr>
              <a:t> без статусу юридичної особи є </a:t>
            </a:r>
            <a:r>
              <a:rPr lang="uk-UA" b="1" dirty="0">
                <a:solidFill>
                  <a:srgbClr val="333333"/>
                </a:solidFill>
                <a:latin typeface="Times New Roman" panose="02020603050405020304" pitchFamily="18" charset="0"/>
                <a:ea typeface="Times New Roman" panose="02020603050405020304" pitchFamily="18" charset="0"/>
              </a:rPr>
              <a:t>член сім’ї, визначений договором (декларацією)</a:t>
            </a:r>
            <a:r>
              <a:rPr lang="uk-UA" dirty="0">
                <a:solidFill>
                  <a:srgbClr val="333333"/>
                </a:solidFill>
                <a:latin typeface="Times New Roman" panose="02020603050405020304" pitchFamily="18" charset="0"/>
                <a:ea typeface="Times New Roman" panose="02020603050405020304" pitchFamily="18" charset="0"/>
              </a:rPr>
              <a:t> про створення СФГ, який </a:t>
            </a:r>
            <a:r>
              <a:rPr lang="uk-UA" b="1" dirty="0">
                <a:solidFill>
                  <a:srgbClr val="333333"/>
                </a:solidFill>
                <a:latin typeface="Times New Roman" panose="02020603050405020304" pitchFamily="18" charset="0"/>
                <a:ea typeface="Times New Roman" panose="02020603050405020304" pitchFamily="18" charset="0"/>
              </a:rPr>
              <a:t>реєструється як фізична особа - підприємець</a:t>
            </a:r>
            <a:r>
              <a:rPr lang="uk-UA" dirty="0">
                <a:solidFill>
                  <a:srgbClr val="333333"/>
                </a:solidFill>
                <a:latin typeface="Times New Roman" panose="02020603050405020304" pitchFamily="18" charset="0"/>
                <a:ea typeface="Times New Roman" panose="02020603050405020304" pitchFamily="18" charset="0"/>
              </a:rPr>
              <a:t>.</a:t>
            </a:r>
            <a:endParaRPr lang="uk-UA" dirty="0">
              <a:solidFill>
                <a:prstClr val="black"/>
              </a:solidFill>
              <a:latin typeface="Times New Roman" panose="02020603050405020304" pitchFamily="18" charset="0"/>
              <a:ea typeface="Times New Roman" panose="02020603050405020304" pitchFamily="18" charset="0"/>
            </a:endParaRPr>
          </a:p>
          <a:p>
            <a:pPr marL="342900" indent="-342900" algn="just">
              <a:spcAft>
                <a:spcPts val="750"/>
              </a:spcAft>
              <a:buFont typeface="Arial" panose="020B0604020202020204" pitchFamily="34" charset="0"/>
              <a:buChar char="•"/>
              <a:defRPr/>
            </a:pPr>
            <a:r>
              <a:rPr lang="uk-UA" b="1" dirty="0">
                <a:solidFill>
                  <a:srgbClr val="333333"/>
                </a:solidFill>
                <a:latin typeface="Times New Roman" panose="02020603050405020304" pitchFamily="18" charset="0"/>
                <a:ea typeface="Times New Roman" panose="02020603050405020304" pitchFamily="18" charset="0"/>
              </a:rPr>
              <a:t>Після укладання (складання) договору (декларації)</a:t>
            </a:r>
            <a:r>
              <a:rPr lang="uk-UA" dirty="0">
                <a:solidFill>
                  <a:srgbClr val="333333"/>
                </a:solidFill>
                <a:latin typeface="Times New Roman" panose="02020603050405020304" pitchFamily="18" charset="0"/>
                <a:ea typeface="Times New Roman" panose="02020603050405020304" pitchFamily="18" charset="0"/>
              </a:rPr>
              <a:t> про створення СФГ </a:t>
            </a:r>
            <a:r>
              <a:rPr lang="uk-UA" b="1" dirty="0">
                <a:solidFill>
                  <a:srgbClr val="333333"/>
                </a:solidFill>
                <a:latin typeface="Times New Roman" panose="02020603050405020304" pitchFamily="18" charset="0"/>
                <a:ea typeface="Times New Roman" panose="02020603050405020304" pitchFamily="18" charset="0"/>
              </a:rPr>
              <a:t>голова СФГ має зареєструватися як фізична особа - підприємець</a:t>
            </a:r>
            <a:r>
              <a:rPr lang="uk-UA" dirty="0">
                <a:solidFill>
                  <a:srgbClr val="333333"/>
                </a:solidFill>
                <a:latin typeface="Times New Roman" panose="02020603050405020304" pitchFamily="18" charset="0"/>
                <a:ea typeface="Times New Roman" panose="02020603050405020304" pitchFamily="18" charset="0"/>
              </a:rPr>
              <a:t> або зареєструвати зміни до відомостей про фізичну особу - підприємця в порядку, встановленому законом.</a:t>
            </a:r>
            <a:endParaRPr lang="uk-UA" dirty="0">
              <a:solidFill>
                <a:prstClr val="black"/>
              </a:solidFill>
              <a:latin typeface="Times New Roman" panose="02020603050405020304" pitchFamily="18" charset="0"/>
              <a:ea typeface="Times New Roman" panose="02020603050405020304" pitchFamily="18" charset="0"/>
            </a:endParaRPr>
          </a:p>
        </p:txBody>
      </p:sp>
      <p:pic>
        <p:nvPicPr>
          <p:cNvPr id="4" name="Рисунок 3"/>
          <p:cNvPicPr>
            <a:picLocks noChangeAspect="1"/>
          </p:cNvPicPr>
          <p:nvPr/>
        </p:nvPicPr>
        <p:blipFill>
          <a:blip r:embed="rId7"/>
          <a:stretch>
            <a:fillRect/>
          </a:stretch>
        </p:blipFill>
        <p:spPr>
          <a:xfrm>
            <a:off x="5743057" y="6127251"/>
            <a:ext cx="5669771" cy="414564"/>
          </a:xfrm>
          <a:prstGeom prst="rect">
            <a:avLst/>
          </a:prstGeom>
        </p:spPr>
      </p:pic>
    </p:spTree>
    <p:extLst>
      <p:ext uri="{BB962C8B-B14F-4D97-AF65-F5344CB8AC3E}">
        <p14:creationId xmlns:p14="http://schemas.microsoft.com/office/powerpoint/2010/main" val="883056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7" name="TextBox 6">
            <a:extLst>
              <a:ext uri="{FF2B5EF4-FFF2-40B4-BE49-F238E27FC236}">
                <a16:creationId xmlns:a16="http://schemas.microsoft.com/office/drawing/2014/main" id="{19A2867B-48CD-4BA8-9655-7F0C1D75602C}"/>
              </a:ext>
            </a:extLst>
          </p:cNvPr>
          <p:cNvSpPr txBox="1"/>
          <p:nvPr/>
        </p:nvSpPr>
        <p:spPr>
          <a:xfrm>
            <a:off x="1814138" y="2828835"/>
            <a:ext cx="420929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0" i="0" u="none" strike="noStrike" kern="0" cap="none" spc="0" normalizeH="0" baseline="0" noProof="0" dirty="0" smtClean="0">
                <a:ln>
                  <a:noFill/>
                </a:ln>
                <a:solidFill>
                  <a:srgbClr val="70AD47">
                    <a:lumMod val="50000"/>
                  </a:srgbClr>
                </a:solidFill>
                <a:effectLst/>
                <a:uLnTx/>
                <a:uFillTx/>
                <a:latin typeface="Arial Black"/>
                <a:ea typeface="+mn-ea"/>
                <a:cs typeface="+mn-cs"/>
              </a:rPr>
              <a:t>ЩО ВИ ОЧІКУЄТЕ ВІД ЦЬОГО СЕМІНАРУ?</a:t>
            </a:r>
            <a:endParaRPr kumimoji="0" lang="uk-UA" sz="18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pic>
        <p:nvPicPr>
          <p:cNvPr id="4" name="Рисунок 3"/>
          <p:cNvPicPr>
            <a:picLocks noChangeAspect="1"/>
          </p:cNvPicPr>
          <p:nvPr/>
        </p:nvPicPr>
        <p:blipFill>
          <a:blip r:embed="rId7"/>
          <a:stretch>
            <a:fillRect/>
          </a:stretch>
        </p:blipFill>
        <p:spPr>
          <a:xfrm>
            <a:off x="6023428" y="1754832"/>
            <a:ext cx="5715000" cy="3810000"/>
          </a:xfrm>
          <a:prstGeom prst="rect">
            <a:avLst/>
          </a:prstGeom>
        </p:spPr>
      </p:pic>
    </p:spTree>
    <p:extLst>
      <p:ext uri="{BB962C8B-B14F-4D97-AF65-F5344CB8AC3E}">
        <p14:creationId xmlns:p14="http://schemas.microsoft.com/office/powerpoint/2010/main" val="2845724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1901356" y="1143783"/>
            <a:ext cx="9854684" cy="1036181"/>
          </a:xfrm>
          <a:prstGeom prst="rect">
            <a:avLst/>
          </a:prstGeom>
        </p:spPr>
        <p:txBody>
          <a:bodyPr wrap="square">
            <a:spAutoFit/>
          </a:bodyPr>
          <a:lstStyle/>
          <a:p>
            <a:pPr>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ДОГОВІР (ДЕКЛАРАЦІЯ) ПРО СТВОРЕННЯ СФГ</a:t>
            </a:r>
          </a:p>
          <a:p>
            <a:pPr>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БЕЗ СТАТУСУ ЮРИДИЧНОЇ ОСОБИ</a:t>
            </a:r>
            <a:endParaRPr lang="ru-RU" sz="2400" b="1"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Прямокутник 3"/>
          <p:cNvSpPr/>
          <p:nvPr/>
        </p:nvSpPr>
        <p:spPr>
          <a:xfrm>
            <a:off x="6705600" y="3105835"/>
            <a:ext cx="3875314" cy="1200329"/>
          </a:xfrm>
          <a:prstGeom prst="rect">
            <a:avLst/>
          </a:prstGeom>
        </p:spPr>
        <p:txBody>
          <a:bodyPr wrap="square">
            <a:spAutoFit/>
          </a:bodyPr>
          <a:lstStyle/>
          <a:p>
            <a:r>
              <a:rPr lang="uk-UA" sz="2400" dirty="0" smtClean="0"/>
              <a:t>Навіщо укладати договір між рідними людьми для створення СФГ?</a:t>
            </a:r>
            <a:endParaRPr lang="uk-UA" sz="2400" dirty="0"/>
          </a:p>
        </p:txBody>
      </p:sp>
      <p:pic>
        <p:nvPicPr>
          <p:cNvPr id="5" name="Рисунок 4"/>
          <p:cNvPicPr>
            <a:picLocks noChangeAspect="1"/>
          </p:cNvPicPr>
          <p:nvPr/>
        </p:nvPicPr>
        <p:blipFill>
          <a:blip r:embed="rId7"/>
          <a:stretch>
            <a:fillRect/>
          </a:stretch>
        </p:blipFill>
        <p:spPr>
          <a:xfrm>
            <a:off x="3562131" y="3594788"/>
            <a:ext cx="2542252" cy="2542252"/>
          </a:xfrm>
          <a:prstGeom prst="rect">
            <a:avLst/>
          </a:prstGeom>
        </p:spPr>
      </p:pic>
    </p:spTree>
    <p:extLst>
      <p:ext uri="{BB962C8B-B14F-4D97-AF65-F5344CB8AC3E}">
        <p14:creationId xmlns:p14="http://schemas.microsoft.com/office/powerpoint/2010/main" val="3306696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1803214" y="878773"/>
            <a:ext cx="9854684" cy="707886"/>
          </a:xfrm>
          <a:prstGeom prst="rect">
            <a:avLst/>
          </a:prstGeom>
        </p:spPr>
        <p:txBody>
          <a:bodyPr wrap="square">
            <a:spAutoFit/>
          </a:bodyPr>
          <a:lstStyle/>
          <a:p>
            <a:pPr>
              <a:spcBef>
                <a:spcPts val="800"/>
              </a:spcBef>
              <a:spcAft>
                <a:spcPts val="800"/>
              </a:spcAft>
            </a:pPr>
            <a:r>
              <a:rPr lang="uk-UA" sz="20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ДОГОВІР (ДЕКЛАРАЦІЯ) ПРО СТВОРЕННЯ СФГ БЕЗ СТАТУСУ ЮРИДИЧНОЇ ОСОБИ</a:t>
            </a:r>
            <a:endParaRPr lang="ru-RU" sz="2000" b="1"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6" name="Прямокутник 5"/>
          <p:cNvSpPr/>
          <p:nvPr/>
        </p:nvSpPr>
        <p:spPr>
          <a:xfrm>
            <a:off x="1705072" y="1696506"/>
            <a:ext cx="10050968" cy="4939814"/>
          </a:xfrm>
          <a:prstGeom prst="rect">
            <a:avLst/>
          </a:prstGeom>
        </p:spPr>
        <p:txBody>
          <a:bodyPr wrap="square">
            <a:spAutoFit/>
          </a:bodyPr>
          <a:lstStyle/>
          <a:p>
            <a:pPr indent="450215" algn="just">
              <a:lnSpc>
                <a:spcPct val="150000"/>
              </a:lnSpc>
              <a:spcAft>
                <a:spcPts val="0"/>
              </a:spcAft>
            </a:pPr>
            <a:r>
              <a:rPr lang="uk-UA" sz="1400" dirty="0">
                <a:solidFill>
                  <a:srgbClr val="333333"/>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rPr>
              <a:t>Закон України «Про фермерське господарство» (</a:t>
            </a:r>
            <a:r>
              <a:rPr lang="uk-UA" sz="1400" u="sng" dirty="0">
                <a:solidFill>
                  <a:srgbClr val="0000FF"/>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hlinkClick r:id="rId7"/>
              </a:rPr>
              <a:t>https://zakon.rada.gov.ua/laws/show/973-15#Text</a:t>
            </a:r>
            <a:r>
              <a:rPr lang="uk-UA" sz="1400" dirty="0">
                <a:solidFill>
                  <a:srgbClr val="333333"/>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rPr>
              <a:t> передбачає обов’язкові умови, тобто, вимоги до того, що має бути зазначено у цьому документі, а саме:</a:t>
            </a:r>
            <a:endParaRPr lang="ru-RU" sz="1050" dirty="0">
              <a:latin typeface="Calibri" panose="020F0502020204030204" pitchFamily="34" charset="0"/>
              <a:ea typeface="Calibri" panose="020F0502020204030204" pitchFamily="34" charset="0"/>
              <a:cs typeface="Calibri" panose="020F0502020204030204" pitchFamily="34" charset="0"/>
            </a:endParaRPr>
          </a:p>
          <a:p>
            <a:pPr indent="450215" algn="just">
              <a:lnSpc>
                <a:spcPct val="150000"/>
              </a:lnSpc>
              <a:spcAft>
                <a:spcPts val="0"/>
              </a:spcAft>
            </a:pPr>
            <a:r>
              <a:rPr lang="uk-UA" sz="1400" dirty="0">
                <a:solidFill>
                  <a:srgbClr val="333333"/>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rPr>
              <a:t>а) найменування, місцезнаходження (адресу) господарства, мету та види його діяльності;</a:t>
            </a:r>
            <a:endParaRPr lang="ru-RU" sz="1050" dirty="0">
              <a:latin typeface="Calibri" panose="020F0502020204030204" pitchFamily="34" charset="0"/>
              <a:ea typeface="Calibri" panose="020F0502020204030204" pitchFamily="34" charset="0"/>
              <a:cs typeface="Calibri" panose="020F0502020204030204" pitchFamily="34" charset="0"/>
            </a:endParaRPr>
          </a:p>
          <a:p>
            <a:pPr indent="450215" algn="just">
              <a:lnSpc>
                <a:spcPct val="150000"/>
              </a:lnSpc>
              <a:spcAft>
                <a:spcPts val="0"/>
              </a:spcAft>
            </a:pPr>
            <a:r>
              <a:rPr lang="uk-UA" sz="1400" dirty="0">
                <a:solidFill>
                  <a:srgbClr val="333333"/>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rPr>
              <a:t>б) порядок прийняття рішень та координації спільної діяльності членів господарства;</a:t>
            </a:r>
            <a:endParaRPr lang="ru-RU" sz="1050" dirty="0">
              <a:latin typeface="Calibri" panose="020F0502020204030204" pitchFamily="34" charset="0"/>
              <a:ea typeface="Calibri" panose="020F0502020204030204" pitchFamily="34" charset="0"/>
              <a:cs typeface="Calibri" panose="020F0502020204030204" pitchFamily="34" charset="0"/>
            </a:endParaRPr>
          </a:p>
          <a:p>
            <a:pPr indent="450215" algn="just">
              <a:lnSpc>
                <a:spcPct val="150000"/>
              </a:lnSpc>
              <a:spcAft>
                <a:spcPts val="0"/>
              </a:spcAft>
            </a:pPr>
            <a:r>
              <a:rPr lang="uk-UA" sz="1400" dirty="0">
                <a:solidFill>
                  <a:srgbClr val="333333"/>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rPr>
              <a:t>в) правовий режим спільного майна членів господарства;</a:t>
            </a:r>
            <a:endParaRPr lang="ru-RU" sz="1050" dirty="0">
              <a:latin typeface="Calibri" panose="020F0502020204030204" pitchFamily="34" charset="0"/>
              <a:ea typeface="Calibri" panose="020F0502020204030204" pitchFamily="34" charset="0"/>
              <a:cs typeface="Calibri" panose="020F0502020204030204" pitchFamily="34" charset="0"/>
            </a:endParaRPr>
          </a:p>
          <a:p>
            <a:pPr indent="450215" algn="just">
              <a:lnSpc>
                <a:spcPct val="150000"/>
              </a:lnSpc>
              <a:spcAft>
                <a:spcPts val="0"/>
              </a:spcAft>
            </a:pPr>
            <a:r>
              <a:rPr lang="uk-UA" sz="1400" dirty="0">
                <a:solidFill>
                  <a:srgbClr val="333333"/>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rPr>
              <a:t>г) порядок покриття витрат та розподілу результатів (прибутку або збитків) діяльності господарства між його членами;</a:t>
            </a:r>
            <a:endParaRPr lang="ru-RU" sz="1050" dirty="0">
              <a:latin typeface="Calibri" panose="020F0502020204030204" pitchFamily="34" charset="0"/>
              <a:ea typeface="Calibri" panose="020F0502020204030204" pitchFamily="34" charset="0"/>
              <a:cs typeface="Calibri" panose="020F0502020204030204" pitchFamily="34" charset="0"/>
            </a:endParaRPr>
          </a:p>
          <a:p>
            <a:pPr indent="450215" algn="just">
              <a:lnSpc>
                <a:spcPct val="150000"/>
              </a:lnSpc>
              <a:spcAft>
                <a:spcPts val="0"/>
              </a:spcAft>
            </a:pPr>
            <a:r>
              <a:rPr lang="uk-UA" sz="1400" dirty="0">
                <a:solidFill>
                  <a:srgbClr val="333333"/>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rPr>
              <a:t>ґ) порядок вступу до господарства та виходу з нього;</a:t>
            </a:r>
            <a:endParaRPr lang="ru-RU" sz="1050" dirty="0">
              <a:latin typeface="Calibri" panose="020F0502020204030204" pitchFamily="34" charset="0"/>
              <a:ea typeface="Calibri" panose="020F0502020204030204" pitchFamily="34" charset="0"/>
              <a:cs typeface="Calibri" panose="020F0502020204030204" pitchFamily="34" charset="0"/>
            </a:endParaRPr>
          </a:p>
          <a:p>
            <a:pPr indent="450215" algn="just">
              <a:lnSpc>
                <a:spcPct val="150000"/>
              </a:lnSpc>
              <a:spcAft>
                <a:spcPts val="0"/>
              </a:spcAft>
            </a:pPr>
            <a:r>
              <a:rPr lang="uk-UA" sz="1400" dirty="0">
                <a:solidFill>
                  <a:srgbClr val="333333"/>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rPr>
              <a:t>д) трудові відносини членів господарства;</a:t>
            </a:r>
            <a:endParaRPr lang="ru-RU" sz="1050" dirty="0">
              <a:latin typeface="Calibri" panose="020F0502020204030204" pitchFamily="34" charset="0"/>
              <a:ea typeface="Calibri" panose="020F0502020204030204" pitchFamily="34" charset="0"/>
              <a:cs typeface="Calibri" panose="020F0502020204030204" pitchFamily="34" charset="0"/>
            </a:endParaRPr>
          </a:p>
          <a:p>
            <a:pPr indent="450215" algn="just">
              <a:lnSpc>
                <a:spcPct val="150000"/>
              </a:lnSpc>
              <a:spcAft>
                <a:spcPts val="0"/>
              </a:spcAft>
            </a:pPr>
            <a:r>
              <a:rPr lang="uk-UA" sz="1400" dirty="0">
                <a:solidFill>
                  <a:srgbClr val="333333"/>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rPr>
              <a:t>е) прізвище, ім’я та по батькові членів господарства, ступінь їх родинного зв’язку, паспортні дані та реєстраційні номери облікових карток платників податків (для фізичних осіб, які через свої релігійні переконання відмовляються від прийняття реєстраційного номера облікової картки платника податків та офіційно повідомили про це відповідний контролюючий орган і мають відмітку у паспорті, реєстраційні номери облікових карток платників податків не зазначаються).</a:t>
            </a:r>
            <a:endParaRPr lang="ru-RU" sz="1050" dirty="0">
              <a:latin typeface="Calibri" panose="020F0502020204030204" pitchFamily="34" charset="0"/>
              <a:ea typeface="Calibri" panose="020F0502020204030204" pitchFamily="34" charset="0"/>
              <a:cs typeface="Calibri" panose="020F0502020204030204" pitchFamily="34" charset="0"/>
            </a:endParaRPr>
          </a:p>
          <a:p>
            <a:pPr indent="450215" algn="just">
              <a:lnSpc>
                <a:spcPct val="150000"/>
              </a:lnSpc>
              <a:spcAft>
                <a:spcPts val="0"/>
              </a:spcAft>
            </a:pPr>
            <a:r>
              <a:rPr lang="uk-UA" sz="1400" dirty="0">
                <a:solidFill>
                  <a:srgbClr val="333333"/>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rPr>
              <a:t>Закон </a:t>
            </a:r>
            <a:r>
              <a:rPr lang="uk-UA" sz="1400" b="1" dirty="0">
                <a:solidFill>
                  <a:srgbClr val="333333"/>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rPr>
              <a:t>дозволяє</a:t>
            </a:r>
            <a:r>
              <a:rPr lang="uk-UA" sz="1400" dirty="0">
                <a:solidFill>
                  <a:srgbClr val="333333"/>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rPr>
              <a:t> </a:t>
            </a:r>
            <a:r>
              <a:rPr lang="uk-UA" sz="1400" b="1" dirty="0">
                <a:solidFill>
                  <a:srgbClr val="333333"/>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rPr>
              <a:t>включити</a:t>
            </a:r>
            <a:r>
              <a:rPr lang="uk-UA" sz="1400" dirty="0">
                <a:solidFill>
                  <a:srgbClr val="333333"/>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rPr>
              <a:t> до Договору/декларації про створення сімейного фермерського господарства без статусу юридичної особи </a:t>
            </a:r>
            <a:r>
              <a:rPr lang="uk-UA" sz="1400" i="1" dirty="0">
                <a:solidFill>
                  <a:srgbClr val="333333"/>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rPr>
              <a:t>й </a:t>
            </a:r>
            <a:r>
              <a:rPr lang="uk-UA" sz="1400" b="1" i="1" dirty="0">
                <a:solidFill>
                  <a:srgbClr val="333333"/>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rPr>
              <a:t>інші положення</a:t>
            </a:r>
            <a:r>
              <a:rPr lang="uk-UA" sz="1400" dirty="0">
                <a:solidFill>
                  <a:srgbClr val="333333"/>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rPr>
              <a:t>, що не суперечать чинному законодавству. Що це може бути – вирішувати сім’ї, яка планує створити таке господарство.</a:t>
            </a:r>
            <a:endParaRPr lang="ru-RU" sz="105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5319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4" name="Прямокутник 3"/>
          <p:cNvSpPr/>
          <p:nvPr/>
        </p:nvSpPr>
        <p:spPr>
          <a:xfrm>
            <a:off x="3647081" y="6162794"/>
            <a:ext cx="5106369" cy="369332"/>
          </a:xfrm>
          <a:prstGeom prst="rect">
            <a:avLst/>
          </a:prstGeom>
        </p:spPr>
        <p:txBody>
          <a:bodyPr wrap="square">
            <a:spAutoFit/>
          </a:bodyPr>
          <a:lstStyle/>
          <a:p>
            <a:pPr lvl="0" algn="just">
              <a:spcAft>
                <a:spcPts val="750"/>
              </a:spcAft>
              <a:defRPr/>
            </a:pPr>
            <a:r>
              <a:rPr lang="en-GB" dirty="0" smtClean="0">
                <a:solidFill>
                  <a:srgbClr val="000000"/>
                </a:solidFill>
                <a:latin typeface="Times New Roman" panose="02020603050405020304" pitchFamily="18" charset="0"/>
                <a:ea typeface="Times New Roman"/>
                <a:cs typeface="Times New Roman" panose="02020603050405020304" pitchFamily="18" charset="0"/>
                <a:hlinkClick r:id="rId7"/>
              </a:rPr>
              <a:t>https</a:t>
            </a:r>
            <a:r>
              <a:rPr lang="en-GB" dirty="0">
                <a:solidFill>
                  <a:srgbClr val="000000"/>
                </a:solidFill>
                <a:latin typeface="Times New Roman" panose="02020603050405020304" pitchFamily="18" charset="0"/>
                <a:ea typeface="Times New Roman"/>
                <a:cs typeface="Times New Roman" panose="02020603050405020304" pitchFamily="18" charset="0"/>
                <a:hlinkClick r:id="rId7"/>
              </a:rPr>
              <a:t>://zakon.rada.gov.ua/laws/show/z0438-19#Text</a:t>
            </a:r>
            <a:r>
              <a:rPr lang="uk-UA" dirty="0">
                <a:solidFill>
                  <a:srgbClr val="000000"/>
                </a:solidFill>
                <a:latin typeface="Times New Roman" panose="02020603050405020304" pitchFamily="18" charset="0"/>
                <a:ea typeface="Times New Roman"/>
                <a:cs typeface="Times New Roman" panose="02020603050405020304" pitchFamily="18" charset="0"/>
              </a:rPr>
              <a:t> </a:t>
            </a:r>
          </a:p>
        </p:txBody>
      </p:sp>
      <p:pic>
        <p:nvPicPr>
          <p:cNvPr id="5" name="Рисунок 4"/>
          <p:cNvPicPr>
            <a:picLocks noChangeAspect="1"/>
          </p:cNvPicPr>
          <p:nvPr/>
        </p:nvPicPr>
        <p:blipFill>
          <a:blip r:embed="rId8"/>
          <a:stretch>
            <a:fillRect/>
          </a:stretch>
        </p:blipFill>
        <p:spPr>
          <a:xfrm>
            <a:off x="2553611" y="2312409"/>
            <a:ext cx="7575127" cy="3362676"/>
          </a:xfrm>
          <a:prstGeom prst="rect">
            <a:avLst/>
          </a:prstGeom>
        </p:spPr>
      </p:pic>
      <p:sp>
        <p:nvSpPr>
          <p:cNvPr id="6" name="Прямокутник 5"/>
          <p:cNvSpPr/>
          <p:nvPr/>
        </p:nvSpPr>
        <p:spPr>
          <a:xfrm>
            <a:off x="1773402" y="1179812"/>
            <a:ext cx="10160015" cy="400110"/>
          </a:xfrm>
          <a:prstGeom prst="rect">
            <a:avLst/>
          </a:prstGeom>
        </p:spPr>
        <p:txBody>
          <a:bodyPr wrap="square">
            <a:spAutoFit/>
          </a:bodyPr>
          <a:lstStyle/>
          <a:p>
            <a:pPr lvl="0" algn="just">
              <a:spcAft>
                <a:spcPts val="750"/>
              </a:spcAft>
              <a:defRPr/>
            </a:pPr>
            <a:r>
              <a:rPr lang="uk-UA" sz="2000" b="1" dirty="0" smtClean="0">
                <a:solidFill>
                  <a:schemeClr val="accent6">
                    <a:lumMod val="50000"/>
                  </a:schemeClr>
                </a:solidFill>
                <a:latin typeface="Times New Roman" panose="02020603050405020304" pitchFamily="18" charset="0"/>
                <a:ea typeface="Times New Roman"/>
                <a:cs typeface="Times New Roman" panose="02020603050405020304" pitchFamily="18" charset="0"/>
              </a:rPr>
              <a:t>ТИПОВА ФОРМА ДОГОВОРУ (ДЕКЛАРАЦІЇ) ПРО СТВОРЕННЯ СФГ</a:t>
            </a:r>
            <a:endParaRPr lang="uk-UA" sz="2000" b="1" dirty="0">
              <a:solidFill>
                <a:schemeClr val="accent6">
                  <a:lumMod val="50000"/>
                </a:schemeClr>
              </a:solidFill>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3831922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6" name="Прямокутник 5"/>
          <p:cNvSpPr/>
          <p:nvPr/>
        </p:nvSpPr>
        <p:spPr>
          <a:xfrm>
            <a:off x="1596025" y="940609"/>
            <a:ext cx="10160015" cy="400110"/>
          </a:xfrm>
          <a:prstGeom prst="rect">
            <a:avLst/>
          </a:prstGeom>
        </p:spPr>
        <p:txBody>
          <a:bodyPr wrap="square">
            <a:spAutoFit/>
          </a:bodyPr>
          <a:lstStyle/>
          <a:p>
            <a:pPr lvl="0" algn="just">
              <a:spcAft>
                <a:spcPts val="750"/>
              </a:spcAft>
              <a:defRPr/>
            </a:pPr>
            <a:r>
              <a:rPr lang="uk-UA" sz="2000" b="1" dirty="0" smtClean="0">
                <a:solidFill>
                  <a:schemeClr val="accent6">
                    <a:lumMod val="50000"/>
                  </a:schemeClr>
                </a:solidFill>
                <a:latin typeface="Times New Roman" panose="02020603050405020304" pitchFamily="18" charset="0"/>
                <a:ea typeface="Times New Roman"/>
                <a:cs typeface="Times New Roman" panose="02020603050405020304" pitchFamily="18" charset="0"/>
              </a:rPr>
              <a:t>ТИПОВА ФОРМА ДОГОВОРУ (ДЕКЛАРАЦІЇ) ПРО СТВОРЕННЯ СФГ</a:t>
            </a:r>
            <a:endParaRPr lang="uk-UA" sz="2000" b="1" dirty="0">
              <a:solidFill>
                <a:schemeClr val="accent6">
                  <a:lumMod val="50000"/>
                </a:schemeClr>
              </a:solidFill>
              <a:latin typeface="Times New Roman" panose="02020603050405020304" pitchFamily="18" charset="0"/>
              <a:ea typeface="Times New Roman"/>
              <a:cs typeface="Times New Roman" panose="02020603050405020304" pitchFamily="18" charset="0"/>
            </a:endParaRPr>
          </a:p>
        </p:txBody>
      </p:sp>
      <p:pic>
        <p:nvPicPr>
          <p:cNvPr id="7" name="Рисунок 6"/>
          <p:cNvPicPr>
            <a:picLocks noChangeAspect="1"/>
          </p:cNvPicPr>
          <p:nvPr/>
        </p:nvPicPr>
        <p:blipFill>
          <a:blip r:embed="rId7"/>
          <a:stretch>
            <a:fillRect/>
          </a:stretch>
        </p:blipFill>
        <p:spPr>
          <a:xfrm>
            <a:off x="1755682" y="1437265"/>
            <a:ext cx="10107227" cy="5152221"/>
          </a:xfrm>
          <a:prstGeom prst="rect">
            <a:avLst/>
          </a:prstGeom>
        </p:spPr>
      </p:pic>
    </p:spTree>
    <p:extLst>
      <p:ext uri="{BB962C8B-B14F-4D97-AF65-F5344CB8AC3E}">
        <p14:creationId xmlns:p14="http://schemas.microsoft.com/office/powerpoint/2010/main" val="37209666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6" name="Прямокутник 5"/>
          <p:cNvSpPr/>
          <p:nvPr/>
        </p:nvSpPr>
        <p:spPr>
          <a:xfrm>
            <a:off x="1773402" y="940609"/>
            <a:ext cx="10160015" cy="400110"/>
          </a:xfrm>
          <a:prstGeom prst="rect">
            <a:avLst/>
          </a:prstGeom>
        </p:spPr>
        <p:txBody>
          <a:bodyPr wrap="square">
            <a:spAutoFit/>
          </a:bodyPr>
          <a:lstStyle/>
          <a:p>
            <a:pPr lvl="0" algn="just">
              <a:spcAft>
                <a:spcPts val="750"/>
              </a:spcAft>
              <a:defRPr/>
            </a:pPr>
            <a:r>
              <a:rPr lang="uk-UA" sz="2000" b="1" dirty="0" smtClean="0">
                <a:solidFill>
                  <a:schemeClr val="accent6">
                    <a:lumMod val="50000"/>
                  </a:schemeClr>
                </a:solidFill>
                <a:latin typeface="Times New Roman" panose="02020603050405020304" pitchFamily="18" charset="0"/>
                <a:ea typeface="Times New Roman"/>
                <a:cs typeface="Times New Roman" panose="02020603050405020304" pitchFamily="18" charset="0"/>
              </a:rPr>
              <a:t>ТИПОВА ФОРМА ДОГОВОРУ (ДЕКЛАРАЦІЇ) ПРО СТВОРЕННЯ СФГ</a:t>
            </a:r>
            <a:endParaRPr lang="uk-UA" sz="2000" b="1" dirty="0">
              <a:solidFill>
                <a:schemeClr val="accent6">
                  <a:lumMod val="50000"/>
                </a:schemeClr>
              </a:solidFill>
              <a:latin typeface="Times New Roman" panose="02020603050405020304" pitchFamily="18" charset="0"/>
              <a:ea typeface="Times New Roman"/>
              <a:cs typeface="Times New Roman" panose="02020603050405020304" pitchFamily="18" charset="0"/>
            </a:endParaRPr>
          </a:p>
        </p:txBody>
      </p:sp>
      <p:pic>
        <p:nvPicPr>
          <p:cNvPr id="2" name="Рисунок 1"/>
          <p:cNvPicPr>
            <a:picLocks noChangeAspect="1"/>
          </p:cNvPicPr>
          <p:nvPr/>
        </p:nvPicPr>
        <p:blipFill>
          <a:blip r:embed="rId7"/>
          <a:stretch>
            <a:fillRect/>
          </a:stretch>
        </p:blipFill>
        <p:spPr>
          <a:xfrm>
            <a:off x="1751958" y="1480112"/>
            <a:ext cx="10302484" cy="4845732"/>
          </a:xfrm>
          <a:prstGeom prst="rect">
            <a:avLst/>
          </a:prstGeom>
        </p:spPr>
      </p:pic>
    </p:spTree>
    <p:extLst>
      <p:ext uri="{BB962C8B-B14F-4D97-AF65-F5344CB8AC3E}">
        <p14:creationId xmlns:p14="http://schemas.microsoft.com/office/powerpoint/2010/main" val="23628707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6" name="Прямокутник 5"/>
          <p:cNvSpPr/>
          <p:nvPr/>
        </p:nvSpPr>
        <p:spPr>
          <a:xfrm>
            <a:off x="1729860" y="844062"/>
            <a:ext cx="10160015" cy="400110"/>
          </a:xfrm>
          <a:prstGeom prst="rect">
            <a:avLst/>
          </a:prstGeom>
        </p:spPr>
        <p:txBody>
          <a:bodyPr wrap="square">
            <a:spAutoFit/>
          </a:bodyPr>
          <a:lstStyle/>
          <a:p>
            <a:pPr lvl="0" algn="just">
              <a:spcAft>
                <a:spcPts val="750"/>
              </a:spcAft>
              <a:defRPr/>
            </a:pPr>
            <a:r>
              <a:rPr lang="uk-UA" sz="2000" b="1" dirty="0" smtClean="0">
                <a:solidFill>
                  <a:schemeClr val="accent6">
                    <a:lumMod val="50000"/>
                  </a:schemeClr>
                </a:solidFill>
                <a:latin typeface="Times New Roman" panose="02020603050405020304" pitchFamily="18" charset="0"/>
                <a:ea typeface="Times New Roman"/>
                <a:cs typeface="Times New Roman" panose="02020603050405020304" pitchFamily="18" charset="0"/>
              </a:rPr>
              <a:t>ТИПОВА ФОРМА ДОГОВОРУ (ДЕКЛАРАЦІЇ) ПРО СТВОРЕННЯ СФГ</a:t>
            </a:r>
            <a:endParaRPr lang="uk-UA" sz="2000" b="1" dirty="0">
              <a:solidFill>
                <a:schemeClr val="accent6">
                  <a:lumMod val="50000"/>
                </a:schemeClr>
              </a:solidFill>
              <a:latin typeface="Times New Roman" panose="02020603050405020304" pitchFamily="18" charset="0"/>
              <a:ea typeface="Times New Roman"/>
              <a:cs typeface="Times New Roman" panose="02020603050405020304" pitchFamily="18" charset="0"/>
            </a:endParaRPr>
          </a:p>
        </p:txBody>
      </p:sp>
      <p:pic>
        <p:nvPicPr>
          <p:cNvPr id="2" name="Рисунок 1"/>
          <p:cNvPicPr>
            <a:picLocks noChangeAspect="1"/>
          </p:cNvPicPr>
          <p:nvPr/>
        </p:nvPicPr>
        <p:blipFill>
          <a:blip r:embed="rId7"/>
          <a:stretch>
            <a:fillRect/>
          </a:stretch>
        </p:blipFill>
        <p:spPr>
          <a:xfrm>
            <a:off x="1729860" y="1469256"/>
            <a:ext cx="10265715" cy="5184272"/>
          </a:xfrm>
          <a:prstGeom prst="rect">
            <a:avLst/>
          </a:prstGeom>
        </p:spPr>
      </p:pic>
    </p:spTree>
    <p:extLst>
      <p:ext uri="{BB962C8B-B14F-4D97-AF65-F5344CB8AC3E}">
        <p14:creationId xmlns:p14="http://schemas.microsoft.com/office/powerpoint/2010/main" val="1156199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6" name="Прямокутник 5"/>
          <p:cNvSpPr/>
          <p:nvPr/>
        </p:nvSpPr>
        <p:spPr>
          <a:xfrm>
            <a:off x="1729860" y="844062"/>
            <a:ext cx="10160015" cy="461665"/>
          </a:xfrm>
          <a:prstGeom prst="rect">
            <a:avLst/>
          </a:prstGeom>
        </p:spPr>
        <p:txBody>
          <a:bodyPr wrap="square">
            <a:spAutoFit/>
          </a:bodyPr>
          <a:lstStyle/>
          <a:p>
            <a:pPr lvl="0" algn="just">
              <a:spcAft>
                <a:spcPts val="750"/>
              </a:spcAft>
              <a:defRPr/>
            </a:pPr>
            <a:r>
              <a:rPr lang="uk-UA" sz="2400" b="1" dirty="0" smtClean="0">
                <a:solidFill>
                  <a:schemeClr val="accent6">
                    <a:lumMod val="50000"/>
                  </a:schemeClr>
                </a:solidFill>
                <a:latin typeface="Times New Roman" panose="02020603050405020304" pitchFamily="18" charset="0"/>
                <a:ea typeface="Times New Roman"/>
                <a:cs typeface="Times New Roman" panose="02020603050405020304" pitchFamily="18" charset="0"/>
              </a:rPr>
              <a:t>ЗАКОНОДАВСТВО ПРО СФГ</a:t>
            </a:r>
            <a:endParaRPr lang="uk-UA" sz="2400" b="1" dirty="0">
              <a:solidFill>
                <a:schemeClr val="accent6">
                  <a:lumMod val="50000"/>
                </a:schemeClr>
              </a:solidFill>
              <a:latin typeface="Times New Roman" panose="02020603050405020304" pitchFamily="18" charset="0"/>
              <a:ea typeface="Times New Roman"/>
              <a:cs typeface="Times New Roman" panose="02020603050405020304" pitchFamily="18" charset="0"/>
            </a:endParaRPr>
          </a:p>
        </p:txBody>
      </p:sp>
      <p:sp>
        <p:nvSpPr>
          <p:cNvPr id="2" name="Прямокутник 1"/>
          <p:cNvSpPr/>
          <p:nvPr/>
        </p:nvSpPr>
        <p:spPr>
          <a:xfrm>
            <a:off x="2035191" y="2437842"/>
            <a:ext cx="9854684" cy="3046988"/>
          </a:xfrm>
          <a:prstGeom prst="rect">
            <a:avLst/>
          </a:prstGeom>
        </p:spPr>
        <p:txBody>
          <a:bodyPr wrap="square">
            <a:spAutoFit/>
          </a:bodyPr>
          <a:lstStyle/>
          <a:p>
            <a:pPr algn="just">
              <a:lnSpc>
                <a:spcPct val="150000"/>
              </a:lnSpc>
              <a:spcAft>
                <a:spcPts val="0"/>
              </a:spcAft>
            </a:pP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Поняття </a:t>
            </a:r>
            <a:r>
              <a:rPr lang="uk-UA" sz="1600" b="1"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«сімейне фермерське господарство» </a:t>
            </a: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стало частиною українського права з прийняттям </a:t>
            </a: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Закону України від 31.03.2016 р. № 1067-VIII “Про внесення змін до Закону України “Про фермерське господарство” щодо стимулювання створення та діяльності сімейних фермерських господарств”</a:t>
            </a: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a:t>
            </a:r>
            <a:r>
              <a:rPr lang="uk-UA" sz="1600" i="1" u="sng" dirty="0">
                <a:solidFill>
                  <a:srgbClr val="0000FF"/>
                </a:solidFill>
                <a:latin typeface="Times New Roman" panose="02020603050405020304" pitchFamily="18" charset="0"/>
                <a:ea typeface="Times New Roman" panose="02020603050405020304" pitchFamily="18" charset="0"/>
                <a:cs typeface="Calibri" panose="020F0502020204030204" pitchFamily="34" charset="0"/>
                <a:hlinkClick r:id="rId7"/>
              </a:rPr>
              <a:t>https://zakon.rada.gov.ua/laws/show/1067-19#Text</a:t>
            </a: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a:t>
            </a: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endParaRPr lang="uk-UA" sz="16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endParaRPr>
          </a:p>
          <a:p>
            <a:pPr algn="just">
              <a:lnSpc>
                <a:spcPct val="150000"/>
              </a:lnSpc>
              <a:spcAft>
                <a:spcPts val="0"/>
              </a:spcAft>
            </a:pPr>
            <a:endPar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endParaRPr>
          </a:p>
          <a:p>
            <a:pPr algn="just">
              <a:lnSpc>
                <a:spcPct val="150000"/>
              </a:lnSpc>
              <a:spcAft>
                <a:spcPts val="0"/>
              </a:spcAft>
            </a:pPr>
            <a:r>
              <a:rPr lang="uk-UA" sz="16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Отже</a:t>
            </a: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правові, економічні та соціальні засади створення та діяльності СФГ </a:t>
            </a:r>
            <a:r>
              <a:rPr lang="uk-UA" sz="1600" b="1"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(як і усіх видів фермерських господарств)</a:t>
            </a: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визначені </a:t>
            </a: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Законом України «Про фермерське господарство» (</a:t>
            </a:r>
            <a:r>
              <a:rPr lang="uk-UA" sz="1600" i="1" u="sng" dirty="0">
                <a:solidFill>
                  <a:srgbClr val="0000FF"/>
                </a:solidFill>
                <a:latin typeface="Times New Roman" panose="02020603050405020304" pitchFamily="18" charset="0"/>
                <a:ea typeface="Times New Roman" panose="02020603050405020304" pitchFamily="18" charset="0"/>
                <a:cs typeface="Calibri" panose="020F0502020204030204" pitchFamily="34" charset="0"/>
                <a:hlinkClick r:id="rId8"/>
              </a:rPr>
              <a:t>https://zakon.rada.gov.ua/laws/show/973-15#Text</a:t>
            </a: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endParaRPr lang="ru-RU" sz="16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060339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6" name="Прямокутник 5"/>
          <p:cNvSpPr/>
          <p:nvPr/>
        </p:nvSpPr>
        <p:spPr>
          <a:xfrm>
            <a:off x="1729860" y="844062"/>
            <a:ext cx="10160015" cy="461665"/>
          </a:xfrm>
          <a:prstGeom prst="rect">
            <a:avLst/>
          </a:prstGeom>
        </p:spPr>
        <p:txBody>
          <a:bodyPr wrap="square">
            <a:spAutoFit/>
          </a:bodyPr>
          <a:lstStyle/>
          <a:p>
            <a:pPr lvl="0" algn="just">
              <a:spcAft>
                <a:spcPts val="750"/>
              </a:spcAft>
              <a:defRPr/>
            </a:pPr>
            <a:r>
              <a:rPr lang="uk-UA" sz="2400" b="1" dirty="0" smtClean="0">
                <a:solidFill>
                  <a:schemeClr val="accent6">
                    <a:lumMod val="50000"/>
                  </a:schemeClr>
                </a:solidFill>
                <a:latin typeface="Times New Roman" panose="02020603050405020304" pitchFamily="18" charset="0"/>
                <a:ea typeface="Times New Roman"/>
                <a:cs typeface="Times New Roman" panose="02020603050405020304" pitchFamily="18" charset="0"/>
              </a:rPr>
              <a:t>ЗАКОНОДАВСТВО ПРО СФГ</a:t>
            </a:r>
            <a:endParaRPr lang="uk-UA" sz="2400" b="1" dirty="0">
              <a:solidFill>
                <a:schemeClr val="accent6">
                  <a:lumMod val="50000"/>
                </a:schemeClr>
              </a:solidFill>
              <a:latin typeface="Times New Roman" panose="02020603050405020304" pitchFamily="18" charset="0"/>
              <a:ea typeface="Times New Roman"/>
              <a:cs typeface="Times New Roman" panose="02020603050405020304" pitchFamily="18" charset="0"/>
            </a:endParaRPr>
          </a:p>
        </p:txBody>
      </p:sp>
      <p:sp>
        <p:nvSpPr>
          <p:cNvPr id="2" name="Прямокутник 1"/>
          <p:cNvSpPr/>
          <p:nvPr/>
        </p:nvSpPr>
        <p:spPr>
          <a:xfrm>
            <a:off x="1729860" y="1658831"/>
            <a:ext cx="10026180" cy="4866460"/>
          </a:xfrm>
          <a:prstGeom prst="rect">
            <a:avLst/>
          </a:prstGeom>
        </p:spPr>
        <p:txBody>
          <a:bodyPr wrap="square">
            <a:spAutoFit/>
          </a:bodyPr>
          <a:lstStyle/>
          <a:p>
            <a:pPr marL="285750" indent="-285750" algn="just">
              <a:lnSpc>
                <a:spcPct val="130000"/>
              </a:lnSpc>
              <a:spcAft>
                <a:spcPts val="0"/>
              </a:spcAft>
              <a:buFont typeface="Arial" panose="020B0604020202020204" pitchFamily="34" charset="0"/>
              <a:buChar char="•"/>
            </a:pP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Основи державної політики щодо стимулювання СФГ у бюджетній, кредитній, ціновій, регуляторній та інших сферах державного управління викладені у </a:t>
            </a: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Законі України «Про державну підтримку сільського господарства України» (</a:t>
            </a:r>
            <a:r>
              <a:rPr lang="uk-UA" sz="1600" i="1" u="sng" dirty="0">
                <a:solidFill>
                  <a:srgbClr val="0000FF"/>
                </a:solidFill>
                <a:latin typeface="Times New Roman" panose="02020603050405020304" pitchFamily="18" charset="0"/>
                <a:ea typeface="Times New Roman" panose="02020603050405020304" pitchFamily="18" charset="0"/>
                <a:cs typeface="Calibri" panose="020F0502020204030204" pitchFamily="34" charset="0"/>
                <a:hlinkClick r:id="rId7"/>
              </a:rPr>
              <a:t>https://zakon.rada.gov.ua/laws/show/1877-15#Text</a:t>
            </a: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endParaRPr lang="ru-RU" sz="16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30000"/>
              </a:lnSpc>
              <a:spcAft>
                <a:spcPts val="0"/>
              </a:spcAft>
              <a:buFont typeface="Arial" panose="020B0604020202020204" pitchFamily="34" charset="0"/>
              <a:buChar char="•"/>
            </a:pP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Особливості справляння податків і зборів СФГ без створення юридичної особи регулюється нормами </a:t>
            </a: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Податкового кодексу України (</a:t>
            </a:r>
            <a:r>
              <a:rPr lang="uk-UA" sz="1600" i="1" u="sng" dirty="0">
                <a:solidFill>
                  <a:srgbClr val="0000FF"/>
                </a:solidFill>
                <a:latin typeface="Times New Roman" panose="02020603050405020304" pitchFamily="18" charset="0"/>
                <a:ea typeface="Times New Roman" panose="02020603050405020304" pitchFamily="18" charset="0"/>
                <a:cs typeface="Calibri" panose="020F0502020204030204" pitchFamily="34" charset="0"/>
                <a:hlinkClick r:id="rId8"/>
              </a:rPr>
              <a:t>https://zakon.rada.gov.ua/laws/show/2755-17</a:t>
            </a: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a:t>
            </a: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endParaRPr lang="ru-RU" sz="16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30000"/>
              </a:lnSpc>
              <a:spcAft>
                <a:spcPts val="0"/>
              </a:spcAft>
              <a:buFont typeface="Arial" panose="020B0604020202020204" pitchFamily="34" charset="0"/>
              <a:buChar char="•"/>
            </a:pP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СФГ має право на отримання державної підтримки у порядку, встановленому </a:t>
            </a: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Законом України "Про особливості страхування сільськогосподарської продукції з державною підтримкою" (</a:t>
            </a:r>
            <a:r>
              <a:rPr lang="uk-UA" sz="1600" i="1" u="sng" dirty="0">
                <a:solidFill>
                  <a:srgbClr val="0000FF"/>
                </a:solidFill>
                <a:latin typeface="Times New Roman" panose="02020603050405020304" pitchFamily="18" charset="0"/>
                <a:ea typeface="Times New Roman" panose="02020603050405020304" pitchFamily="18" charset="0"/>
                <a:cs typeface="Calibri" panose="020F0502020204030204" pitchFamily="34" charset="0"/>
                <a:hlinkClick r:id="rId9"/>
              </a:rPr>
              <a:t>https://zakon.rada.gov.ua/laws/show/4391-17#Text</a:t>
            </a: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endParaRPr lang="ru-RU" sz="16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30000"/>
              </a:lnSpc>
              <a:spcAft>
                <a:spcPts val="0"/>
              </a:spcAft>
              <a:buFont typeface="Arial" panose="020B0604020202020204" pitchFamily="34" charset="0"/>
              <a:buChar char="•"/>
            </a:pP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Поняття сім’ї та її членів можна знайти у </a:t>
            </a: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Сімейному кодексі України (</a:t>
            </a:r>
            <a:r>
              <a:rPr lang="uk-UA" sz="1600" i="1" u="sng" dirty="0">
                <a:solidFill>
                  <a:srgbClr val="0000FF"/>
                </a:solidFill>
                <a:latin typeface="Times New Roman" panose="02020603050405020304" pitchFamily="18" charset="0"/>
                <a:ea typeface="Times New Roman" panose="02020603050405020304" pitchFamily="18" charset="0"/>
                <a:cs typeface="Calibri" panose="020F0502020204030204" pitchFamily="34" charset="0"/>
                <a:hlinkClick r:id="rId10"/>
              </a:rPr>
              <a:t>https://zakon.rada.gov.ua/laws/show/2947-14#Text</a:t>
            </a: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a:t>
            </a: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endParaRPr lang="ru-RU" sz="16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30000"/>
              </a:lnSpc>
              <a:spcAft>
                <a:spcPts val="0"/>
              </a:spcAft>
              <a:buFont typeface="Arial" panose="020B0604020202020204" pitchFamily="34" charset="0"/>
              <a:buChar char="•"/>
            </a:pP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Земельний кодекс України (</a:t>
            </a:r>
            <a:r>
              <a:rPr lang="uk-UA" sz="1600" i="1" u="sng" dirty="0">
                <a:solidFill>
                  <a:srgbClr val="0000FF"/>
                </a:solidFill>
                <a:latin typeface="Times New Roman" panose="02020603050405020304" pitchFamily="18" charset="0"/>
                <a:ea typeface="Times New Roman" panose="02020603050405020304" pitchFamily="18" charset="0"/>
                <a:cs typeface="Calibri" panose="020F0502020204030204" pitchFamily="34" charset="0"/>
                <a:hlinkClick r:id="rId11"/>
              </a:rPr>
              <a:t>https://zakon.rada.gov.ua/laws/show/2768-14#Text</a:t>
            </a: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регулює земельні відносини у всіх фермерських господарствах, не виокремлюючи СФГ.</a:t>
            </a:r>
            <a:endParaRPr lang="ru-RU" sz="16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30000"/>
              </a:lnSpc>
              <a:spcAft>
                <a:spcPts val="0"/>
              </a:spcAft>
              <a:buFont typeface="Arial" panose="020B0604020202020204" pitchFamily="34" charset="0"/>
              <a:buChar char="•"/>
            </a:pP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СФГ підлягає державній реєстрації у порядку, встановленому Законом України «</a:t>
            </a: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Про державну реєстрацію юридичних осіб, фізичних осіб - підприємців та громадських формувань» (</a:t>
            </a:r>
            <a:r>
              <a:rPr lang="uk-UA" sz="1600" i="1" u="sng" dirty="0">
                <a:solidFill>
                  <a:srgbClr val="0000FF"/>
                </a:solidFill>
                <a:latin typeface="Times New Roman" panose="02020603050405020304" pitchFamily="18" charset="0"/>
                <a:ea typeface="Times New Roman" panose="02020603050405020304" pitchFamily="18" charset="0"/>
                <a:cs typeface="Calibri" panose="020F0502020204030204" pitchFamily="34" charset="0"/>
                <a:hlinkClick r:id="rId12"/>
              </a:rPr>
              <a:t>https://zakon.rada.gov.ua/laws/show/755-15#Text</a:t>
            </a: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endParaRPr lang="ru-RU" sz="16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99275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6" name="Прямокутник 5"/>
          <p:cNvSpPr/>
          <p:nvPr/>
        </p:nvSpPr>
        <p:spPr>
          <a:xfrm>
            <a:off x="1729860" y="844062"/>
            <a:ext cx="10160015" cy="461665"/>
          </a:xfrm>
          <a:prstGeom prst="rect">
            <a:avLst/>
          </a:prstGeom>
        </p:spPr>
        <p:txBody>
          <a:bodyPr wrap="square">
            <a:spAutoFit/>
          </a:bodyPr>
          <a:lstStyle/>
          <a:p>
            <a:pPr lvl="0" algn="just">
              <a:spcAft>
                <a:spcPts val="750"/>
              </a:spcAft>
              <a:defRPr/>
            </a:pPr>
            <a:r>
              <a:rPr lang="uk-UA" sz="2400" b="1" dirty="0" smtClean="0">
                <a:solidFill>
                  <a:schemeClr val="accent6">
                    <a:lumMod val="50000"/>
                  </a:schemeClr>
                </a:solidFill>
                <a:latin typeface="Times New Roman" panose="02020603050405020304" pitchFamily="18" charset="0"/>
                <a:ea typeface="Times New Roman"/>
                <a:cs typeface="Times New Roman" panose="02020603050405020304" pitchFamily="18" charset="0"/>
              </a:rPr>
              <a:t>ЗАКОНОДАВСТВО ПРО СФГ</a:t>
            </a:r>
            <a:endParaRPr lang="uk-UA" sz="2400" b="1" dirty="0">
              <a:solidFill>
                <a:schemeClr val="accent6">
                  <a:lumMod val="50000"/>
                </a:schemeClr>
              </a:solidFill>
              <a:latin typeface="Times New Roman" panose="02020603050405020304" pitchFamily="18" charset="0"/>
              <a:ea typeface="Times New Roman"/>
              <a:cs typeface="Times New Roman" panose="02020603050405020304" pitchFamily="18" charset="0"/>
            </a:endParaRPr>
          </a:p>
        </p:txBody>
      </p:sp>
      <p:sp>
        <p:nvSpPr>
          <p:cNvPr id="2" name="Прямокутник 1"/>
          <p:cNvSpPr/>
          <p:nvPr/>
        </p:nvSpPr>
        <p:spPr>
          <a:xfrm>
            <a:off x="1596026" y="1711784"/>
            <a:ext cx="10160014" cy="4493538"/>
          </a:xfrm>
          <a:prstGeom prst="rect">
            <a:avLst/>
          </a:prstGeom>
        </p:spPr>
        <p:txBody>
          <a:bodyPr wrap="square">
            <a:spAutoFit/>
          </a:bodyPr>
          <a:lstStyle/>
          <a:p>
            <a:pPr algn="just">
              <a:lnSpc>
                <a:spcPct val="130000"/>
              </a:lnSpc>
              <a:spcAft>
                <a:spcPts val="0"/>
              </a:spcAft>
            </a:pPr>
            <a:r>
              <a:rPr lang="uk-UA"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Будучи суб’єктом підприємницької та господарської діяльності, суб’єктом цивільних і трудових відносин, діяльність СФГ підпадає під регулювання відповідного </a:t>
            </a:r>
            <a:r>
              <a:rPr lang="uk-UA" sz="20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законодавства:</a:t>
            </a:r>
          </a:p>
          <a:p>
            <a:pPr algn="just">
              <a:lnSpc>
                <a:spcPct val="130000"/>
              </a:lnSpc>
              <a:spcAft>
                <a:spcPts val="0"/>
              </a:spcAft>
            </a:pPr>
            <a:r>
              <a:rPr lang="uk-UA" sz="20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Цивільного </a:t>
            </a:r>
            <a:r>
              <a:rPr lang="uk-UA"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кодексу України (</a:t>
            </a:r>
            <a:r>
              <a:rPr lang="uk-UA" sz="2000" u="sng" dirty="0">
                <a:solidFill>
                  <a:srgbClr val="0000FF"/>
                </a:solidFill>
                <a:latin typeface="Times New Roman" panose="02020603050405020304" pitchFamily="18" charset="0"/>
                <a:ea typeface="Times New Roman" panose="02020603050405020304" pitchFamily="18" charset="0"/>
                <a:cs typeface="Calibri" panose="020F0502020204030204" pitchFamily="34" charset="0"/>
                <a:hlinkClick r:id="rId7"/>
              </a:rPr>
              <a:t>https://zakon.rada.gov.ua/laws/show/435-15</a:t>
            </a:r>
            <a:r>
              <a:rPr lang="uk-UA"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endParaRPr lang="uk-UA" sz="20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endParaRPr>
          </a:p>
          <a:p>
            <a:pPr algn="just">
              <a:lnSpc>
                <a:spcPct val="130000"/>
              </a:lnSpc>
              <a:spcAft>
                <a:spcPts val="0"/>
              </a:spcAft>
            </a:pPr>
            <a:r>
              <a:rPr lang="uk-UA" sz="20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Господарського </a:t>
            </a:r>
            <a:r>
              <a:rPr lang="uk-UA"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кодексу України (</a:t>
            </a:r>
            <a:r>
              <a:rPr lang="uk-UA" sz="2000" u="sng" dirty="0">
                <a:solidFill>
                  <a:srgbClr val="0000FF"/>
                </a:solidFill>
                <a:latin typeface="Times New Roman" panose="02020603050405020304" pitchFamily="18" charset="0"/>
                <a:ea typeface="Times New Roman" panose="02020603050405020304" pitchFamily="18" charset="0"/>
                <a:cs typeface="Calibri" panose="020F0502020204030204" pitchFamily="34" charset="0"/>
                <a:hlinkClick r:id="rId8"/>
              </a:rPr>
              <a:t>https://zakon.rada.gov.ua/laws/show/436-15#Text</a:t>
            </a:r>
            <a:r>
              <a:rPr lang="uk-UA"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endParaRPr lang="uk-UA" sz="20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endParaRPr>
          </a:p>
          <a:p>
            <a:pPr algn="just">
              <a:lnSpc>
                <a:spcPct val="130000"/>
              </a:lnSpc>
              <a:spcAft>
                <a:spcPts val="0"/>
              </a:spcAft>
            </a:pPr>
            <a:r>
              <a:rPr lang="uk-UA" sz="20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Кодексу </a:t>
            </a:r>
            <a:r>
              <a:rPr lang="uk-UA"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законів про працю України (</a:t>
            </a:r>
            <a:r>
              <a:rPr lang="uk-UA" sz="2000" u="sng" dirty="0">
                <a:solidFill>
                  <a:srgbClr val="0000FF"/>
                </a:solidFill>
                <a:latin typeface="Times New Roman" panose="02020603050405020304" pitchFamily="18" charset="0"/>
                <a:ea typeface="Times New Roman" panose="02020603050405020304" pitchFamily="18" charset="0"/>
                <a:cs typeface="Calibri" panose="020F0502020204030204" pitchFamily="34" charset="0"/>
                <a:hlinkClick r:id="rId9"/>
              </a:rPr>
              <a:t>https://zakon.rada.gov.ua/laws/show/322-08#Text</a:t>
            </a:r>
            <a:r>
              <a:rPr lang="uk-UA"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endParaRPr lang="uk-UA" sz="20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endParaRPr>
          </a:p>
          <a:p>
            <a:pPr algn="just">
              <a:lnSpc>
                <a:spcPct val="130000"/>
              </a:lnSpc>
              <a:spcAft>
                <a:spcPts val="0"/>
              </a:spcAft>
            </a:pPr>
            <a:r>
              <a:rPr lang="uk-UA" sz="20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тощо</a:t>
            </a:r>
            <a:r>
              <a:rPr lang="uk-UA"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endParaRPr lang="uk-UA" sz="20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endParaRPr>
          </a:p>
          <a:p>
            <a:pPr algn="just">
              <a:lnSpc>
                <a:spcPct val="130000"/>
              </a:lnSpc>
              <a:spcAft>
                <a:spcPts val="0"/>
              </a:spcAft>
            </a:pPr>
            <a:endParaRPr lang="uk-UA"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endParaRPr>
          </a:p>
          <a:p>
            <a:pPr algn="just">
              <a:lnSpc>
                <a:spcPct val="130000"/>
              </a:lnSpc>
              <a:spcAft>
                <a:spcPts val="0"/>
              </a:spcAft>
            </a:pPr>
            <a:r>
              <a:rPr lang="uk-UA" sz="20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Якщо </a:t>
            </a:r>
            <a:r>
              <a:rPr lang="uk-UA"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господарство використовує у фермерській діяльності лісові чи водні ресурси, то така діяльність може регулюватися нормами Лісового (</a:t>
            </a:r>
            <a:r>
              <a:rPr lang="uk-UA" sz="2000" u="sng" dirty="0">
                <a:solidFill>
                  <a:srgbClr val="0000FF"/>
                </a:solidFill>
                <a:latin typeface="Times New Roman" panose="02020603050405020304" pitchFamily="18" charset="0"/>
                <a:ea typeface="Times New Roman" panose="02020603050405020304" pitchFamily="18" charset="0"/>
                <a:cs typeface="Calibri" panose="020F0502020204030204" pitchFamily="34" charset="0"/>
                <a:hlinkClick r:id="rId10"/>
              </a:rPr>
              <a:t>https://zakon.rada.gov.ua/laws/show/3852-12#Text</a:t>
            </a:r>
            <a:r>
              <a:rPr lang="uk-UA"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та/або Водного (</a:t>
            </a:r>
            <a:r>
              <a:rPr lang="uk-UA" sz="2000" u="sng" dirty="0">
                <a:solidFill>
                  <a:srgbClr val="0000FF"/>
                </a:solidFill>
                <a:latin typeface="Times New Roman" panose="02020603050405020304" pitchFamily="18" charset="0"/>
                <a:ea typeface="Times New Roman" panose="02020603050405020304" pitchFamily="18" charset="0"/>
                <a:cs typeface="Calibri" panose="020F0502020204030204" pitchFamily="34" charset="0"/>
                <a:hlinkClick r:id="rId11"/>
              </a:rPr>
              <a:t>https://zakon.rada.gov.ua/laws/show/213/95-%D0%B2%D1%80#Text) кодексів</a:t>
            </a:r>
            <a:r>
              <a:rPr lang="uk-UA" sz="2000" dirty="0">
                <a:solidFill>
                  <a:srgbClr val="C00000"/>
                </a:solidFill>
                <a:latin typeface="Times New Roman" panose="02020603050405020304" pitchFamily="18" charset="0"/>
                <a:ea typeface="Times New Roman" panose="02020603050405020304" pitchFamily="18" charset="0"/>
                <a:cs typeface="Calibri" panose="020F0502020204030204" pitchFamily="34" charset="0"/>
              </a:rPr>
              <a:t> </a:t>
            </a:r>
            <a:r>
              <a:rPr lang="uk-UA"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України.</a:t>
            </a:r>
            <a:endParaRPr lang="ru-RU" sz="20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4319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6" name="Прямокутник 5"/>
          <p:cNvSpPr/>
          <p:nvPr/>
        </p:nvSpPr>
        <p:spPr>
          <a:xfrm>
            <a:off x="1729860" y="844062"/>
            <a:ext cx="10160015" cy="461665"/>
          </a:xfrm>
          <a:prstGeom prst="rect">
            <a:avLst/>
          </a:prstGeom>
        </p:spPr>
        <p:txBody>
          <a:bodyPr wrap="square">
            <a:spAutoFit/>
          </a:bodyPr>
          <a:lstStyle/>
          <a:p>
            <a:pPr lvl="0" algn="just">
              <a:spcAft>
                <a:spcPts val="750"/>
              </a:spcAft>
              <a:defRPr/>
            </a:pPr>
            <a:r>
              <a:rPr lang="uk-UA" sz="2400" b="1" dirty="0" smtClean="0">
                <a:solidFill>
                  <a:schemeClr val="accent6">
                    <a:lumMod val="50000"/>
                  </a:schemeClr>
                </a:solidFill>
                <a:latin typeface="Times New Roman" panose="02020603050405020304" pitchFamily="18" charset="0"/>
                <a:ea typeface="Times New Roman"/>
                <a:cs typeface="Times New Roman" panose="02020603050405020304" pitchFamily="18" charset="0"/>
              </a:rPr>
              <a:t>ЗАКОНОДАВСТВО ПРО СФГ: СПЕЦІАЛЬНІ АКТИ</a:t>
            </a:r>
            <a:endParaRPr lang="uk-UA" sz="2400" b="1" dirty="0">
              <a:solidFill>
                <a:schemeClr val="accent6">
                  <a:lumMod val="50000"/>
                </a:schemeClr>
              </a:solidFill>
              <a:latin typeface="Times New Roman" panose="02020603050405020304" pitchFamily="18" charset="0"/>
              <a:ea typeface="Times New Roman"/>
              <a:cs typeface="Times New Roman" panose="02020603050405020304" pitchFamily="18" charset="0"/>
            </a:endParaRPr>
          </a:p>
        </p:txBody>
      </p:sp>
      <p:sp>
        <p:nvSpPr>
          <p:cNvPr id="2" name="Прямокутник 1"/>
          <p:cNvSpPr/>
          <p:nvPr/>
        </p:nvSpPr>
        <p:spPr>
          <a:xfrm>
            <a:off x="1729860" y="1413887"/>
            <a:ext cx="10160014" cy="3323987"/>
          </a:xfrm>
          <a:prstGeom prst="rect">
            <a:avLst/>
          </a:prstGeom>
        </p:spPr>
        <p:txBody>
          <a:bodyPr wrap="square">
            <a:spAutoFit/>
          </a:bodyPr>
          <a:lstStyle/>
          <a:p>
            <a:pPr marL="342900" lvl="0" indent="-342900" algn="just">
              <a:spcAft>
                <a:spcPts val="0"/>
              </a:spcAft>
              <a:buFont typeface="Arial" panose="020B0604020202020204" pitchFamily="34" charset="0"/>
              <a:buChar char="●"/>
            </a:pPr>
            <a:r>
              <a:rPr lang="uk-UA" sz="1400" dirty="0">
                <a:solidFill>
                  <a:srgbClr val="000000"/>
                </a:solidFill>
                <a:latin typeface="Calibri" panose="020F0502020204030204" pitchFamily="34" charset="0"/>
                <a:ea typeface="Times New Roman" panose="02020603050405020304" pitchFamily="18" charset="0"/>
                <a:cs typeface="Noto Sans Symbols"/>
              </a:rPr>
              <a:t>постанова Кабінету Міністрів України від 25 серпня 2004 р. № 1102 «Про затвердження Порядку використання коштів, передбачених у державному бюджеті для надання підтримки фермерським господарствам» (</a:t>
            </a:r>
            <a:r>
              <a:rPr lang="uk-UA" sz="1400" u="sng" dirty="0">
                <a:solidFill>
                  <a:srgbClr val="0000FF"/>
                </a:solidFill>
                <a:latin typeface="Calibri" panose="020F0502020204030204" pitchFamily="34" charset="0"/>
                <a:ea typeface="Times New Roman" panose="02020603050405020304" pitchFamily="18" charset="0"/>
                <a:cs typeface="Noto Sans Symbols"/>
                <a:hlinkClick r:id="rId7"/>
              </a:rPr>
              <a:t>https://zakon.rada.gov.ua/laws/show/1102-2004-%D0%BF#Text</a:t>
            </a:r>
            <a:r>
              <a:rPr lang="uk-UA" sz="1400" dirty="0">
                <a:solidFill>
                  <a:srgbClr val="000000"/>
                </a:solidFill>
                <a:latin typeface="Calibri" panose="020F0502020204030204" pitchFamily="34" charset="0"/>
                <a:ea typeface="Times New Roman" panose="02020603050405020304" pitchFamily="18" charset="0"/>
                <a:cs typeface="Noto Sans Symbols"/>
              </a:rPr>
              <a:t>); </a:t>
            </a:r>
            <a:endParaRPr lang="ru-RU" sz="1050" dirty="0">
              <a:latin typeface="Calibri" panose="020F0502020204030204" pitchFamily="34" charset="0"/>
              <a:ea typeface="Noto Sans Symbols"/>
              <a:cs typeface="Noto Sans Symbols"/>
            </a:endParaRPr>
          </a:p>
          <a:p>
            <a:pPr marL="342900" lvl="0" indent="-342900" algn="just">
              <a:spcAft>
                <a:spcPts val="0"/>
              </a:spcAft>
              <a:buFont typeface="Arial" panose="020B0604020202020204" pitchFamily="34" charset="0"/>
              <a:buChar char="●"/>
            </a:pPr>
            <a:r>
              <a:rPr lang="uk-UA" sz="1400" dirty="0">
                <a:solidFill>
                  <a:srgbClr val="000000"/>
                </a:solidFill>
                <a:latin typeface="Calibri" panose="020F0502020204030204" pitchFamily="34" charset="0"/>
                <a:ea typeface="Times New Roman" panose="02020603050405020304" pitchFamily="18" charset="0"/>
                <a:cs typeface="Noto Sans Symbols"/>
              </a:rPr>
              <a:t>постанова Кабінету Міністрів України від 7 лютого 2018 р. № 106 «Про затвердження Порядку використання коштів, передбачених у державному бюджеті для надання фінансової підтримки розвитку фермерських господарств» (</a:t>
            </a:r>
            <a:r>
              <a:rPr lang="uk-UA" sz="1400" u="sng" dirty="0">
                <a:solidFill>
                  <a:srgbClr val="0000FF"/>
                </a:solidFill>
                <a:latin typeface="Calibri" panose="020F0502020204030204" pitchFamily="34" charset="0"/>
                <a:ea typeface="Times New Roman" panose="02020603050405020304" pitchFamily="18" charset="0"/>
                <a:cs typeface="Noto Sans Symbols"/>
                <a:hlinkClick r:id="rId8"/>
              </a:rPr>
              <a:t>https://zakon.rada.gov.ua/laws/show/106-2018-%D0%BF#Text</a:t>
            </a:r>
            <a:r>
              <a:rPr lang="uk-UA" sz="1400" dirty="0">
                <a:solidFill>
                  <a:srgbClr val="000000"/>
                </a:solidFill>
                <a:latin typeface="Calibri" panose="020F0502020204030204" pitchFamily="34" charset="0"/>
                <a:ea typeface="Times New Roman" panose="02020603050405020304" pitchFamily="18" charset="0"/>
                <a:cs typeface="Noto Sans Symbols"/>
              </a:rPr>
              <a:t>); </a:t>
            </a:r>
            <a:endParaRPr lang="ru-RU" sz="1050" dirty="0">
              <a:latin typeface="Calibri" panose="020F0502020204030204" pitchFamily="34" charset="0"/>
              <a:ea typeface="Noto Sans Symbols"/>
              <a:cs typeface="Noto Sans Symbols"/>
            </a:endParaRPr>
          </a:p>
          <a:p>
            <a:pPr marL="342900" lvl="0" indent="-342900" algn="just">
              <a:spcAft>
                <a:spcPts val="0"/>
              </a:spcAft>
              <a:buFont typeface="Arial" panose="020B0604020202020204" pitchFamily="34" charset="0"/>
              <a:buChar char="●"/>
            </a:pPr>
            <a:r>
              <a:rPr lang="uk-UA" sz="1400" dirty="0">
                <a:solidFill>
                  <a:srgbClr val="000000"/>
                </a:solidFill>
                <a:latin typeface="Calibri" panose="020F0502020204030204" pitchFamily="34" charset="0"/>
                <a:ea typeface="Times New Roman" panose="02020603050405020304" pitchFamily="18" charset="0"/>
                <a:cs typeface="Noto Sans Symbols"/>
              </a:rPr>
              <a:t>постанова Кабінету Міністрів України від 16 серпня 2022 р. № 918 «Про затвердження Порядку використання коштів, передбачених у державному бюджеті для надання підтримки фермерським господарствам та іншим виробникам сільськогосподарської продукції» (</a:t>
            </a:r>
            <a:r>
              <a:rPr lang="uk-UA" sz="1400" u="sng" dirty="0">
                <a:solidFill>
                  <a:srgbClr val="0000FF"/>
                </a:solidFill>
                <a:latin typeface="Calibri" panose="020F0502020204030204" pitchFamily="34" charset="0"/>
                <a:ea typeface="Times New Roman" panose="02020603050405020304" pitchFamily="18" charset="0"/>
                <a:cs typeface="Noto Sans Symbols"/>
                <a:hlinkClick r:id="rId9"/>
              </a:rPr>
              <a:t>https://zakon.rada.gov.ua/laws/show/918-2022-%D0%BF#Text</a:t>
            </a:r>
            <a:r>
              <a:rPr lang="uk-UA" sz="1400" dirty="0">
                <a:solidFill>
                  <a:srgbClr val="000000"/>
                </a:solidFill>
                <a:latin typeface="Calibri" panose="020F0502020204030204" pitchFamily="34" charset="0"/>
                <a:ea typeface="Times New Roman" panose="02020603050405020304" pitchFamily="18" charset="0"/>
                <a:cs typeface="Noto Sans Symbols"/>
              </a:rPr>
              <a:t>); </a:t>
            </a:r>
            <a:endParaRPr lang="ru-RU" sz="1050" dirty="0">
              <a:latin typeface="Calibri" panose="020F0502020204030204" pitchFamily="34" charset="0"/>
              <a:ea typeface="Noto Sans Symbols"/>
              <a:cs typeface="Noto Sans Symbols"/>
            </a:endParaRPr>
          </a:p>
          <a:p>
            <a:pPr marL="342900" lvl="0" indent="-342900" algn="just">
              <a:spcAft>
                <a:spcPts val="0"/>
              </a:spcAft>
              <a:buFont typeface="Arial" panose="020B0604020202020204" pitchFamily="34" charset="0"/>
              <a:buChar char="●"/>
            </a:pPr>
            <a:r>
              <a:rPr lang="uk-UA" sz="1400" dirty="0">
                <a:solidFill>
                  <a:srgbClr val="000000"/>
                </a:solidFill>
                <a:latin typeface="Calibri" panose="020F0502020204030204" pitchFamily="34" charset="0"/>
                <a:ea typeface="Times New Roman" panose="02020603050405020304" pitchFamily="18" charset="0"/>
                <a:cs typeface="Noto Sans Symbols"/>
              </a:rPr>
              <a:t>наказ Міністерства аграрної політики та продовольства України від 05 квітня 2019 року № 177 «Про затвердження типової форми договору (декларації) про створення сімейного фермерського господарства» (</a:t>
            </a:r>
            <a:r>
              <a:rPr lang="uk-UA" sz="1400" u="sng" dirty="0">
                <a:solidFill>
                  <a:srgbClr val="0000FF"/>
                </a:solidFill>
                <a:latin typeface="Calibri" panose="020F0502020204030204" pitchFamily="34" charset="0"/>
                <a:ea typeface="Times New Roman" panose="02020603050405020304" pitchFamily="18" charset="0"/>
                <a:cs typeface="Noto Sans Symbols"/>
                <a:hlinkClick r:id="rId10"/>
              </a:rPr>
              <a:t>https://zakon.rada.gov.ua/laws/show/z0438-19#Text</a:t>
            </a:r>
            <a:r>
              <a:rPr lang="uk-UA" sz="1400" dirty="0">
                <a:solidFill>
                  <a:srgbClr val="000000"/>
                </a:solidFill>
                <a:latin typeface="Calibri" panose="020F0502020204030204" pitchFamily="34" charset="0"/>
                <a:ea typeface="Times New Roman" panose="02020603050405020304" pitchFamily="18" charset="0"/>
                <a:cs typeface="Noto Sans Symbols"/>
              </a:rPr>
              <a:t>);</a:t>
            </a:r>
            <a:endParaRPr lang="ru-RU" sz="1050" dirty="0">
              <a:latin typeface="Calibri" panose="020F0502020204030204" pitchFamily="34" charset="0"/>
              <a:ea typeface="Noto Sans Symbols"/>
              <a:cs typeface="Noto Sans Symbols"/>
            </a:endParaRPr>
          </a:p>
          <a:p>
            <a:pPr marL="342900" lvl="0" indent="-342900" algn="just">
              <a:spcAft>
                <a:spcPts val="0"/>
              </a:spcAft>
              <a:buFont typeface="Arial" panose="020B0604020202020204" pitchFamily="34" charset="0"/>
              <a:buChar char="●"/>
            </a:pPr>
            <a:r>
              <a:rPr lang="uk-UA" sz="1400" dirty="0">
                <a:solidFill>
                  <a:srgbClr val="000000"/>
                </a:solidFill>
                <a:latin typeface="Calibri" panose="020F0502020204030204" pitchFamily="34" charset="0"/>
                <a:ea typeface="Times New Roman" panose="02020603050405020304" pitchFamily="18" charset="0"/>
                <a:cs typeface="Noto Sans Symbols"/>
              </a:rPr>
              <a:t>наказ Міністерства аграрної політики та продовольства України від 11 березня 2022 року № 168 «Про затвердження форм заявок для надання фінансової підтримки фермерським господарствам» (https://zakon.rada.gov.ua/laws/show/z0337-22#Text) тощо.</a:t>
            </a:r>
            <a:endParaRPr lang="ru-RU" sz="1050" dirty="0">
              <a:effectLst/>
              <a:latin typeface="Calibri" panose="020F0502020204030204" pitchFamily="34" charset="0"/>
              <a:ea typeface="Noto Sans Symbols"/>
              <a:cs typeface="Noto Sans Symbols"/>
            </a:endParaRPr>
          </a:p>
        </p:txBody>
      </p:sp>
      <p:sp>
        <p:nvSpPr>
          <p:cNvPr id="4" name="Прямокутник 3"/>
          <p:cNvSpPr/>
          <p:nvPr/>
        </p:nvSpPr>
        <p:spPr>
          <a:xfrm>
            <a:off x="1901355" y="4970102"/>
            <a:ext cx="9988519" cy="1530162"/>
          </a:xfrm>
          <a:prstGeom prst="rect">
            <a:avLst/>
          </a:prstGeom>
        </p:spPr>
        <p:txBody>
          <a:bodyPr wrap="square">
            <a:spAutoFit/>
          </a:bodyPr>
          <a:lstStyle/>
          <a:p>
            <a:pPr algn="just">
              <a:lnSpc>
                <a:spcPct val="150000"/>
              </a:lnSpc>
              <a:spcAft>
                <a:spcPts val="0"/>
              </a:spcAft>
            </a:pPr>
            <a:r>
              <a:rPr lang="uk-UA" sz="1600" b="1"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Зверніть увагу</a:t>
            </a:r>
            <a:r>
              <a:rPr lang="uk-UA" sz="1600" b="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що у деяких підзаконних актах СФГ </a:t>
            </a:r>
            <a:r>
              <a:rPr lang="uk-UA" sz="1600" b="1"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не виокремлюються</a:t>
            </a:r>
            <a:r>
              <a:rPr lang="uk-UA" sz="1600" b="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оскільки вони є одним із видів фермерського господарства, як це має місце у постанові Кабінету Міністрів України від 16 серпня 2022 р. № 918 «Про затвердження Порядку використання коштів, передбачених у державному бюджеті для надання підтримки фермерським господарствам та іншим виробникам сільськогосподарської продукції».</a:t>
            </a:r>
            <a:endParaRPr lang="ru-RU" sz="16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5423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8" name="Заголовок 1">
            <a:extLst>
              <a:ext uri="{FF2B5EF4-FFF2-40B4-BE49-F238E27FC236}">
                <a16:creationId xmlns:a16="http://schemas.microsoft.com/office/drawing/2014/main" id="{5F85536B-02DC-4082-80F0-98CEDFDCAA1D}"/>
              </a:ext>
            </a:extLst>
          </p:cNvPr>
          <p:cNvSpPr txBox="1">
            <a:spLocks/>
          </p:cNvSpPr>
          <p:nvPr/>
        </p:nvSpPr>
        <p:spPr>
          <a:xfrm>
            <a:off x="4989798" y="1262742"/>
            <a:ext cx="6084601" cy="724319"/>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uk-UA" sz="4400" b="1" i="0" u="none" strike="noStrike" kern="1200" cap="none" spc="0" normalizeH="0" baseline="0" noProof="0" dirty="0" smtClean="0">
                <a:ln>
                  <a:noFill/>
                </a:ln>
                <a:solidFill>
                  <a:schemeClr val="accent6">
                    <a:lumMod val="50000"/>
                  </a:schemeClr>
                </a:solidFill>
                <a:effectLst/>
                <a:uLnTx/>
                <a:uFillTx/>
                <a:latin typeface="Calibri"/>
                <a:ea typeface="+mj-ea"/>
                <a:cs typeface="+mj-cs"/>
              </a:rPr>
              <a:t>МЕТА ТА</a:t>
            </a:r>
            <a:r>
              <a:rPr kumimoji="0" lang="ru-RU" sz="4400" b="1" i="0" u="none" strike="noStrike" kern="1200" cap="none" spc="0" normalizeH="0" baseline="0" noProof="0" dirty="0" smtClean="0">
                <a:ln>
                  <a:noFill/>
                </a:ln>
                <a:solidFill>
                  <a:schemeClr val="accent6">
                    <a:lumMod val="50000"/>
                  </a:schemeClr>
                </a:solidFill>
                <a:effectLst/>
                <a:uLnTx/>
                <a:uFillTx/>
                <a:latin typeface="Calibri"/>
                <a:ea typeface="+mj-ea"/>
                <a:cs typeface="+mj-cs"/>
              </a:rPr>
              <a:t> ЗАВДАННЯ</a:t>
            </a:r>
            <a:endParaRPr kumimoji="0" lang="uk-UA" sz="4400" b="1" i="0" u="none" strike="noStrike" kern="1200" cap="none" spc="0" normalizeH="0" baseline="0" noProof="0" dirty="0">
              <a:ln>
                <a:noFill/>
              </a:ln>
              <a:solidFill>
                <a:schemeClr val="accent6">
                  <a:lumMod val="50000"/>
                </a:schemeClr>
              </a:solidFill>
              <a:effectLst/>
              <a:uLnTx/>
              <a:uFillTx/>
              <a:latin typeface="Calibri"/>
              <a:ea typeface="+mj-ea"/>
              <a:cs typeface="+mj-cs"/>
            </a:endParaRPr>
          </a:p>
        </p:txBody>
      </p:sp>
      <p:sp>
        <p:nvSpPr>
          <p:cNvPr id="9" name="Объект 2">
            <a:extLst>
              <a:ext uri="{FF2B5EF4-FFF2-40B4-BE49-F238E27FC236}">
                <a16:creationId xmlns:a16="http://schemas.microsoft.com/office/drawing/2014/main" id="{837C7817-3196-43C8-A022-F6E5156CAC38}"/>
              </a:ext>
            </a:extLst>
          </p:cNvPr>
          <p:cNvSpPr txBox="1">
            <a:spLocks/>
          </p:cNvSpPr>
          <p:nvPr/>
        </p:nvSpPr>
        <p:spPr>
          <a:xfrm>
            <a:off x="1669418" y="3408996"/>
            <a:ext cx="3353078" cy="159223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uk-UA" sz="2000" b="1" i="0" u="none" strike="noStrike" kern="1200" cap="none" spc="0" normalizeH="0" baseline="0" noProof="0" dirty="0" smtClean="0">
                <a:ln>
                  <a:noFill/>
                </a:ln>
                <a:solidFill>
                  <a:srgbClr val="0070C0"/>
                </a:solidFill>
                <a:effectLst/>
                <a:uLnTx/>
                <a:uFillTx/>
                <a:latin typeface="Calibri"/>
                <a:ea typeface="+mn-ea"/>
                <a:cs typeface="+mn-cs"/>
              </a:rPr>
              <a:t>Допомогти ветеранам і ветеранкам долучитися</a:t>
            </a:r>
            <a:r>
              <a:rPr kumimoji="0" lang="uk-UA" sz="2000" b="1" i="0" u="none" strike="noStrike" kern="1200" cap="none" spc="0" normalizeH="0" noProof="0" dirty="0" smtClean="0">
                <a:ln>
                  <a:noFill/>
                </a:ln>
                <a:solidFill>
                  <a:srgbClr val="0070C0"/>
                </a:solidFill>
                <a:effectLst/>
                <a:uLnTx/>
                <a:uFillTx/>
                <a:latin typeface="Calibri"/>
                <a:ea typeface="+mn-ea"/>
                <a:cs typeface="+mn-cs"/>
              </a:rPr>
              <a:t> до фермерства для досягнення економічної сталості та реабілітації</a:t>
            </a:r>
            <a:endParaRPr kumimoji="0" lang="uk-UA" sz="2000" b="1" i="0" u="none" strike="noStrike" kern="1200" cap="none" spc="0" normalizeH="0" baseline="0" noProof="0" dirty="0">
              <a:ln>
                <a:noFill/>
              </a:ln>
              <a:solidFill>
                <a:srgbClr val="0070C0"/>
              </a:solidFill>
              <a:effectLst/>
              <a:uLnTx/>
              <a:uFillTx/>
              <a:latin typeface="Calibri"/>
              <a:ea typeface="+mn-ea"/>
              <a:cs typeface="+mn-cs"/>
            </a:endParaRPr>
          </a:p>
        </p:txBody>
      </p:sp>
      <p:pic>
        <p:nvPicPr>
          <p:cNvPr id="10" name="Рисунок 9">
            <a:extLst>
              <a:ext uri="{FF2B5EF4-FFF2-40B4-BE49-F238E27FC236}">
                <a16:creationId xmlns:a16="http://schemas.microsoft.com/office/drawing/2014/main" id="{7C86D64A-C25B-443D-9B26-E910B4E00DD2}"/>
              </a:ext>
            </a:extLst>
          </p:cNvPr>
          <p:cNvPicPr>
            <a:picLocks noChangeAspect="1"/>
          </p:cNvPicPr>
          <p:nvPr/>
        </p:nvPicPr>
        <p:blipFill>
          <a:blip r:embed="rId7"/>
          <a:stretch>
            <a:fillRect/>
          </a:stretch>
        </p:blipFill>
        <p:spPr>
          <a:xfrm>
            <a:off x="2616550" y="812319"/>
            <a:ext cx="1555204" cy="1663900"/>
          </a:xfrm>
          <a:prstGeom prst="rect">
            <a:avLst/>
          </a:prstGeom>
        </p:spPr>
      </p:pic>
      <p:sp>
        <p:nvSpPr>
          <p:cNvPr id="11" name="Объект 2">
            <a:extLst>
              <a:ext uri="{FF2B5EF4-FFF2-40B4-BE49-F238E27FC236}">
                <a16:creationId xmlns:a16="http://schemas.microsoft.com/office/drawing/2014/main" id="{8570F4C5-6291-4F8B-AD49-81554D75B0E8}"/>
              </a:ext>
            </a:extLst>
          </p:cNvPr>
          <p:cNvSpPr txBox="1">
            <a:spLocks/>
          </p:cNvSpPr>
          <p:nvPr/>
        </p:nvSpPr>
        <p:spPr>
          <a:xfrm>
            <a:off x="6348287" y="2214057"/>
            <a:ext cx="5407753" cy="4531139"/>
          </a:xfrm>
          <a:prstGeom prst="rect">
            <a:avLst/>
          </a:prstGeom>
        </p:spPr>
        <p:txBody>
          <a:bodyPr vert="horz" lIns="91440" tIns="45720" rIns="91440" bIns="45720" rtlCol="0">
            <a:normAutofit fontScale="2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defRPr/>
            </a:pPr>
            <a:r>
              <a:rPr lang="uk-UA" sz="9600" b="1" dirty="0" smtClean="0">
                <a:solidFill>
                  <a:srgbClr val="0070C0"/>
                </a:solidFill>
                <a:latin typeface="Calibri"/>
              </a:rPr>
              <a:t>Отримати розуміння сутності СФГ</a:t>
            </a:r>
          </a:p>
          <a:p>
            <a:pPr marL="0" indent="0">
              <a:buFont typeface="Arial" panose="020B0604020202020204" pitchFamily="34" charset="0"/>
              <a:buNone/>
              <a:defRPr/>
            </a:pPr>
            <a:endParaRPr lang="uk-UA" sz="9600" b="1" dirty="0">
              <a:solidFill>
                <a:srgbClr val="0070C0"/>
              </a:solidFill>
              <a:latin typeface="Calibri"/>
            </a:endParaRPr>
          </a:p>
          <a:p>
            <a:pPr marL="0" indent="0">
              <a:buFont typeface="Arial" panose="020B0604020202020204" pitchFamily="34" charset="0"/>
              <a:buNone/>
              <a:defRPr/>
            </a:pPr>
            <a:endParaRPr lang="uk-UA" sz="9600" b="1" dirty="0" smtClean="0">
              <a:solidFill>
                <a:srgbClr val="0070C0"/>
              </a:solidFill>
              <a:latin typeface="Calibri"/>
            </a:endParaRPr>
          </a:p>
          <a:p>
            <a:pPr marL="0" indent="0">
              <a:buFont typeface="Arial" panose="020B0604020202020204" pitchFamily="34" charset="0"/>
              <a:buNone/>
              <a:defRPr/>
            </a:pPr>
            <a:r>
              <a:rPr lang="uk-UA" sz="9600" b="1" dirty="0" smtClean="0">
                <a:solidFill>
                  <a:srgbClr val="0070C0"/>
                </a:solidFill>
                <a:latin typeface="Calibri"/>
              </a:rPr>
              <a:t>Знати законодавство про СФГ</a:t>
            </a:r>
            <a:endParaRPr lang="uk-UA" sz="9600" b="1" dirty="0">
              <a:solidFill>
                <a:srgbClr val="0070C0"/>
              </a:solidFill>
              <a:latin typeface="Calibri"/>
            </a:endParaRPr>
          </a:p>
          <a:p>
            <a:pPr marL="0" indent="0">
              <a:buFont typeface="Arial" panose="020B0604020202020204" pitchFamily="34" charset="0"/>
              <a:buNone/>
              <a:defRPr/>
            </a:pPr>
            <a:endParaRPr lang="uk-UA" sz="9600" b="1" dirty="0">
              <a:solidFill>
                <a:srgbClr val="0070C0"/>
              </a:solidFill>
              <a:latin typeface="Calibri"/>
            </a:endParaRPr>
          </a:p>
          <a:p>
            <a:pPr marL="0" indent="0">
              <a:buFont typeface="Arial" panose="020B0604020202020204" pitchFamily="34" charset="0"/>
              <a:buNone/>
              <a:defRPr/>
            </a:pPr>
            <a:endParaRPr lang="uk-UA" sz="4400" b="1" dirty="0" smtClean="0">
              <a:solidFill>
                <a:srgbClr val="0070C0"/>
              </a:solidFill>
              <a:latin typeface="Calibri"/>
            </a:endParaRPr>
          </a:p>
          <a:p>
            <a:pPr marL="0" indent="0">
              <a:buFont typeface="Arial" panose="020B0604020202020204" pitchFamily="34" charset="0"/>
              <a:buNone/>
              <a:defRPr/>
            </a:pPr>
            <a:r>
              <a:rPr lang="uk-UA" sz="9600" b="1" dirty="0" smtClean="0">
                <a:solidFill>
                  <a:srgbClr val="0070C0"/>
                </a:solidFill>
                <a:latin typeface="Calibri"/>
              </a:rPr>
              <a:t>Розуміти алгоритм створення СФГ</a:t>
            </a:r>
          </a:p>
          <a:p>
            <a:pPr marL="0" indent="0">
              <a:buFont typeface="Arial" panose="020B0604020202020204" pitchFamily="34" charset="0"/>
              <a:buNone/>
              <a:defRPr/>
            </a:pPr>
            <a:endParaRPr lang="uk-UA" sz="9600" b="1" dirty="0" smtClean="0">
              <a:solidFill>
                <a:srgbClr val="0070C0"/>
              </a:solidFill>
              <a:latin typeface="Calibri"/>
            </a:endParaRPr>
          </a:p>
          <a:p>
            <a:pPr marL="0" indent="0">
              <a:buFont typeface="Arial" panose="020B0604020202020204" pitchFamily="34" charset="0"/>
              <a:buNone/>
              <a:defRPr/>
            </a:pPr>
            <a:endParaRPr lang="uk-UA" sz="9600" b="1" dirty="0">
              <a:solidFill>
                <a:srgbClr val="0070C0"/>
              </a:solidFill>
              <a:latin typeface="Calibri"/>
            </a:endParaRPr>
          </a:p>
          <a:p>
            <a:pPr marL="0" indent="0">
              <a:buFont typeface="Arial" panose="020B0604020202020204" pitchFamily="34" charset="0"/>
              <a:buNone/>
              <a:defRPr/>
            </a:pPr>
            <a:r>
              <a:rPr lang="uk-UA" sz="9600" b="1" dirty="0" smtClean="0">
                <a:solidFill>
                  <a:srgbClr val="0070C0"/>
                </a:solidFill>
                <a:latin typeface="Calibri"/>
              </a:rPr>
              <a:t>Познайомитися з інструментами  </a:t>
            </a:r>
            <a:r>
              <a:rPr lang="uk-UA" sz="9600" b="1" dirty="0">
                <a:solidFill>
                  <a:srgbClr val="0070C0"/>
                </a:solidFill>
                <a:latin typeface="Calibri"/>
              </a:rPr>
              <a:t>підтримки СФГ </a:t>
            </a:r>
          </a:p>
          <a:p>
            <a:pPr marL="0" indent="0">
              <a:buFont typeface="Arial" panose="020B0604020202020204" pitchFamily="34" charset="0"/>
              <a:buNone/>
              <a:defRPr/>
            </a:pPr>
            <a:endParaRPr lang="uk-UA" sz="9600" b="1" dirty="0">
              <a:solidFill>
                <a:srgbClr val="0070C0"/>
              </a:solidFill>
              <a:latin typeface="Calibri"/>
            </a:endParaRPr>
          </a:p>
          <a:p>
            <a:pPr marL="0" indent="0">
              <a:buFont typeface="Arial" panose="020B0604020202020204" pitchFamily="34" charset="0"/>
              <a:buNone/>
              <a:defRPr/>
            </a:pPr>
            <a:r>
              <a:rPr lang="uk-UA" sz="9600" b="1" dirty="0" smtClean="0">
                <a:solidFill>
                  <a:srgbClr val="0070C0"/>
                </a:solidFill>
                <a:latin typeface="Calibri"/>
              </a:rPr>
              <a:t>Отримати </a:t>
            </a:r>
            <a:r>
              <a:rPr lang="uk-UA" sz="9600" b="1" dirty="0">
                <a:solidFill>
                  <a:srgbClr val="0070C0"/>
                </a:solidFill>
                <a:latin typeface="Calibri"/>
              </a:rPr>
              <a:t>натхнення</a:t>
            </a:r>
          </a:p>
          <a:p>
            <a:pPr marL="0" indent="0">
              <a:buFont typeface="Arial" panose="020B0604020202020204" pitchFamily="34" charset="0"/>
              <a:buNone/>
              <a:defRPr/>
            </a:pPr>
            <a:endParaRPr lang="uk-UA" sz="7400" b="1" dirty="0">
              <a:solidFill>
                <a:prstClr val="black"/>
              </a:solidFill>
              <a:latin typeface="Calibri"/>
            </a:endParaRPr>
          </a:p>
          <a:p>
            <a:pPr marL="0" indent="0" algn="ctr">
              <a:buFont typeface="Arial" panose="020B0604020202020204" pitchFamily="34" charset="0"/>
              <a:buNone/>
              <a:defRPr/>
            </a:pPr>
            <a:endParaRPr lang="uk-UA" sz="7400" b="1" dirty="0">
              <a:solidFill>
                <a:prstClr val="black"/>
              </a:solidFill>
              <a:latin typeface="Calibri"/>
            </a:endParaRPr>
          </a:p>
          <a:p>
            <a:pPr marL="0" indent="0" algn="ctr">
              <a:buFont typeface="Arial" panose="020B0604020202020204" pitchFamily="34" charset="0"/>
              <a:buNone/>
              <a:defRPr/>
            </a:pPr>
            <a:endParaRPr lang="uk-UA" b="1" dirty="0">
              <a:solidFill>
                <a:prstClr val="black"/>
              </a:solidFill>
              <a:latin typeface="Calibri"/>
            </a:endParaRPr>
          </a:p>
          <a:p>
            <a:pPr marL="0" indent="0" algn="ctr">
              <a:buFont typeface="Arial" panose="020B0604020202020204" pitchFamily="34" charset="0"/>
              <a:buNone/>
              <a:defRPr/>
            </a:pPr>
            <a:endParaRPr lang="uk-UA" b="1" dirty="0">
              <a:solidFill>
                <a:prstClr val="black"/>
              </a:solidFill>
              <a:latin typeface="Calibri"/>
            </a:endParaRPr>
          </a:p>
          <a:p>
            <a:pPr marL="0" indent="0" algn="ctr">
              <a:buFont typeface="Arial" panose="020B0604020202020204" pitchFamily="34" charset="0"/>
              <a:buNone/>
              <a:defRPr/>
            </a:pPr>
            <a:endParaRPr lang="uk-UA" b="1" dirty="0">
              <a:solidFill>
                <a:prstClr val="black"/>
              </a:solidFill>
              <a:latin typeface="Calibri"/>
            </a:endParaRPr>
          </a:p>
        </p:txBody>
      </p:sp>
      <p:sp>
        <p:nvSpPr>
          <p:cNvPr id="12" name="Стрелка: вправо 6">
            <a:extLst>
              <a:ext uri="{FF2B5EF4-FFF2-40B4-BE49-F238E27FC236}">
                <a16:creationId xmlns:a16="http://schemas.microsoft.com/office/drawing/2014/main" id="{0FFBF32C-6269-4B59-A3F0-700CF1F55508}"/>
              </a:ext>
            </a:extLst>
          </p:cNvPr>
          <p:cNvSpPr/>
          <p:nvPr/>
        </p:nvSpPr>
        <p:spPr>
          <a:xfrm>
            <a:off x="5305806" y="2214057"/>
            <a:ext cx="759177" cy="469060"/>
          </a:xfrm>
          <a:prstGeom prst="rightArrow">
            <a:avLst/>
          </a:prstGeom>
          <a:solidFill>
            <a:srgbClr val="0070C0"/>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Стрелка: вправо 7">
            <a:extLst>
              <a:ext uri="{FF2B5EF4-FFF2-40B4-BE49-F238E27FC236}">
                <a16:creationId xmlns:a16="http://schemas.microsoft.com/office/drawing/2014/main" id="{B80CDF58-4E77-45B9-B78C-981F8467CED4}"/>
              </a:ext>
            </a:extLst>
          </p:cNvPr>
          <p:cNvSpPr/>
          <p:nvPr/>
        </p:nvSpPr>
        <p:spPr>
          <a:xfrm>
            <a:off x="5305804" y="3174466"/>
            <a:ext cx="759177" cy="469060"/>
          </a:xfrm>
          <a:prstGeom prst="rightArrow">
            <a:avLst/>
          </a:prstGeom>
          <a:solidFill>
            <a:srgbClr val="0070C0"/>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Стрелка: вправо 8">
            <a:extLst>
              <a:ext uri="{FF2B5EF4-FFF2-40B4-BE49-F238E27FC236}">
                <a16:creationId xmlns:a16="http://schemas.microsoft.com/office/drawing/2014/main" id="{2167CF50-6728-4EC6-B40F-819BB304783C}"/>
              </a:ext>
            </a:extLst>
          </p:cNvPr>
          <p:cNvSpPr/>
          <p:nvPr/>
        </p:nvSpPr>
        <p:spPr>
          <a:xfrm>
            <a:off x="5305803" y="4281702"/>
            <a:ext cx="759177" cy="469060"/>
          </a:xfrm>
          <a:prstGeom prst="rightArrow">
            <a:avLst/>
          </a:prstGeom>
          <a:solidFill>
            <a:srgbClr val="0070C0"/>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Стрелка: вправо 9">
            <a:extLst>
              <a:ext uri="{FF2B5EF4-FFF2-40B4-BE49-F238E27FC236}">
                <a16:creationId xmlns:a16="http://schemas.microsoft.com/office/drawing/2014/main" id="{8F0F0CD4-8EA7-46F7-9762-2269DAB945E8}"/>
              </a:ext>
            </a:extLst>
          </p:cNvPr>
          <p:cNvSpPr/>
          <p:nvPr/>
        </p:nvSpPr>
        <p:spPr>
          <a:xfrm>
            <a:off x="5305805" y="6276136"/>
            <a:ext cx="759177" cy="469060"/>
          </a:xfrm>
          <a:prstGeom prst="rightArrow">
            <a:avLst/>
          </a:prstGeom>
          <a:solidFill>
            <a:srgbClr val="0070C0"/>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a:ea typeface="+mn-ea"/>
              <a:cs typeface="+mn-cs"/>
            </a:endParaRPr>
          </a:p>
        </p:txBody>
      </p:sp>
      <p:sp>
        <p:nvSpPr>
          <p:cNvPr id="16" name="Стрелка: вправо 9">
            <a:extLst>
              <a:ext uri="{FF2B5EF4-FFF2-40B4-BE49-F238E27FC236}">
                <a16:creationId xmlns:a16="http://schemas.microsoft.com/office/drawing/2014/main" id="{8F0F0CD4-8EA7-46F7-9762-2269DAB945E8}"/>
              </a:ext>
            </a:extLst>
          </p:cNvPr>
          <p:cNvSpPr/>
          <p:nvPr/>
        </p:nvSpPr>
        <p:spPr>
          <a:xfrm>
            <a:off x="5363427" y="5388938"/>
            <a:ext cx="759177" cy="469060"/>
          </a:xfrm>
          <a:prstGeom prst="rightArrow">
            <a:avLst/>
          </a:prstGeom>
          <a:solidFill>
            <a:srgbClr val="0070C0"/>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972530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4" name="Прямокутник 3"/>
          <p:cNvSpPr/>
          <p:nvPr/>
        </p:nvSpPr>
        <p:spPr>
          <a:xfrm>
            <a:off x="1777111" y="2506200"/>
            <a:ext cx="10182660" cy="2082621"/>
          </a:xfrm>
          <a:prstGeom prst="rect">
            <a:avLst/>
          </a:prstGeom>
        </p:spPr>
        <p:txBody>
          <a:bodyPr wrap="square">
            <a:spAutoFit/>
          </a:bodyPr>
          <a:lstStyle/>
          <a:p>
            <a:pPr algn="ctr">
              <a:spcBef>
                <a:spcPts val="400"/>
              </a:spcBef>
              <a:spcAft>
                <a:spcPts val="400"/>
              </a:spcAft>
            </a:pPr>
            <a:r>
              <a:rPr lang="uk-UA" sz="4000" b="1" kern="0" spc="50"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ПЕРЕДУМОВИ </a:t>
            </a:r>
          </a:p>
          <a:p>
            <a:pPr algn="ctr">
              <a:spcBef>
                <a:spcPts val="400"/>
              </a:spcBef>
              <a:spcAft>
                <a:spcPts val="400"/>
              </a:spcAft>
            </a:pPr>
            <a:r>
              <a:rPr lang="uk-UA" sz="4000" b="1" kern="0" spc="50"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ДЛЯ ЗАСНУВАННЯ СФГ </a:t>
            </a:r>
          </a:p>
          <a:p>
            <a:pPr algn="ctr">
              <a:spcBef>
                <a:spcPts val="400"/>
              </a:spcBef>
              <a:spcAft>
                <a:spcPts val="400"/>
              </a:spcAft>
            </a:pPr>
            <a:r>
              <a:rPr lang="uk-UA" sz="3600" b="1" kern="0" spc="50"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БЕЗ СТВОРЕННЯ ЮРИДИЧНОЇ ОСОБИ</a:t>
            </a:r>
            <a:endParaRPr lang="ru-RU" sz="3600" b="1" kern="0" spc="50"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65795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4" name="Прямокутник 3"/>
          <p:cNvSpPr/>
          <p:nvPr/>
        </p:nvSpPr>
        <p:spPr>
          <a:xfrm>
            <a:off x="1922786" y="886909"/>
            <a:ext cx="6849311" cy="579518"/>
          </a:xfrm>
          <a:prstGeom prst="rect">
            <a:avLst/>
          </a:prstGeom>
        </p:spPr>
        <p:txBody>
          <a:bodyPr wrap="none">
            <a:spAutoFit/>
          </a:bodyPr>
          <a:lstStyle/>
          <a:p>
            <a:pPr>
              <a:lnSpc>
                <a:spcPct val="150000"/>
              </a:lnSpc>
              <a:spcBef>
                <a:spcPts val="800"/>
              </a:spcBef>
              <a:spcAft>
                <a:spcPts val="800"/>
              </a:spcAft>
            </a:pPr>
            <a:r>
              <a:rPr lang="uk-UA" sz="2400" b="1" dirty="0" smtClean="0">
                <a:latin typeface="Times New Roman" panose="02020603050405020304" pitchFamily="18" charset="0"/>
                <a:ea typeface="Times New Roman" panose="02020603050405020304" pitchFamily="18" charset="0"/>
                <a:cs typeface="Times New Roman" panose="02020603050405020304" pitchFamily="18" charset="0"/>
              </a:rPr>
              <a:t>ГОТОВНІСТЬ СІМ’Ї ДО ПІДПРИЄМНИЦТВА</a:t>
            </a:r>
            <a:endParaRPr lang="ru-RU" sz="2400" b="1" dirty="0">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7"/>
          <a:stretch>
            <a:fillRect/>
          </a:stretch>
        </p:blipFill>
        <p:spPr>
          <a:xfrm>
            <a:off x="2334532" y="2767457"/>
            <a:ext cx="2019753" cy="2019753"/>
          </a:xfrm>
          <a:prstGeom prst="rect">
            <a:avLst/>
          </a:prstGeom>
        </p:spPr>
      </p:pic>
      <p:sp>
        <p:nvSpPr>
          <p:cNvPr id="9" name="Прямокутник 8"/>
          <p:cNvSpPr/>
          <p:nvPr/>
        </p:nvSpPr>
        <p:spPr>
          <a:xfrm>
            <a:off x="4716786" y="2577004"/>
            <a:ext cx="6734986" cy="830997"/>
          </a:xfrm>
          <a:prstGeom prst="rect">
            <a:avLst/>
          </a:prstGeom>
        </p:spPr>
        <p:txBody>
          <a:bodyPr wrap="square">
            <a:spAutoFit/>
          </a:bodyPr>
          <a:lstStyle/>
          <a:p>
            <a:pPr marL="342900" indent="-342900">
              <a:spcBef>
                <a:spcPts val="800"/>
              </a:spcBef>
              <a:spcAft>
                <a:spcPts val="800"/>
              </a:spcAft>
              <a:buFont typeface="Arial" panose="020B0604020202020204" pitchFamily="34" charset="0"/>
              <a:buChar char="•"/>
            </a:pPr>
            <a:r>
              <a:rPr lang="uk-UA" sz="2400" b="1" dirty="0" smtClean="0">
                <a:latin typeface="Times New Roman" panose="02020603050405020304" pitchFamily="18" charset="0"/>
                <a:ea typeface="Times New Roman" panose="02020603050405020304" pitchFamily="18" charset="0"/>
                <a:cs typeface="Times New Roman" panose="02020603050405020304" pitchFamily="18" charset="0"/>
              </a:rPr>
              <a:t>Чи готова Ваша сім'я до ведення підприємницької діяльності?</a:t>
            </a:r>
            <a:endParaRPr lang="ru-RU" sz="2400" b="1" dirty="0">
              <a:latin typeface="Cambria" panose="02040503050406030204" pitchFamily="18" charset="0"/>
              <a:ea typeface="Times New Roman" panose="02020603050405020304" pitchFamily="18" charset="0"/>
              <a:cs typeface="Times New Roman" panose="02020603050405020304" pitchFamily="18" charset="0"/>
            </a:endParaRPr>
          </a:p>
        </p:txBody>
      </p:sp>
      <p:sp>
        <p:nvSpPr>
          <p:cNvPr id="10" name="Прямокутник 9"/>
          <p:cNvSpPr/>
          <p:nvPr/>
        </p:nvSpPr>
        <p:spPr>
          <a:xfrm>
            <a:off x="4716786" y="3751029"/>
            <a:ext cx="6734986" cy="1036181"/>
          </a:xfrm>
          <a:prstGeom prst="rect">
            <a:avLst/>
          </a:prstGeom>
        </p:spPr>
        <p:txBody>
          <a:bodyPr wrap="square">
            <a:spAutoFit/>
          </a:bodyPr>
          <a:lstStyle/>
          <a:p>
            <a:pPr marL="342900" indent="-342900">
              <a:spcBef>
                <a:spcPts val="800"/>
              </a:spcBef>
              <a:spcAft>
                <a:spcPts val="800"/>
              </a:spcAft>
              <a:buFont typeface="Arial" panose="020B0604020202020204" pitchFamily="34" charset="0"/>
              <a:buChar char="•"/>
            </a:pPr>
            <a:r>
              <a:rPr lang="uk-UA" sz="2400" b="1" dirty="0" smtClean="0">
                <a:latin typeface="Times New Roman" panose="02020603050405020304" pitchFamily="18" charset="0"/>
                <a:ea typeface="Times New Roman" panose="02020603050405020304" pitchFamily="18" charset="0"/>
                <a:cs typeface="Times New Roman" panose="02020603050405020304" pitchFamily="18" charset="0"/>
              </a:rPr>
              <a:t>Що заважає вам стати фермером?</a:t>
            </a:r>
          </a:p>
          <a:p>
            <a:pPr marL="342900" indent="-342900">
              <a:spcBef>
                <a:spcPts val="800"/>
              </a:spcBef>
              <a:spcAft>
                <a:spcPts val="800"/>
              </a:spcAft>
              <a:buFont typeface="Arial" panose="020B0604020202020204" pitchFamily="34" charset="0"/>
              <a:buChar char="•"/>
            </a:pPr>
            <a:r>
              <a:rPr lang="uk-UA" sz="2400" b="1" dirty="0" smtClean="0">
                <a:latin typeface="Times New Roman" panose="02020603050405020304" pitchFamily="18" charset="0"/>
                <a:ea typeface="Times New Roman" panose="02020603050405020304" pitchFamily="18" charset="0"/>
                <a:cs typeface="Times New Roman" panose="02020603050405020304" pitchFamily="18" charset="0"/>
              </a:rPr>
              <a:t>Як можна допомогти Вам зробити цей крок?</a:t>
            </a:r>
            <a:endParaRPr lang="ru-RU" sz="2400" b="1" dirty="0">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4859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4" name="Прямокутник 3"/>
          <p:cNvSpPr/>
          <p:nvPr/>
        </p:nvSpPr>
        <p:spPr>
          <a:xfrm>
            <a:off x="1922786" y="886909"/>
            <a:ext cx="7758243" cy="579518"/>
          </a:xfrm>
          <a:prstGeom prst="rect">
            <a:avLst/>
          </a:prstGeom>
        </p:spPr>
        <p:txBody>
          <a:bodyPr wrap="square">
            <a:spAutoFit/>
          </a:bodyPr>
          <a:lstStyle/>
          <a:p>
            <a:pPr>
              <a:lnSpc>
                <a:spcPct val="150000"/>
              </a:lnSpc>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НАЯВНІСТЬ ЗЕМЕЛЬНОЇ ДІЛЯНКИ</a:t>
            </a:r>
            <a:endParaRPr lang="ru-RU" sz="2400" b="1"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2" name="Прямокутник 1"/>
          <p:cNvSpPr/>
          <p:nvPr/>
        </p:nvSpPr>
        <p:spPr>
          <a:xfrm>
            <a:off x="1922786" y="1509273"/>
            <a:ext cx="9709526" cy="3647152"/>
          </a:xfrm>
          <a:prstGeom prst="rect">
            <a:avLst/>
          </a:prstGeom>
        </p:spPr>
        <p:txBody>
          <a:bodyPr wrap="square">
            <a:spAutoFit/>
          </a:bodyPr>
          <a:lstStyle/>
          <a:p>
            <a:pPr marL="285750" indent="-285750" algn="just">
              <a:lnSpc>
                <a:spcPct val="150000"/>
              </a:lnSpc>
              <a:spcAft>
                <a:spcPts val="0"/>
              </a:spcAft>
              <a:buFont typeface="Arial" panose="020B0604020202020204" pitchFamily="34" charset="0"/>
              <a:buChar char="•"/>
            </a:pPr>
            <a:r>
              <a:rPr lang="uk-UA" sz="1400" dirty="0" smtClean="0">
                <a:solidFill>
                  <a:srgbClr val="000000"/>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rPr>
              <a:t>Для </a:t>
            </a:r>
            <a:r>
              <a:rPr lang="uk-UA" sz="1400" dirty="0">
                <a:solidFill>
                  <a:srgbClr val="000000"/>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rPr>
              <a:t>того, щоб створити СФГ у громадян, які виявили таке бажання,</a:t>
            </a:r>
            <a:r>
              <a:rPr lang="uk-UA" sz="14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мають бути у власності та</a:t>
            </a:r>
            <a:r>
              <a:rPr lang="uk-UA" sz="1400" dirty="0">
                <a:solidFill>
                  <a:srgbClr val="000000"/>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rPr>
              <a:t>/або користуванні (у тому числі в оренді) земельні ділянки для ведення фермерського господарства, товарного сільськогосподарського виробництва, особистого селянського господарства. </a:t>
            </a:r>
            <a:endParaRPr lang="uk-UA" sz="1400" dirty="0" smtClean="0">
              <a:solidFill>
                <a:srgbClr val="000000"/>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endParaRPr>
          </a:p>
          <a:p>
            <a:pPr marL="285750" indent="-285750" algn="just">
              <a:lnSpc>
                <a:spcPct val="150000"/>
              </a:lnSpc>
              <a:spcAft>
                <a:spcPts val="0"/>
              </a:spcAft>
              <a:buFont typeface="Arial" panose="020B0604020202020204" pitchFamily="34" charset="0"/>
              <a:buChar char="•"/>
            </a:pPr>
            <a:r>
              <a:rPr lang="uk-UA" sz="1400" dirty="0" smtClean="0">
                <a:solidFill>
                  <a:srgbClr val="000000"/>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rPr>
              <a:t>Для </a:t>
            </a:r>
            <a:r>
              <a:rPr lang="uk-UA" sz="1400" dirty="0">
                <a:solidFill>
                  <a:srgbClr val="000000"/>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rPr>
              <a:t>створення СФГ не встановлено мінімальної площі земельної ділянки яка може бути у власності чи користування засновника чи членів господарства.</a:t>
            </a:r>
            <a:endParaRPr lang="ru-RU" sz="14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50000"/>
              </a:lnSpc>
              <a:spcAft>
                <a:spcPts val="0"/>
              </a:spcAft>
              <a:buFont typeface="Arial" panose="020B0604020202020204" pitchFamily="34" charset="0"/>
              <a:buChar char="•"/>
            </a:pPr>
            <a:r>
              <a:rPr lang="uk-UA" sz="1400" dirty="0">
                <a:highlight>
                  <a:srgbClr val="FFFFFF"/>
                </a:highlight>
                <a:latin typeface="Times New Roman" panose="02020603050405020304" pitchFamily="18" charset="0"/>
                <a:ea typeface="Times New Roman" panose="02020603050405020304" pitchFamily="18" charset="0"/>
                <a:cs typeface="Calibri" panose="020F0502020204030204" pitchFamily="34" charset="0"/>
              </a:rPr>
              <a:t>Якщо у потенційних членів СФГ є такі земельні ділянки, можна робити наступні кроки щодо створення СФГ. </a:t>
            </a:r>
            <a:endParaRPr lang="ru-RU" sz="14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50000"/>
              </a:lnSpc>
              <a:spcAft>
                <a:spcPts val="0"/>
              </a:spcAft>
              <a:buFont typeface="Arial" panose="020B0604020202020204" pitchFamily="34" charset="0"/>
              <a:buChar char="•"/>
            </a:pPr>
            <a:r>
              <a:rPr lang="uk-UA" sz="1400" dirty="0">
                <a:solidFill>
                  <a:srgbClr val="000000"/>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rPr>
              <a:t>Якщо у потенційних членів СФГ немає земельних ділянок, то слід набути перелічені вище права на такі земельні ділянки. Це можна зробити у різний спосіб: купити; орендувати у власників таких ділянок чи в ОМС; скористатися правом безоплатної приватизації із земель державної і комунальної власності; інший спосіб відповідно до закону. </a:t>
            </a:r>
            <a:endParaRPr lang="ru-RU" sz="14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50000"/>
              </a:lnSpc>
              <a:spcAft>
                <a:spcPts val="0"/>
              </a:spcAft>
              <a:buFont typeface="Arial" panose="020B0604020202020204" pitchFamily="34" charset="0"/>
              <a:buChar char="•"/>
            </a:pPr>
            <a:r>
              <a:rPr lang="uk-UA" sz="1400" dirty="0">
                <a:highlight>
                  <a:srgbClr val="FFFFFF"/>
                </a:highlight>
                <a:latin typeface="Times New Roman" panose="02020603050405020304" pitchFamily="18" charset="0"/>
                <a:ea typeface="Times New Roman" panose="02020603050405020304" pitchFamily="18" charset="0"/>
                <a:cs typeface="Calibri" panose="020F0502020204030204" pitchFamily="34" charset="0"/>
              </a:rPr>
              <a:t>Процедури набуття прав на земельні ділянки регулюються земельним законодавством, насамперед, Земельним кодексом України (</a:t>
            </a:r>
            <a:r>
              <a:rPr lang="uk-UA" sz="1400" u="sng" dirty="0">
                <a:solidFill>
                  <a:srgbClr val="0000FF"/>
                </a:solidFill>
                <a:highlight>
                  <a:srgbClr val="FFFFFF"/>
                </a:highlight>
                <a:latin typeface="Times New Roman" panose="02020603050405020304" pitchFamily="18" charset="0"/>
                <a:ea typeface="Times New Roman" panose="02020603050405020304" pitchFamily="18" charset="0"/>
                <a:cs typeface="Calibri" panose="020F0502020204030204" pitchFamily="34" charset="0"/>
                <a:hlinkClick r:id="rId7"/>
              </a:rPr>
              <a:t>https://zakon.rada.gov.ua/laws/show/2768-14#Text</a:t>
            </a:r>
            <a:r>
              <a:rPr lang="uk-UA" sz="1400" dirty="0">
                <a:highlight>
                  <a:srgbClr val="FFFFFF"/>
                </a:highlight>
                <a:latin typeface="Times New Roman" panose="02020603050405020304" pitchFamily="18" charset="0"/>
                <a:ea typeface="Times New Roman" panose="02020603050405020304" pitchFamily="18" charset="0"/>
                <a:cs typeface="Calibri" panose="020F0502020204030204" pitchFamily="34" charset="0"/>
              </a:rPr>
              <a:t>). </a:t>
            </a:r>
            <a:endParaRPr lang="ru-RU" sz="14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8" name="Прямокутник 7"/>
          <p:cNvSpPr/>
          <p:nvPr/>
        </p:nvSpPr>
        <p:spPr>
          <a:xfrm>
            <a:off x="2040823" y="5465691"/>
            <a:ext cx="9475463"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sz="2000" b="0" i="1" u="none" strike="noStrike" kern="1200" cap="none" spc="0" normalizeH="0" baseline="0" noProof="0" dirty="0" smtClean="0">
                <a:ln>
                  <a:noFill/>
                </a:ln>
                <a:solidFill>
                  <a:srgbClr val="C00000"/>
                </a:solidFill>
                <a:effectLst/>
                <a:uLnTx/>
                <a:uFillTx/>
                <a:latin typeface="Times New Roman" panose="02020603050405020304" pitchFamily="18" charset="0"/>
                <a:ea typeface="Geo"/>
                <a:cs typeface="+mn-cs"/>
              </a:rPr>
              <a:t>Більше інформації про  те, як і де отримати землю для ветеранських СФГ – на наступних вебінарах Школи сімейного фермерства для ветеранів і ветеранок.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sz="2000" b="1" i="1" u="none" strike="noStrike" kern="1200" cap="none" spc="0" normalizeH="0" baseline="0" noProof="0" dirty="0" smtClean="0">
                <a:ln>
                  <a:noFill/>
                </a:ln>
                <a:solidFill>
                  <a:srgbClr val="C00000"/>
                </a:solidFill>
                <a:effectLst/>
                <a:uLnTx/>
                <a:uFillTx/>
                <a:latin typeface="Times New Roman" panose="02020603050405020304" pitchFamily="18" charset="0"/>
                <a:ea typeface="Geo"/>
                <a:cs typeface="+mn-cs"/>
              </a:rPr>
              <a:t>Не </a:t>
            </a:r>
            <a:r>
              <a:rPr kumimoji="0" lang="uk-UA" sz="2000" b="1" i="1" u="none" strike="noStrike" kern="1200" cap="none" spc="0" normalizeH="0" baseline="0" noProof="0" dirty="0" err="1" smtClean="0">
                <a:ln>
                  <a:noFill/>
                </a:ln>
                <a:solidFill>
                  <a:srgbClr val="C00000"/>
                </a:solidFill>
                <a:effectLst/>
                <a:uLnTx/>
                <a:uFillTx/>
                <a:latin typeface="Times New Roman" panose="02020603050405020304" pitchFamily="18" charset="0"/>
                <a:ea typeface="Geo"/>
                <a:cs typeface="+mn-cs"/>
              </a:rPr>
              <a:t>пропустіть</a:t>
            </a:r>
            <a:r>
              <a:rPr kumimoji="0" lang="uk-UA" sz="2000" b="1" i="1" u="none" strike="noStrike" kern="1200" cap="none" spc="0" normalizeH="0" baseline="0" noProof="0" dirty="0" smtClean="0">
                <a:ln>
                  <a:noFill/>
                </a:ln>
                <a:solidFill>
                  <a:srgbClr val="C00000"/>
                </a:solidFill>
                <a:effectLst/>
                <a:uLnTx/>
                <a:uFillTx/>
                <a:latin typeface="Times New Roman" panose="02020603050405020304" pitchFamily="18" charset="0"/>
                <a:ea typeface="Geo"/>
                <a:cs typeface="+mn-cs"/>
              </a:rPr>
              <a:t>!</a:t>
            </a:r>
            <a:endParaRPr kumimoji="0" lang="uk-UA" sz="2000" b="1" i="1" u="none" strike="noStrike" kern="1200" cap="none" spc="0" normalizeH="0" baseline="0" noProof="0" dirty="0">
              <a:ln>
                <a:noFill/>
              </a:ln>
              <a:solidFill>
                <a:srgbClr val="C00000"/>
              </a:solidFill>
              <a:effectLst/>
              <a:uLnTx/>
              <a:uFillTx/>
              <a:latin typeface="Arial"/>
              <a:ea typeface="+mn-ea"/>
              <a:cs typeface="+mn-cs"/>
            </a:endParaRPr>
          </a:p>
        </p:txBody>
      </p:sp>
    </p:spTree>
    <p:extLst>
      <p:ext uri="{BB962C8B-B14F-4D97-AF65-F5344CB8AC3E}">
        <p14:creationId xmlns:p14="http://schemas.microsoft.com/office/powerpoint/2010/main" val="12909253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1799241" y="2348469"/>
            <a:ext cx="10130970" cy="1549142"/>
          </a:xfrm>
          <a:prstGeom prst="rect">
            <a:avLst/>
          </a:prstGeom>
        </p:spPr>
        <p:txBody>
          <a:bodyPr wrap="square">
            <a:spAutoFit/>
          </a:bodyPr>
          <a:lstStyle/>
          <a:p>
            <a:pPr algn="ctr">
              <a:spcBef>
                <a:spcPts val="400"/>
              </a:spcBef>
              <a:spcAft>
                <a:spcPts val="400"/>
              </a:spcAft>
            </a:pPr>
            <a:r>
              <a:rPr lang="uk-UA" sz="4400" b="1" kern="0" cap="all" spc="50"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створення СФГ:</a:t>
            </a:r>
          </a:p>
          <a:p>
            <a:pPr algn="ctr">
              <a:spcBef>
                <a:spcPts val="400"/>
              </a:spcBef>
              <a:spcAft>
                <a:spcPts val="400"/>
              </a:spcAft>
            </a:pPr>
            <a:r>
              <a:rPr lang="uk-UA" sz="4400" b="1" kern="0" cap="all" spc="50"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Крок за кроком</a:t>
            </a:r>
            <a:endParaRPr lang="ru-RU" sz="4000" b="1" kern="0" cap="all" spc="50"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923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4" name="Прямокутник 3"/>
          <p:cNvSpPr/>
          <p:nvPr/>
        </p:nvSpPr>
        <p:spPr>
          <a:xfrm>
            <a:off x="2264228" y="1058623"/>
            <a:ext cx="9622971" cy="579518"/>
          </a:xfrm>
          <a:prstGeom prst="rect">
            <a:avLst/>
          </a:prstGeom>
        </p:spPr>
        <p:txBody>
          <a:bodyPr wrap="square">
            <a:spAutoFit/>
          </a:bodyPr>
          <a:lstStyle/>
          <a:p>
            <a:pPr>
              <a:lnSpc>
                <a:spcPct val="150000"/>
              </a:lnSpc>
              <a:spcBef>
                <a:spcPts val="800"/>
              </a:spcBef>
              <a:spcAft>
                <a:spcPts val="800"/>
              </a:spcAft>
            </a:pPr>
            <a:r>
              <a:rPr lang="uk-UA" sz="2400" b="1" dirty="0" smtClean="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КРОК 1. ВИВЧІТЬ ЗАКОНОДАВСТВО</a:t>
            </a:r>
            <a:endParaRPr lang="ru-RU" sz="2400" b="1" dirty="0">
              <a:solidFill>
                <a:schemeClr val="accent6">
                  <a:lumMod val="75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5" name="Прямокутник 4"/>
          <p:cNvSpPr/>
          <p:nvPr/>
        </p:nvSpPr>
        <p:spPr>
          <a:xfrm>
            <a:off x="2236579" y="5757401"/>
            <a:ext cx="9491812" cy="791499"/>
          </a:xfrm>
          <a:prstGeom prst="rect">
            <a:avLst/>
          </a:prstGeom>
        </p:spPr>
        <p:txBody>
          <a:bodyPr wrap="square">
            <a:spAutoFit/>
          </a:bodyPr>
          <a:lstStyle/>
          <a:p>
            <a:pPr algn="just">
              <a:lnSpc>
                <a:spcPct val="150000"/>
              </a:lnSpc>
              <a:spcAft>
                <a:spcPts val="0"/>
              </a:spcAft>
            </a:pPr>
            <a:r>
              <a:rPr lang="uk-UA" sz="1600" b="1" dirty="0">
                <a:solidFill>
                  <a:srgbClr val="0070C0"/>
                </a:solidFill>
                <a:latin typeface="Times New Roman" panose="02020603050405020304" pitchFamily="18" charset="0"/>
                <a:ea typeface="Times New Roman" panose="02020603050405020304" pitchFamily="18" charset="0"/>
                <a:cs typeface="Calibri" panose="020F0502020204030204" pitchFamily="34" charset="0"/>
              </a:rPr>
              <a:t>СФГ, навіть без створення юридичної особи, - </a:t>
            </a:r>
            <a:r>
              <a:rPr lang="uk-UA" sz="1600" b="1" i="1" dirty="0">
                <a:solidFill>
                  <a:srgbClr val="0070C0"/>
                </a:solidFill>
                <a:latin typeface="Times New Roman" panose="02020603050405020304" pitchFamily="18" charset="0"/>
                <a:ea typeface="Times New Roman" panose="02020603050405020304" pitchFamily="18" charset="0"/>
                <a:cs typeface="Calibri" panose="020F0502020204030204" pitchFamily="34" charset="0"/>
              </a:rPr>
              <a:t>це бізнес. </a:t>
            </a:r>
            <a:r>
              <a:rPr lang="uk-UA" sz="1600" b="1" dirty="0">
                <a:solidFill>
                  <a:srgbClr val="0070C0"/>
                </a:solidFill>
                <a:latin typeface="Times New Roman" panose="02020603050405020304" pitchFamily="18" charset="0"/>
                <a:ea typeface="Times New Roman" panose="02020603050405020304" pitchFamily="18" charset="0"/>
                <a:cs typeface="Calibri" panose="020F0502020204030204" pitchFamily="34" charset="0"/>
              </a:rPr>
              <a:t>Хай і невеликий за розмірами, але це бізнес. Тому до його започаткування, а особливо юридичної реєстрації, слід підходити відповідально.</a:t>
            </a:r>
            <a:endParaRPr lang="ru-RU" sz="1600" b="1"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Рисунок 8"/>
          <p:cNvPicPr>
            <a:picLocks noChangeAspect="1"/>
          </p:cNvPicPr>
          <p:nvPr/>
        </p:nvPicPr>
        <p:blipFill>
          <a:blip r:embed="rId7"/>
          <a:stretch>
            <a:fillRect/>
          </a:stretch>
        </p:blipFill>
        <p:spPr>
          <a:xfrm>
            <a:off x="2264228" y="2077786"/>
            <a:ext cx="2467429" cy="3206405"/>
          </a:xfrm>
          <a:prstGeom prst="rect">
            <a:avLst/>
          </a:prstGeom>
        </p:spPr>
      </p:pic>
      <p:sp>
        <p:nvSpPr>
          <p:cNvPr id="10" name="Прямокутник 9"/>
          <p:cNvSpPr/>
          <p:nvPr/>
        </p:nvSpPr>
        <p:spPr>
          <a:xfrm>
            <a:off x="5261756" y="2077786"/>
            <a:ext cx="6096000" cy="523220"/>
          </a:xfrm>
          <a:prstGeom prst="rect">
            <a:avLst/>
          </a:prstGeom>
        </p:spPr>
        <p:txBody>
          <a:bodyPr>
            <a:spAutoFit/>
          </a:bodyPr>
          <a:lstStyle/>
          <a:p>
            <a:r>
              <a:rPr lang="uk-UA" sz="1400" dirty="0">
                <a:latin typeface="Times New Roman" panose="02020603050405020304" pitchFamily="18" charset="0"/>
                <a:ea typeface="Times New Roman" panose="02020603050405020304" pitchFamily="18" charset="0"/>
              </a:rPr>
              <a:t>Закону України «Про фермерське господарство» </a:t>
            </a:r>
            <a:r>
              <a:rPr lang="uk-UA" sz="1400" u="sng" dirty="0" smtClean="0">
                <a:solidFill>
                  <a:srgbClr val="0000FF"/>
                </a:solidFill>
                <a:latin typeface="Times New Roman" panose="02020603050405020304" pitchFamily="18" charset="0"/>
                <a:ea typeface="Times New Roman" panose="02020603050405020304" pitchFamily="18" charset="0"/>
                <a:cs typeface="Calibri" panose="020F0502020204030204" pitchFamily="34" charset="0"/>
                <a:hlinkClick r:id="rId8"/>
              </a:rPr>
              <a:t>https</a:t>
            </a:r>
            <a:r>
              <a:rPr lang="uk-UA" sz="1400" u="sng" dirty="0">
                <a:solidFill>
                  <a:srgbClr val="0000FF"/>
                </a:solidFill>
                <a:latin typeface="Times New Roman" panose="02020603050405020304" pitchFamily="18" charset="0"/>
                <a:ea typeface="Times New Roman" panose="02020603050405020304" pitchFamily="18" charset="0"/>
                <a:cs typeface="Calibri" panose="020F0502020204030204" pitchFamily="34" charset="0"/>
                <a:hlinkClick r:id="rId8"/>
              </a:rPr>
              <a:t>://</a:t>
            </a:r>
            <a:r>
              <a:rPr lang="uk-UA" sz="1400" u="sng" dirty="0" smtClean="0">
                <a:solidFill>
                  <a:srgbClr val="0000FF"/>
                </a:solidFill>
                <a:latin typeface="Times New Roman" panose="02020603050405020304" pitchFamily="18" charset="0"/>
                <a:ea typeface="Times New Roman" panose="02020603050405020304" pitchFamily="18" charset="0"/>
                <a:cs typeface="Calibri" panose="020F0502020204030204" pitchFamily="34" charset="0"/>
                <a:hlinkClick r:id="rId8"/>
              </a:rPr>
              <a:t>zakon.rada.gov.ua/laws/show/973-15#Text</a:t>
            </a:r>
            <a:endParaRPr lang="uk-UA" sz="1400" dirty="0"/>
          </a:p>
        </p:txBody>
      </p:sp>
      <p:sp>
        <p:nvSpPr>
          <p:cNvPr id="11" name="Прямокутник 10"/>
          <p:cNvSpPr/>
          <p:nvPr/>
        </p:nvSpPr>
        <p:spPr>
          <a:xfrm>
            <a:off x="5293257" y="2693954"/>
            <a:ext cx="6032998" cy="523220"/>
          </a:xfrm>
          <a:prstGeom prst="rect">
            <a:avLst/>
          </a:prstGeom>
        </p:spPr>
        <p:txBody>
          <a:bodyPr wrap="none">
            <a:spAutoFit/>
          </a:bodyPr>
          <a:lstStyle/>
          <a:p>
            <a:r>
              <a:rPr lang="uk-UA" sz="1400" dirty="0">
                <a:latin typeface="Times New Roman" panose="02020603050405020304" pitchFamily="18" charset="0"/>
                <a:ea typeface="Times New Roman" panose="02020603050405020304" pitchFamily="18" charset="0"/>
              </a:rPr>
              <a:t>Закон України «Про статус ветеранів війни, гарантії їх соціального захисту</a:t>
            </a:r>
            <a:r>
              <a:rPr lang="uk-UA" sz="1400" dirty="0" smtClean="0">
                <a:latin typeface="Times New Roman" panose="02020603050405020304" pitchFamily="18" charset="0"/>
                <a:ea typeface="Times New Roman" panose="02020603050405020304" pitchFamily="18" charset="0"/>
              </a:rPr>
              <a:t>»</a:t>
            </a:r>
            <a:endParaRPr lang="uk-UA" sz="1400" dirty="0">
              <a:latin typeface="Times New Roman" panose="02020603050405020304" pitchFamily="18" charset="0"/>
              <a:ea typeface="Times New Roman" panose="02020603050405020304" pitchFamily="18" charset="0"/>
            </a:endParaRPr>
          </a:p>
          <a:p>
            <a:r>
              <a:rPr lang="ru-RU" sz="1400" dirty="0">
                <a:latin typeface="Times New Roman" panose="02020603050405020304" pitchFamily="18" charset="0"/>
                <a:ea typeface="Times New Roman" panose="02020603050405020304" pitchFamily="18" charset="0"/>
                <a:hlinkClick r:id="rId9"/>
              </a:rPr>
              <a:t>https://</a:t>
            </a:r>
            <a:r>
              <a:rPr lang="ru-RU" sz="1400" dirty="0" smtClean="0">
                <a:latin typeface="Times New Roman" panose="02020603050405020304" pitchFamily="18" charset="0"/>
                <a:ea typeface="Times New Roman" panose="02020603050405020304" pitchFamily="18" charset="0"/>
                <a:hlinkClick r:id="rId9"/>
              </a:rPr>
              <a:t>zakon.rada.gov.ua/laws/show/3551-12#Text</a:t>
            </a:r>
            <a:r>
              <a:rPr lang="ru-RU" sz="1400" dirty="0" smtClean="0">
                <a:latin typeface="Times New Roman" panose="02020603050405020304" pitchFamily="18" charset="0"/>
                <a:ea typeface="Times New Roman" panose="02020603050405020304" pitchFamily="18" charset="0"/>
              </a:rPr>
              <a:t> </a:t>
            </a:r>
            <a:endParaRPr lang="uk-UA" sz="1400" dirty="0">
              <a:latin typeface="Times New Roman" panose="02020603050405020304" pitchFamily="18" charset="0"/>
              <a:ea typeface="Times New Roman" panose="02020603050405020304" pitchFamily="18" charset="0"/>
            </a:endParaRPr>
          </a:p>
        </p:txBody>
      </p:sp>
      <p:sp>
        <p:nvSpPr>
          <p:cNvPr id="12" name="Прямокутник 11"/>
          <p:cNvSpPr/>
          <p:nvPr/>
        </p:nvSpPr>
        <p:spPr>
          <a:xfrm>
            <a:off x="5202605" y="3341443"/>
            <a:ext cx="6525786" cy="2031325"/>
          </a:xfrm>
          <a:prstGeom prst="rect">
            <a:avLst/>
          </a:prstGeom>
        </p:spPr>
        <p:txBody>
          <a:bodyPr wrap="square">
            <a:spAutoFit/>
          </a:bodyPr>
          <a:lstStyle/>
          <a:p>
            <a:pPr marL="342900" lvl="0" indent="-342900" algn="just">
              <a:spcAft>
                <a:spcPts val="0"/>
              </a:spcAft>
              <a:buFont typeface="Arial" panose="020B0604020202020204" pitchFamily="34" charset="0"/>
              <a:buChar char="●"/>
            </a:pPr>
            <a:r>
              <a:rPr lang="uk-UA" sz="1400" dirty="0">
                <a:latin typeface="Times New Roman" panose="02020603050405020304" pitchFamily="18" charset="0"/>
                <a:ea typeface="Times New Roman" panose="02020603050405020304" pitchFamily="18" charset="0"/>
                <a:cs typeface="Noto Sans Symbols"/>
              </a:rPr>
              <a:t>що таке СФГ без створення юридичної особи і чим воно відрізняється від «традиційного» фермерського господарства;</a:t>
            </a:r>
            <a:endParaRPr lang="ru-RU" sz="1050" dirty="0">
              <a:latin typeface="Noto Sans Symbols"/>
              <a:ea typeface="Noto Sans Symbols"/>
              <a:cs typeface="Noto Sans Symbols"/>
            </a:endParaRPr>
          </a:p>
          <a:p>
            <a:pPr marL="342900" lvl="0" indent="-342900" algn="just">
              <a:spcAft>
                <a:spcPts val="0"/>
              </a:spcAft>
              <a:buFont typeface="Arial" panose="020B0604020202020204" pitchFamily="34" charset="0"/>
              <a:buChar char="●"/>
            </a:pPr>
            <a:r>
              <a:rPr lang="uk-UA" sz="1400" dirty="0">
                <a:solidFill>
                  <a:srgbClr val="000000"/>
                </a:solidFill>
                <a:latin typeface="Times New Roman" panose="02020603050405020304" pitchFamily="18" charset="0"/>
                <a:ea typeface="Times New Roman" panose="02020603050405020304" pitchFamily="18" charset="0"/>
                <a:cs typeface="Noto Sans Symbols"/>
              </a:rPr>
              <a:t>які кроки слід зробити для реєстрації СФГ</a:t>
            </a:r>
            <a:r>
              <a:rPr lang="uk-UA" sz="1050" dirty="0">
                <a:solidFill>
                  <a:srgbClr val="000000"/>
                </a:solidFill>
                <a:latin typeface="Times New Roman" panose="02020603050405020304" pitchFamily="18" charset="0"/>
                <a:ea typeface="Noto Sans Symbols"/>
                <a:cs typeface="Noto Sans Symbols"/>
              </a:rPr>
              <a:t> </a:t>
            </a:r>
            <a:r>
              <a:rPr lang="uk-UA" sz="1400" dirty="0">
                <a:solidFill>
                  <a:srgbClr val="000000"/>
                </a:solidFill>
                <a:latin typeface="Times New Roman" panose="02020603050405020304" pitchFamily="18" charset="0"/>
                <a:ea typeface="Times New Roman" panose="02020603050405020304" pitchFamily="18" charset="0"/>
                <a:cs typeface="Noto Sans Symbols"/>
              </a:rPr>
              <a:t>без створення юридичної особи;</a:t>
            </a:r>
            <a:endParaRPr lang="ru-RU" sz="1050" dirty="0">
              <a:latin typeface="Noto Sans Symbols"/>
              <a:ea typeface="Noto Sans Symbols"/>
              <a:cs typeface="Noto Sans Symbols"/>
            </a:endParaRPr>
          </a:p>
          <a:p>
            <a:pPr marL="342900" lvl="0" indent="-342900" algn="just">
              <a:spcAft>
                <a:spcPts val="0"/>
              </a:spcAft>
              <a:buFont typeface="Arial" panose="020B0604020202020204" pitchFamily="34" charset="0"/>
              <a:buChar char="●"/>
            </a:pPr>
            <a:r>
              <a:rPr lang="uk-UA" sz="1400" dirty="0">
                <a:solidFill>
                  <a:srgbClr val="000000"/>
                </a:solidFill>
                <a:latin typeface="Times New Roman" panose="02020603050405020304" pitchFamily="18" charset="0"/>
                <a:ea typeface="Times New Roman" panose="02020603050405020304" pitchFamily="18" charset="0"/>
                <a:cs typeface="Noto Sans Symbols"/>
              </a:rPr>
              <a:t>які вигоди можна отримати від діяльності у статусі СФГ без створення юридичної особи;</a:t>
            </a:r>
            <a:endParaRPr lang="ru-RU" sz="1050" dirty="0">
              <a:latin typeface="Noto Sans Symbols"/>
              <a:ea typeface="Noto Sans Symbols"/>
              <a:cs typeface="Noto Sans Symbols"/>
            </a:endParaRPr>
          </a:p>
          <a:p>
            <a:pPr marL="342900" lvl="0" indent="-342900" algn="just">
              <a:spcAft>
                <a:spcPts val="0"/>
              </a:spcAft>
              <a:buFont typeface="Arial" panose="020B0604020202020204" pitchFamily="34" charset="0"/>
              <a:buChar char="●"/>
            </a:pPr>
            <a:r>
              <a:rPr lang="uk-UA" sz="1400" dirty="0">
                <a:solidFill>
                  <a:srgbClr val="000000"/>
                </a:solidFill>
                <a:latin typeface="Times New Roman" panose="02020603050405020304" pitchFamily="18" charset="0"/>
                <a:ea typeface="Times New Roman" panose="02020603050405020304" pitchFamily="18" charset="0"/>
                <a:cs typeface="Noto Sans Symbols"/>
              </a:rPr>
              <a:t>які обмеження встановлені законом для СФГ без створення юридичної особи;</a:t>
            </a:r>
            <a:endParaRPr lang="ru-RU" sz="1050" dirty="0">
              <a:latin typeface="Noto Sans Symbols"/>
              <a:ea typeface="Noto Sans Symbols"/>
              <a:cs typeface="Noto Sans Symbols"/>
            </a:endParaRPr>
          </a:p>
          <a:p>
            <a:pPr marL="342900" lvl="0" indent="-342900" algn="just">
              <a:spcAft>
                <a:spcPts val="800"/>
              </a:spcAft>
              <a:buFont typeface="Arial" panose="020B0604020202020204" pitchFamily="34" charset="0"/>
              <a:buChar char="●"/>
            </a:pPr>
            <a:r>
              <a:rPr lang="uk-UA" sz="1400" dirty="0">
                <a:solidFill>
                  <a:srgbClr val="000000"/>
                </a:solidFill>
                <a:latin typeface="Times New Roman" panose="02020603050405020304" pitchFamily="18" charset="0"/>
                <a:ea typeface="Times New Roman" panose="02020603050405020304" pitchFamily="18" charset="0"/>
                <a:cs typeface="Noto Sans Symbols"/>
              </a:rPr>
              <a:t>яку підтримку СФГ без створення юридичної особи</a:t>
            </a:r>
            <a:r>
              <a:rPr lang="uk-UA" sz="1400" dirty="0">
                <a:solidFill>
                  <a:srgbClr val="C00000"/>
                </a:solidFill>
                <a:latin typeface="Times New Roman" panose="02020603050405020304" pitchFamily="18" charset="0"/>
                <a:ea typeface="Times New Roman" panose="02020603050405020304" pitchFamily="18" charset="0"/>
                <a:cs typeface="Noto Sans Symbols"/>
              </a:rPr>
              <a:t> </a:t>
            </a:r>
            <a:r>
              <a:rPr lang="uk-UA" sz="1400" dirty="0">
                <a:solidFill>
                  <a:srgbClr val="000000"/>
                </a:solidFill>
                <a:latin typeface="Times New Roman" panose="02020603050405020304" pitchFamily="18" charset="0"/>
                <a:ea typeface="Times New Roman" panose="02020603050405020304" pitchFamily="18" charset="0"/>
                <a:cs typeface="Noto Sans Symbols"/>
              </a:rPr>
              <a:t>може отримати від держави та місцевих органів виконавчої влади, органів місцевого самоврядування.</a:t>
            </a:r>
            <a:endParaRPr lang="ru-RU" sz="1050" dirty="0">
              <a:effectLst/>
              <a:latin typeface="Noto Sans Symbols"/>
              <a:ea typeface="Noto Sans Symbols"/>
              <a:cs typeface="Noto Sans Symbols"/>
            </a:endParaRPr>
          </a:p>
        </p:txBody>
      </p:sp>
    </p:spTree>
    <p:extLst>
      <p:ext uri="{BB962C8B-B14F-4D97-AF65-F5344CB8AC3E}">
        <p14:creationId xmlns:p14="http://schemas.microsoft.com/office/powerpoint/2010/main" val="21002702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1901355" y="844063"/>
            <a:ext cx="9956815" cy="830997"/>
          </a:xfrm>
          <a:prstGeom prst="rect">
            <a:avLst/>
          </a:prstGeom>
        </p:spPr>
        <p:txBody>
          <a:bodyPr wrap="square">
            <a:spAutoFit/>
          </a:bodyPr>
          <a:lstStyle/>
          <a:p>
            <a:pPr>
              <a:spcBef>
                <a:spcPts val="800"/>
              </a:spcBef>
              <a:spcAft>
                <a:spcPts val="800"/>
              </a:spcAft>
            </a:pPr>
            <a:r>
              <a:rPr lang="uk-UA" sz="2400" b="1" dirty="0" smtClean="0">
                <a:latin typeface="Times New Roman" panose="02020603050405020304" pitchFamily="18" charset="0"/>
                <a:ea typeface="Times New Roman" panose="02020603050405020304" pitchFamily="18" charset="0"/>
                <a:cs typeface="Times New Roman" panose="02020603050405020304" pitchFamily="18" charset="0"/>
              </a:rPr>
              <a:t>КРОК 2. ПРОРАХУЙТЕ ЕКОНОМІКУ МАЙБУТНЬОГО ГОСПОДАРСТВА ТА ОБЕРІТЬ ВИДИ ДІЯЛЬНОСТІ</a:t>
            </a:r>
            <a:endParaRPr lang="ru-RU" sz="2400" b="1" dirty="0">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Прямокутник 3"/>
          <p:cNvSpPr/>
          <p:nvPr/>
        </p:nvSpPr>
        <p:spPr>
          <a:xfrm>
            <a:off x="4934857" y="1900145"/>
            <a:ext cx="6821183" cy="4573560"/>
          </a:xfrm>
          <a:prstGeom prst="rect">
            <a:avLst/>
          </a:prstGeom>
        </p:spPr>
        <p:txBody>
          <a:bodyPr wrap="square">
            <a:spAutoFit/>
          </a:bodyPr>
          <a:lstStyle/>
          <a:p>
            <a:pPr marL="342900" lvl="0" indent="-342900" algn="just">
              <a:lnSpc>
                <a:spcPct val="130000"/>
              </a:lnSpc>
              <a:spcAft>
                <a:spcPts val="0"/>
              </a:spcAft>
              <a:buFont typeface="Symbol" panose="05050102010706020507" pitchFamily="18" charset="2"/>
              <a:buChar char=""/>
            </a:pPr>
            <a:r>
              <a:rPr lang="uk-UA" sz="1600" dirty="0">
                <a:solidFill>
                  <a:srgbClr val="242424"/>
                </a:solidFill>
                <a:latin typeface="Times New Roman" panose="02020603050405020304" pitchFamily="18" charset="0"/>
                <a:ea typeface="Times New Roman" panose="02020603050405020304" pitchFamily="18" charset="0"/>
                <a:cs typeface="Calibri" panose="020F0502020204030204" pitchFamily="34" charset="0"/>
              </a:rPr>
              <a:t>Визначивши </a:t>
            </a:r>
            <a:r>
              <a:rPr lang="uk-UA" sz="1600" b="1" dirty="0">
                <a:solidFill>
                  <a:srgbClr val="242424"/>
                </a:solidFill>
                <a:latin typeface="Times New Roman" panose="02020603050405020304" pitchFamily="18" charset="0"/>
                <a:ea typeface="Times New Roman" panose="02020603050405020304" pitchFamily="18" charset="0"/>
                <a:cs typeface="Calibri" panose="020F0502020204030204" pitchFamily="34" charset="0"/>
              </a:rPr>
              <a:t>потреби ринку </a:t>
            </a:r>
            <a:r>
              <a:rPr lang="uk-UA" sz="1600" dirty="0">
                <a:solidFill>
                  <a:srgbClr val="242424"/>
                </a:solidFill>
                <a:latin typeface="Times New Roman" panose="02020603050405020304" pitchFamily="18" charset="0"/>
                <a:ea typeface="Times New Roman" panose="02020603050405020304" pitchFamily="18" charset="0"/>
                <a:cs typeface="Calibri" panose="020F0502020204030204" pitchFamily="34" charset="0"/>
              </a:rPr>
              <a:t>та обрати напрям діяльності.</a:t>
            </a:r>
            <a:endParaRPr lang="ru-RU" sz="16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30000"/>
              </a:lnSpc>
              <a:spcAft>
                <a:spcPts val="0"/>
              </a:spcAft>
              <a:buFont typeface="Symbol" panose="05050102010706020507" pitchFamily="18" charset="2"/>
              <a:buChar char=""/>
            </a:pPr>
            <a:r>
              <a:rPr lang="uk-UA" sz="1600" dirty="0" smtClean="0">
                <a:solidFill>
                  <a:srgbClr val="242424"/>
                </a:solidFill>
                <a:latin typeface="Times New Roman" panose="02020603050405020304" pitchFamily="18" charset="0"/>
                <a:ea typeface="Times New Roman" panose="02020603050405020304" pitchFamily="18" charset="0"/>
                <a:cs typeface="Calibri" panose="020F0502020204030204" pitchFamily="34" charset="0"/>
              </a:rPr>
              <a:t>Оцінити </a:t>
            </a:r>
            <a:r>
              <a:rPr lang="uk-UA" sz="1600" b="1" dirty="0">
                <a:solidFill>
                  <a:srgbClr val="242424"/>
                </a:solidFill>
                <a:latin typeface="Times New Roman" panose="02020603050405020304" pitchFamily="18" charset="0"/>
                <a:ea typeface="Times New Roman" panose="02020603050405020304" pitchFamily="18" charset="0"/>
                <a:cs typeface="Calibri" panose="020F0502020204030204" pitchFamily="34" charset="0"/>
              </a:rPr>
              <a:t>потребу господарства в ресурсах </a:t>
            </a:r>
            <a:r>
              <a:rPr lang="uk-UA" sz="1600" dirty="0">
                <a:solidFill>
                  <a:srgbClr val="242424"/>
                </a:solidFill>
                <a:latin typeface="Times New Roman" panose="02020603050405020304" pitchFamily="18" charset="0"/>
                <a:ea typeface="Times New Roman" panose="02020603050405020304" pitchFamily="18" charset="0"/>
                <a:cs typeface="Calibri" panose="020F0502020204030204" pitchFamily="34" charset="0"/>
              </a:rPr>
              <a:t>(землі, техніці і устаткуванні, трудових ресурсах, будинках і виробничих спорудах, фінансових засобах, інших засобах). </a:t>
            </a:r>
            <a:endParaRPr lang="ru-RU" sz="16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30000"/>
              </a:lnSpc>
              <a:spcAft>
                <a:spcPts val="0"/>
              </a:spcAft>
              <a:buFont typeface="Symbol" panose="05050102010706020507" pitchFamily="18" charset="2"/>
              <a:buChar char=""/>
            </a:pPr>
            <a:r>
              <a:rPr lang="uk-UA" sz="1600" dirty="0">
                <a:solidFill>
                  <a:srgbClr val="242424"/>
                </a:solidFill>
                <a:latin typeface="Times New Roman" panose="02020603050405020304" pitchFamily="18" charset="0"/>
                <a:ea typeface="Times New Roman" panose="02020603050405020304" pitchFamily="18" charset="0"/>
                <a:cs typeface="Calibri" panose="020F0502020204030204" pitchFamily="34" charset="0"/>
              </a:rPr>
              <a:t>Провести </a:t>
            </a:r>
            <a:r>
              <a:rPr lang="uk-UA" sz="1600" b="1" dirty="0">
                <a:solidFill>
                  <a:srgbClr val="242424"/>
                </a:solidFill>
                <a:latin typeface="Times New Roman" panose="02020603050405020304" pitchFamily="18" charset="0"/>
                <a:ea typeface="Times New Roman" panose="02020603050405020304" pitchFamily="18" charset="0"/>
                <a:cs typeface="Calibri" panose="020F0502020204030204" pitchFamily="34" charset="0"/>
              </a:rPr>
              <a:t>планові розрахунки </a:t>
            </a:r>
            <a:r>
              <a:rPr lang="uk-UA" sz="1600" dirty="0">
                <a:solidFill>
                  <a:srgbClr val="242424"/>
                </a:solidFill>
                <a:latin typeface="Times New Roman" panose="02020603050405020304" pitchFamily="18" charset="0"/>
                <a:ea typeface="Times New Roman" panose="02020603050405020304" pitchFamily="18" charset="0"/>
                <a:cs typeface="Calibri" panose="020F0502020204030204" pitchFamily="34" charset="0"/>
              </a:rPr>
              <a:t>з передбачуваних затрат виробництва і можливої рентабельності, одержуваних від кожного виду діяльності.</a:t>
            </a:r>
            <a:endParaRPr lang="ru-RU" sz="16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30000"/>
              </a:lnSpc>
              <a:spcAft>
                <a:spcPts val="0"/>
              </a:spcAft>
              <a:buFont typeface="Symbol" panose="05050102010706020507" pitchFamily="18" charset="2"/>
              <a:buChar char=""/>
            </a:pPr>
            <a:r>
              <a:rPr lang="uk-UA" sz="1600" dirty="0">
                <a:solidFill>
                  <a:srgbClr val="242424"/>
                </a:solidFill>
                <a:latin typeface="Times New Roman" panose="02020603050405020304" pitchFamily="18" charset="0"/>
                <a:ea typeface="Times New Roman" panose="02020603050405020304" pitchFamily="18" charset="0"/>
                <a:cs typeface="Calibri" panose="020F0502020204030204" pitchFamily="34" charset="0"/>
              </a:rPr>
              <a:t>Розрахувати </a:t>
            </a:r>
            <a:r>
              <a:rPr lang="uk-UA" sz="1600" b="1" dirty="0">
                <a:solidFill>
                  <a:srgbClr val="242424"/>
                </a:solidFill>
                <a:latin typeface="Times New Roman" panose="02020603050405020304" pitchFamily="18" charset="0"/>
                <a:ea typeface="Times New Roman" panose="02020603050405020304" pitchFamily="18" charset="0"/>
                <a:cs typeface="Calibri" panose="020F0502020204030204" pitchFamily="34" charset="0"/>
              </a:rPr>
              <a:t>обсяги необхідних </a:t>
            </a:r>
            <a:r>
              <a:rPr lang="uk-UA" sz="1600" b="1" dirty="0" smtClean="0">
                <a:solidFill>
                  <a:srgbClr val="242424"/>
                </a:solidFill>
                <a:latin typeface="Times New Roman" panose="02020603050405020304" pitchFamily="18" charset="0"/>
                <a:ea typeface="Times New Roman" panose="02020603050405020304" pitchFamily="18" charset="0"/>
                <a:cs typeface="Calibri" panose="020F0502020204030204" pitchFamily="34" charset="0"/>
              </a:rPr>
              <a:t>інвестицій, джерела </a:t>
            </a:r>
            <a:r>
              <a:rPr lang="uk-UA" sz="1600" b="1" dirty="0">
                <a:solidFill>
                  <a:srgbClr val="242424"/>
                </a:solidFill>
                <a:latin typeface="Times New Roman" panose="02020603050405020304" pitchFamily="18" charset="0"/>
                <a:ea typeface="Times New Roman" panose="02020603050405020304" pitchFamily="18" charset="0"/>
                <a:cs typeface="Calibri" panose="020F0502020204030204" pitchFamily="34" charset="0"/>
              </a:rPr>
              <a:t>їх надходжень</a:t>
            </a:r>
            <a:r>
              <a:rPr lang="uk-UA" sz="1600" dirty="0">
                <a:solidFill>
                  <a:srgbClr val="242424"/>
                </a:solidFill>
                <a:latin typeface="Times New Roman" panose="02020603050405020304" pitchFamily="18" charset="0"/>
                <a:ea typeface="Times New Roman" panose="02020603050405020304" pitchFamily="18" charset="0"/>
                <a:cs typeface="Calibri" panose="020F0502020204030204" pitchFamily="34" charset="0"/>
              </a:rPr>
              <a:t>. </a:t>
            </a:r>
            <a:endParaRPr lang="ru-RU" sz="16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30000"/>
              </a:lnSpc>
              <a:spcAft>
                <a:spcPts val="0"/>
              </a:spcAft>
              <a:buFont typeface="Symbol" panose="05050102010706020507" pitchFamily="18" charset="2"/>
              <a:buChar char=""/>
            </a:pPr>
            <a:r>
              <a:rPr lang="uk-UA" sz="1600" dirty="0">
                <a:solidFill>
                  <a:srgbClr val="242424"/>
                </a:solidFill>
                <a:latin typeface="Times New Roman" panose="02020603050405020304" pitchFamily="18" charset="0"/>
                <a:ea typeface="Times New Roman" panose="02020603050405020304" pitchFamily="18" charset="0"/>
                <a:cs typeface="Calibri" panose="020F0502020204030204" pitchFamily="34" charset="0"/>
              </a:rPr>
              <a:t>Визначити </a:t>
            </a:r>
            <a:r>
              <a:rPr lang="uk-UA" sz="1600" b="1" dirty="0">
                <a:solidFill>
                  <a:srgbClr val="242424"/>
                </a:solidFill>
                <a:latin typeface="Times New Roman" panose="02020603050405020304" pitchFamily="18" charset="0"/>
                <a:ea typeface="Times New Roman" panose="02020603050405020304" pitchFamily="18" charset="0"/>
                <a:cs typeface="Calibri" panose="020F0502020204030204" pitchFamily="34" charset="0"/>
              </a:rPr>
              <a:t>шляхи збуту </a:t>
            </a:r>
            <a:r>
              <a:rPr lang="uk-UA" sz="1600" dirty="0">
                <a:solidFill>
                  <a:srgbClr val="242424"/>
                </a:solidFill>
                <a:latin typeface="Times New Roman" panose="02020603050405020304" pitchFamily="18" charset="0"/>
                <a:ea typeface="Times New Roman" panose="02020603050405020304" pitchFamily="18" charset="0"/>
                <a:cs typeface="Calibri" panose="020F0502020204030204" pitchFamily="34" charset="0"/>
              </a:rPr>
              <a:t>продукції</a:t>
            </a:r>
            <a:endParaRPr lang="ru-RU" sz="16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30000"/>
              </a:lnSpc>
              <a:spcAft>
                <a:spcPts val="0"/>
              </a:spcAft>
              <a:buFont typeface="Symbol" panose="05050102010706020507" pitchFamily="18" charset="2"/>
              <a:buChar char=""/>
            </a:pPr>
            <a:r>
              <a:rPr lang="uk-UA" sz="1600" dirty="0">
                <a:solidFill>
                  <a:srgbClr val="242424"/>
                </a:solidFill>
                <a:latin typeface="Times New Roman" panose="02020603050405020304" pitchFamily="18" charset="0"/>
                <a:ea typeface="Times New Roman" panose="02020603050405020304" pitchFamily="18" charset="0"/>
                <a:cs typeface="Calibri" panose="020F0502020204030204" pitchFamily="34" charset="0"/>
              </a:rPr>
              <a:t>Продумати </a:t>
            </a:r>
            <a:r>
              <a:rPr lang="uk-UA" sz="1600" b="1" dirty="0">
                <a:solidFill>
                  <a:srgbClr val="242424"/>
                </a:solidFill>
                <a:latin typeface="Times New Roman" panose="02020603050405020304" pitchFamily="18" charset="0"/>
                <a:ea typeface="Times New Roman" panose="02020603050405020304" pitchFamily="18" charset="0"/>
                <a:cs typeface="Calibri" panose="020F0502020204030204" pitchFamily="34" charset="0"/>
              </a:rPr>
              <a:t>альтернативні варіанти </a:t>
            </a:r>
            <a:r>
              <a:rPr lang="uk-UA" sz="1600" dirty="0">
                <a:solidFill>
                  <a:srgbClr val="242424"/>
                </a:solidFill>
                <a:latin typeface="Times New Roman" panose="02020603050405020304" pitchFamily="18" charset="0"/>
                <a:ea typeface="Times New Roman" panose="02020603050405020304" pitchFamily="18" charset="0"/>
                <a:cs typeface="Calibri" panose="020F0502020204030204" pitchFamily="34" charset="0"/>
              </a:rPr>
              <a:t>передбачуваної спеціалізації виробництва сільськогосподарської продукції, її переробки та зберігання.</a:t>
            </a:r>
            <a:endParaRPr lang="ru-RU" sz="16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30000"/>
              </a:lnSpc>
              <a:spcAft>
                <a:spcPts val="0"/>
              </a:spcAft>
              <a:buFont typeface="Symbol" panose="05050102010706020507" pitchFamily="18" charset="2"/>
              <a:buChar char=""/>
            </a:pPr>
            <a:r>
              <a:rPr lang="uk-UA" sz="1600" dirty="0" smtClean="0">
                <a:latin typeface="Times New Roman" panose="02020603050405020304" pitchFamily="18" charset="0"/>
                <a:ea typeface="Times New Roman" panose="02020603050405020304" pitchFamily="18" charset="0"/>
                <a:cs typeface="Calibri" panose="020F0502020204030204" pitchFamily="34" charset="0"/>
              </a:rPr>
              <a:t>Визначити </a:t>
            </a:r>
            <a:r>
              <a:rPr lang="uk-UA" sz="1600" dirty="0">
                <a:latin typeface="Times New Roman" panose="02020603050405020304" pitchFamily="18" charset="0"/>
                <a:ea typeface="Times New Roman" panose="02020603050405020304" pitchFamily="18" charset="0"/>
                <a:cs typeface="Calibri" panose="020F0502020204030204" pitchFamily="34" charset="0"/>
              </a:rPr>
              <a:t>, хто та які </a:t>
            </a:r>
            <a:r>
              <a:rPr lang="uk-UA" sz="1600" b="1" dirty="0">
                <a:latin typeface="Times New Roman" panose="02020603050405020304" pitchFamily="18" charset="0"/>
                <a:ea typeface="Times New Roman" panose="02020603050405020304" pitchFamily="18" charset="0"/>
                <a:cs typeface="Calibri" panose="020F0502020204030204" pitchFamily="34" charset="0"/>
              </a:rPr>
              <a:t>ролі</a:t>
            </a:r>
            <a:r>
              <a:rPr lang="uk-UA" sz="1600" dirty="0">
                <a:latin typeface="Times New Roman" panose="02020603050405020304" pitchFamily="18" charset="0"/>
                <a:ea typeface="Times New Roman" panose="02020603050405020304" pitchFamily="18" charset="0"/>
                <a:cs typeface="Calibri" panose="020F0502020204030204" pitchFamily="34" charset="0"/>
              </a:rPr>
              <a:t> виконуватиме у Вашому господарстві.</a:t>
            </a:r>
            <a:endParaRPr lang="ru-RU" sz="16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30000"/>
              </a:lnSpc>
              <a:spcAft>
                <a:spcPts val="0"/>
              </a:spcAft>
              <a:buFont typeface="Symbol" panose="05050102010706020507" pitchFamily="18" charset="2"/>
              <a:buChar char=""/>
            </a:pPr>
            <a:r>
              <a:rPr lang="uk-UA" sz="1600" dirty="0">
                <a:latin typeface="Times New Roman" panose="02020603050405020304" pitchFamily="18" charset="0"/>
                <a:ea typeface="Times New Roman" panose="02020603050405020304" pitchFamily="18" charset="0"/>
                <a:cs typeface="Calibri" panose="020F0502020204030204" pitchFamily="34" charset="0"/>
              </a:rPr>
              <a:t>Оцінити </a:t>
            </a:r>
            <a:r>
              <a:rPr lang="uk-UA" sz="1600" b="1" dirty="0">
                <a:latin typeface="Times New Roman" panose="02020603050405020304" pitchFamily="18" charset="0"/>
                <a:ea typeface="Times New Roman" panose="02020603050405020304" pitchFamily="18" charset="0"/>
                <a:cs typeface="Calibri" panose="020F0502020204030204" pitchFamily="34" charset="0"/>
              </a:rPr>
              <a:t>потреби у навчанні </a:t>
            </a:r>
            <a:r>
              <a:rPr lang="uk-UA" sz="1600" dirty="0">
                <a:latin typeface="Times New Roman" panose="02020603050405020304" pitchFamily="18" charset="0"/>
                <a:ea typeface="Times New Roman" panose="02020603050405020304" pitchFamily="18" charset="0"/>
                <a:cs typeface="Calibri" panose="020F0502020204030204" pitchFamily="34" charset="0"/>
              </a:rPr>
              <a:t>членів господарства для здобуття нових знань та навичок, які забезпечать його успішність. </a:t>
            </a:r>
            <a:endParaRPr lang="ru-RU" sz="16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Рисунок 4"/>
          <p:cNvPicPr>
            <a:picLocks noChangeAspect="1"/>
          </p:cNvPicPr>
          <p:nvPr/>
        </p:nvPicPr>
        <p:blipFill>
          <a:blip r:embed="rId7"/>
          <a:stretch>
            <a:fillRect/>
          </a:stretch>
        </p:blipFill>
        <p:spPr>
          <a:xfrm>
            <a:off x="1901355" y="3001962"/>
            <a:ext cx="3085448" cy="1874838"/>
          </a:xfrm>
          <a:prstGeom prst="rect">
            <a:avLst/>
          </a:prstGeom>
        </p:spPr>
      </p:pic>
    </p:spTree>
    <p:extLst>
      <p:ext uri="{BB962C8B-B14F-4D97-AF65-F5344CB8AC3E}">
        <p14:creationId xmlns:p14="http://schemas.microsoft.com/office/powerpoint/2010/main" val="15625477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2093892" y="844062"/>
            <a:ext cx="9527288" cy="579518"/>
          </a:xfrm>
          <a:prstGeom prst="rect">
            <a:avLst/>
          </a:prstGeom>
        </p:spPr>
        <p:txBody>
          <a:bodyPr wrap="none">
            <a:spAutoFit/>
          </a:bodyPr>
          <a:lstStyle/>
          <a:p>
            <a:pPr>
              <a:lnSpc>
                <a:spcPct val="150000"/>
              </a:lnSpc>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КРОК 3. ПІДГОТУЙТЕ ПРОЄКТ УСТАНОВЧОГО ДОКУМЕНТУ</a:t>
            </a:r>
            <a:endParaRPr lang="ru-RU" sz="2400" b="1"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5" name="Прямокутник 4"/>
          <p:cNvSpPr/>
          <p:nvPr/>
        </p:nvSpPr>
        <p:spPr>
          <a:xfrm>
            <a:off x="6411718" y="1612720"/>
            <a:ext cx="5344322" cy="2613023"/>
          </a:xfrm>
          <a:prstGeom prst="rect">
            <a:avLst/>
          </a:prstGeom>
        </p:spPr>
        <p:txBody>
          <a:bodyPr wrap="square">
            <a:spAutoFit/>
          </a:bodyPr>
          <a:lstStyle/>
          <a:p>
            <a:pPr algn="just">
              <a:lnSpc>
                <a:spcPct val="130000"/>
              </a:lnSpc>
              <a:spcAft>
                <a:spcPts val="800"/>
              </a:spcAft>
            </a:pPr>
            <a:r>
              <a:rPr lang="uk-UA" sz="1400" dirty="0" smtClean="0">
                <a:highlight>
                  <a:srgbClr val="FFFFFF"/>
                </a:highlight>
                <a:latin typeface="Times New Roman" panose="02020603050405020304" pitchFamily="18" charset="0"/>
                <a:ea typeface="Times New Roman" panose="02020603050405020304" pitchFamily="18" charset="0"/>
                <a:cs typeface="Calibri" panose="020F0502020204030204" pitchFamily="34" charset="0"/>
              </a:rPr>
              <a:t>Приступати </a:t>
            </a:r>
            <a:r>
              <a:rPr lang="uk-UA" sz="1400" dirty="0">
                <a:highlight>
                  <a:srgbClr val="FFFFFF"/>
                </a:highlight>
                <a:latin typeface="Times New Roman" panose="02020603050405020304" pitchFamily="18" charset="0"/>
                <a:ea typeface="Times New Roman" panose="02020603050405020304" pitchFamily="18" charset="0"/>
                <a:cs typeface="Calibri" panose="020F0502020204030204" pitchFamily="34" charset="0"/>
              </a:rPr>
              <a:t>до складання проєкту договору (декларації) про створення сімейного фермерського господарства є резон лише тоді, якщо хоча б у одного із майбутніх членів господарства у власності або користуванні є </a:t>
            </a:r>
            <a:r>
              <a:rPr lang="uk-UA" sz="1400" i="1" dirty="0">
                <a:highlight>
                  <a:srgbClr val="FFFFFF"/>
                </a:highlight>
                <a:latin typeface="Times New Roman" panose="02020603050405020304" pitchFamily="18" charset="0"/>
                <a:ea typeface="Times New Roman" panose="02020603050405020304" pitchFamily="18" charset="0"/>
                <a:cs typeface="Calibri" panose="020F0502020204030204" pitchFamily="34" charset="0"/>
              </a:rPr>
              <a:t>земельна ділянка сільськогосподарського призначення для ведення фермерського господарства, товарного сільськогосподарського виробництва, особистого селянського господарства, з присвоєним кадастровим номером або якщо є розуміння того, що бодай одна із таких ділянок може бути отримана) хоча б одним із членів майбутнього господарства</a:t>
            </a:r>
            <a:r>
              <a:rPr lang="uk-UA" sz="1400" dirty="0">
                <a:highlight>
                  <a:srgbClr val="FFFFFF"/>
                </a:highlight>
                <a:latin typeface="Times New Roman" panose="02020603050405020304" pitchFamily="18" charset="0"/>
                <a:ea typeface="Times New Roman" panose="02020603050405020304" pitchFamily="18" charset="0"/>
                <a:cs typeface="Calibri" panose="020F0502020204030204" pitchFamily="34" charset="0"/>
              </a:rPr>
              <a:t>.</a:t>
            </a:r>
            <a:endParaRPr lang="ru-RU" sz="105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Рисунок 5"/>
          <p:cNvPicPr>
            <a:picLocks noChangeAspect="1"/>
          </p:cNvPicPr>
          <p:nvPr/>
        </p:nvPicPr>
        <p:blipFill>
          <a:blip r:embed="rId7"/>
          <a:stretch>
            <a:fillRect/>
          </a:stretch>
        </p:blipFill>
        <p:spPr>
          <a:xfrm>
            <a:off x="1766365" y="1919192"/>
            <a:ext cx="4503806" cy="2000081"/>
          </a:xfrm>
          <a:prstGeom prst="rect">
            <a:avLst/>
          </a:prstGeom>
        </p:spPr>
      </p:pic>
      <p:sp>
        <p:nvSpPr>
          <p:cNvPr id="7" name="Прямокутник 6"/>
          <p:cNvSpPr/>
          <p:nvPr/>
        </p:nvSpPr>
        <p:spPr>
          <a:xfrm>
            <a:off x="2213756" y="4721355"/>
            <a:ext cx="9407424" cy="1061829"/>
          </a:xfrm>
          <a:prstGeom prst="rect">
            <a:avLst/>
          </a:prstGeom>
        </p:spPr>
        <p:txBody>
          <a:bodyPr wrap="square">
            <a:spAutoFit/>
          </a:bodyPr>
          <a:lstStyle/>
          <a:p>
            <a:pPr algn="just">
              <a:lnSpc>
                <a:spcPct val="150000"/>
              </a:lnSpc>
              <a:spcAft>
                <a:spcPts val="0"/>
              </a:spcAft>
            </a:pPr>
            <a:r>
              <a:rPr lang="uk-UA" sz="1400" dirty="0">
                <a:latin typeface="Times New Roman" panose="02020603050405020304" pitchFamily="18" charset="0"/>
                <a:ea typeface="Times New Roman" panose="02020603050405020304" pitchFamily="18" charset="0"/>
                <a:cs typeface="Calibri" panose="020F0502020204030204" pitchFamily="34" charset="0"/>
              </a:rPr>
              <a:t>Якщо Ви плануєте обрати </a:t>
            </a:r>
            <a:r>
              <a:rPr lang="uk-UA" sz="1400" b="1" dirty="0">
                <a:latin typeface="Times New Roman" panose="02020603050405020304" pitchFamily="18" charset="0"/>
                <a:ea typeface="Times New Roman" panose="02020603050405020304" pitchFamily="18" charset="0"/>
                <a:cs typeface="Calibri" panose="020F0502020204030204" pitchFamily="34" charset="0"/>
              </a:rPr>
              <a:t>спрощену систему оподаткування </a:t>
            </a:r>
            <a:r>
              <a:rPr lang="uk-UA" sz="1400" dirty="0">
                <a:latin typeface="Times New Roman" panose="02020603050405020304" pitchFamily="18" charset="0"/>
                <a:ea typeface="Times New Roman" panose="02020603050405020304" pitchFamily="18" charset="0"/>
                <a:cs typeface="Calibri" panose="020F0502020204030204" pitchFamily="34" charset="0"/>
              </a:rPr>
              <a:t>та, зокрема, бути платником єдиного податку 4 групи, поставтеся відповідально до </a:t>
            </a:r>
            <a:r>
              <a:rPr lang="uk-UA" sz="1400" b="1" dirty="0">
                <a:latin typeface="Times New Roman" panose="02020603050405020304" pitchFamily="18" charset="0"/>
                <a:ea typeface="Times New Roman" panose="02020603050405020304" pitchFamily="18" charset="0"/>
                <a:cs typeface="Calibri" panose="020F0502020204030204" pitchFamily="34" charset="0"/>
              </a:rPr>
              <a:t>вибору видів економічної діяльнос</a:t>
            </a:r>
            <a:r>
              <a:rPr lang="uk-UA" sz="1400" dirty="0">
                <a:latin typeface="Times New Roman" panose="02020603050405020304" pitchFamily="18" charset="0"/>
                <a:ea typeface="Times New Roman" panose="02020603050405020304" pitchFamily="18" charset="0"/>
                <a:cs typeface="Calibri" panose="020F0502020204030204" pitchFamily="34" charset="0"/>
              </a:rPr>
              <a:t>ті, щоб уникнути непорозумінь та </a:t>
            </a:r>
            <a:r>
              <a:rPr lang="uk-UA" sz="1400" dirty="0" err="1">
                <a:latin typeface="Times New Roman" panose="02020603050405020304" pitchFamily="18" charset="0"/>
                <a:ea typeface="Times New Roman" panose="02020603050405020304" pitchFamily="18" charset="0"/>
                <a:cs typeface="Calibri" panose="020F0502020204030204" pitchFamily="34" charset="0"/>
              </a:rPr>
              <a:t>різнотлумачень</a:t>
            </a:r>
            <a:r>
              <a:rPr lang="uk-UA" sz="1400" dirty="0">
                <a:latin typeface="Times New Roman" panose="02020603050405020304" pitchFamily="18" charset="0"/>
                <a:ea typeface="Times New Roman" panose="02020603050405020304" pitchFamily="18" charset="0"/>
                <a:cs typeface="Calibri" panose="020F0502020204030204" pitchFamily="34" charset="0"/>
              </a:rPr>
              <a:t> з органами Державної податкової служби.</a:t>
            </a:r>
            <a:endParaRPr lang="ru-RU" sz="105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914109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1901371" y="844062"/>
            <a:ext cx="9854670" cy="830997"/>
          </a:xfrm>
          <a:prstGeom prst="rect">
            <a:avLst/>
          </a:prstGeom>
        </p:spPr>
        <p:txBody>
          <a:bodyPr wrap="square">
            <a:spAutoFit/>
          </a:bodyPr>
          <a:lstStyle/>
          <a:p>
            <a:pPr>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КРОК 4. УКЛАДІТЬ ДОГОВІР (ДЕКЛАРАЦІЮ) ПРО СТВОРЕННЯ СФГ БЕЗ СТВОРЕННЯ ЮРИДИЧНОЇ ОСОБИ</a:t>
            </a:r>
            <a:endParaRPr lang="uk-UA" sz="2400" b="1"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7"/>
          <a:stretch>
            <a:fillRect/>
          </a:stretch>
        </p:blipFill>
        <p:spPr>
          <a:xfrm>
            <a:off x="2057525" y="3249686"/>
            <a:ext cx="4241675" cy="2176405"/>
          </a:xfrm>
          <a:prstGeom prst="rect">
            <a:avLst/>
          </a:prstGeom>
        </p:spPr>
      </p:pic>
      <p:sp>
        <p:nvSpPr>
          <p:cNvPr id="7" name="Прямокутник 6"/>
          <p:cNvSpPr/>
          <p:nvPr/>
        </p:nvSpPr>
        <p:spPr>
          <a:xfrm>
            <a:off x="2057525" y="1717905"/>
            <a:ext cx="9829675" cy="738664"/>
          </a:xfrm>
          <a:prstGeom prst="rect">
            <a:avLst/>
          </a:prstGeom>
        </p:spPr>
        <p:txBody>
          <a:bodyPr wrap="square">
            <a:spAutoFit/>
          </a:bodyPr>
          <a:lstStyle/>
          <a:p>
            <a:pPr algn="just">
              <a:lnSpc>
                <a:spcPct val="150000"/>
              </a:lnSpc>
              <a:spcAft>
                <a:spcPts val="0"/>
              </a:spcAft>
            </a:pPr>
            <a:r>
              <a:rPr lang="uk-UA" sz="14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Ви провели </a:t>
            </a:r>
            <a:r>
              <a:rPr lang="uk-UA" sz="1400" i="1"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попередні перемовини</a:t>
            </a:r>
            <a:r>
              <a:rPr lang="uk-UA" sz="14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 із потенційними членами СФГ, показали Ваші попередні розрахунки, ознайомили із проектом установчого документу і </a:t>
            </a:r>
            <a:r>
              <a:rPr lang="uk-UA" sz="1400" i="1"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вони</a:t>
            </a:r>
            <a:r>
              <a:rPr lang="uk-UA" sz="14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 – усі чи частина з них – </a:t>
            </a:r>
            <a:r>
              <a:rPr lang="uk-UA" sz="1400" i="1"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готові стати його засновниками та членами</a:t>
            </a:r>
            <a:r>
              <a:rPr lang="uk-UA" sz="14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 </a:t>
            </a:r>
            <a:endParaRPr lang="ru-RU" sz="105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8" name="Прямокутник 7"/>
          <p:cNvSpPr/>
          <p:nvPr/>
        </p:nvSpPr>
        <p:spPr>
          <a:xfrm>
            <a:off x="6767768" y="2773986"/>
            <a:ext cx="4988272" cy="3746154"/>
          </a:xfrm>
          <a:prstGeom prst="rect">
            <a:avLst/>
          </a:prstGeom>
        </p:spPr>
        <p:txBody>
          <a:bodyPr wrap="square">
            <a:spAutoFit/>
          </a:bodyPr>
          <a:lstStyle/>
          <a:p>
            <a:pPr algn="just">
              <a:lnSpc>
                <a:spcPct val="150000"/>
              </a:lnSpc>
              <a:spcAft>
                <a:spcPts val="0"/>
              </a:spcAft>
            </a:pPr>
            <a:r>
              <a:rPr lang="uk-UA" sz="1600" b="1" i="1" smtClean="0">
                <a:solidFill>
                  <a:srgbClr val="0D0D0D"/>
                </a:solidFill>
                <a:latin typeface="Times New Roman" panose="02020603050405020304" pitchFamily="18" charset="0"/>
                <a:ea typeface="Times New Roman" panose="02020603050405020304" pitchFamily="18" charset="0"/>
                <a:cs typeface="Calibri" panose="020F0502020204030204" pitchFamily="34" charset="0"/>
              </a:rPr>
              <a:t>Законом не визначена процедура укладання такого договору.</a:t>
            </a:r>
            <a:r>
              <a:rPr lang="uk-UA" sz="1600" b="1" smtClean="0">
                <a:solidFill>
                  <a:srgbClr val="0D0D0D"/>
                </a:solidFill>
                <a:latin typeface="Times New Roman" panose="02020603050405020304" pitchFamily="18" charset="0"/>
                <a:ea typeface="Times New Roman" panose="02020603050405020304" pitchFamily="18" charset="0"/>
                <a:cs typeface="Calibri" panose="020F0502020204030204" pitchFamily="34" charset="0"/>
              </a:rPr>
              <a:t> </a:t>
            </a:r>
          </a:p>
          <a:p>
            <a:pPr algn="just">
              <a:lnSpc>
                <a:spcPct val="150000"/>
              </a:lnSpc>
              <a:spcAft>
                <a:spcPts val="0"/>
              </a:spcAft>
            </a:pPr>
            <a:endParaRPr lang="uk-UA" sz="1600" smtClean="0">
              <a:solidFill>
                <a:srgbClr val="0D0D0D"/>
              </a:solidFill>
              <a:latin typeface="Times New Roman" panose="02020603050405020304" pitchFamily="18" charset="0"/>
              <a:ea typeface="Times New Roman" panose="02020603050405020304" pitchFamily="18" charset="0"/>
              <a:cs typeface="Calibri" panose="020F0502020204030204" pitchFamily="34" charset="0"/>
            </a:endParaRPr>
          </a:p>
          <a:p>
            <a:pPr algn="just">
              <a:lnSpc>
                <a:spcPct val="150000"/>
              </a:lnSpc>
              <a:spcAft>
                <a:spcPts val="0"/>
              </a:spcAft>
            </a:pPr>
            <a:r>
              <a:rPr lang="uk-UA" sz="1600" smtClean="0">
                <a:solidFill>
                  <a:srgbClr val="0D0D0D"/>
                </a:solidFill>
                <a:latin typeface="Times New Roman" panose="02020603050405020304" pitchFamily="18" charset="0"/>
                <a:ea typeface="Times New Roman" panose="02020603050405020304" pitchFamily="18" charset="0"/>
                <a:cs typeface="Calibri" panose="020F0502020204030204" pitchFamily="34" charset="0"/>
              </a:rPr>
              <a:t>Будуть проводитися сімейні установчі збори чи в якийсь інший спосіб відбудеться підписання договору - вирішувати членам майбутнього СФГ. </a:t>
            </a:r>
          </a:p>
          <a:p>
            <a:pPr algn="just">
              <a:lnSpc>
                <a:spcPct val="150000"/>
              </a:lnSpc>
              <a:spcAft>
                <a:spcPts val="0"/>
              </a:spcAft>
            </a:pPr>
            <a:endParaRPr lang="uk-UA" sz="1600" smtClean="0">
              <a:solidFill>
                <a:srgbClr val="0D0D0D"/>
              </a:solidFill>
              <a:latin typeface="Times New Roman" panose="02020603050405020304" pitchFamily="18" charset="0"/>
              <a:ea typeface="Times New Roman" panose="02020603050405020304" pitchFamily="18" charset="0"/>
              <a:cs typeface="Calibri" panose="020F0502020204030204" pitchFamily="34" charset="0"/>
            </a:endParaRPr>
          </a:p>
          <a:p>
            <a:pPr algn="just">
              <a:lnSpc>
                <a:spcPct val="150000"/>
              </a:lnSpc>
              <a:spcAft>
                <a:spcPts val="0"/>
              </a:spcAft>
            </a:pPr>
            <a:r>
              <a:rPr lang="uk-UA" sz="1600" smtClean="0">
                <a:solidFill>
                  <a:srgbClr val="0D0D0D"/>
                </a:solidFill>
                <a:latin typeface="Times New Roman" panose="02020603050405020304" pitchFamily="18" charset="0"/>
                <a:ea typeface="Times New Roman" panose="02020603050405020304" pitchFamily="18" charset="0"/>
                <a:cs typeface="Calibri" panose="020F0502020204030204" pitchFamily="34" charset="0"/>
              </a:rPr>
              <a:t>Важливо, щоб таке рішення було спільним і добре продуманим, а </a:t>
            </a:r>
            <a:r>
              <a:rPr lang="uk-UA" sz="1600" i="1" smtClean="0">
                <a:solidFill>
                  <a:srgbClr val="0D0D0D"/>
                </a:solidFill>
                <a:latin typeface="Times New Roman" panose="02020603050405020304" pitchFamily="18" charset="0"/>
                <a:ea typeface="Times New Roman" panose="02020603050405020304" pitchFamily="18" charset="0"/>
                <a:cs typeface="Calibri" panose="020F0502020204030204" pitchFamily="34" charset="0"/>
              </a:rPr>
              <a:t>договір був підписаний усіма членами майбутнього господарства!</a:t>
            </a:r>
            <a:endParaRPr lang="ru-RU" sz="1600" dirty="0">
              <a:latin typeface="Calibri" panose="020F0502020204030204" pitchFamily="34" charset="0"/>
              <a:ea typeface="Calibri" panose="020F0502020204030204" pitchFamily="34" charset="0"/>
              <a:cs typeface="Calibri" panose="020F0502020204030204" pitchFamily="34" charset="0"/>
            </a:endParaRPr>
          </a:p>
        </p:txBody>
      </p:sp>
      <p:sp>
        <p:nvSpPr>
          <p:cNvPr id="10" name="Прямокутник 9"/>
          <p:cNvSpPr/>
          <p:nvPr/>
        </p:nvSpPr>
        <p:spPr>
          <a:xfrm>
            <a:off x="2057525" y="5679876"/>
            <a:ext cx="4034972" cy="738664"/>
          </a:xfrm>
          <a:prstGeom prst="rect">
            <a:avLst/>
          </a:prstGeom>
        </p:spPr>
        <p:txBody>
          <a:bodyPr wrap="square">
            <a:spAutoFit/>
          </a:bodyPr>
          <a:lstStyle/>
          <a:p>
            <a:pPr algn="just">
              <a:lnSpc>
                <a:spcPct val="150000"/>
              </a:lnSpc>
              <a:spcAft>
                <a:spcPts val="0"/>
              </a:spcAft>
            </a:pPr>
            <a:r>
              <a:rPr lang="uk-UA" sz="14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Договір про створення СФГ без створення юридичної особи укладається в </a:t>
            </a:r>
            <a:r>
              <a:rPr lang="uk-UA" sz="1400" i="1"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письмовій формі</a:t>
            </a:r>
            <a:r>
              <a:rPr lang="uk-UA" sz="14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 </a:t>
            </a:r>
            <a:endParaRPr lang="ru-RU" sz="105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05943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4" name="Прямокутник 3"/>
          <p:cNvSpPr/>
          <p:nvPr/>
        </p:nvSpPr>
        <p:spPr>
          <a:xfrm>
            <a:off x="1709826" y="844063"/>
            <a:ext cx="9387442" cy="579518"/>
          </a:xfrm>
          <a:prstGeom prst="rect">
            <a:avLst/>
          </a:prstGeom>
        </p:spPr>
        <p:txBody>
          <a:bodyPr wrap="none">
            <a:spAutoFit/>
          </a:bodyPr>
          <a:lstStyle/>
          <a:p>
            <a:pPr>
              <a:lnSpc>
                <a:spcPct val="150000"/>
              </a:lnSpc>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КРОК 5. ЗРОБІТЬ НОТАРІАЛЬНЕ ПОСВІДЧЕННЯ ДОГОВОРУ</a:t>
            </a:r>
            <a:endParaRPr lang="ru-RU" sz="2400" b="1"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16386" name="Picture 2" descr="Нотаріуси"/>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9825" y="2433637"/>
            <a:ext cx="2963373" cy="255927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кутник 1"/>
          <p:cNvSpPr/>
          <p:nvPr/>
        </p:nvSpPr>
        <p:spPr>
          <a:xfrm>
            <a:off x="5084931" y="2433637"/>
            <a:ext cx="6671109" cy="923330"/>
          </a:xfrm>
          <a:prstGeom prst="rect">
            <a:avLst/>
          </a:prstGeom>
        </p:spPr>
        <p:txBody>
          <a:bodyPr wrap="square">
            <a:spAutoFit/>
          </a:bodyPr>
          <a:lstStyle/>
          <a:p>
            <a:pPr algn="just">
              <a:spcAft>
                <a:spcPts val="0"/>
              </a:spcAft>
            </a:pPr>
            <a:r>
              <a:rPr lang="uk-UA"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Договір про створення СФГ без створення юридичної особи </a:t>
            </a:r>
            <a:r>
              <a:rPr lang="uk-UA" dirty="0">
                <a:solidFill>
                  <a:srgbClr val="0070C0"/>
                </a:solidFill>
                <a:latin typeface="Times New Roman" panose="02020603050405020304" pitchFamily="18" charset="0"/>
                <a:ea typeface="Times New Roman" panose="02020603050405020304" pitchFamily="18" charset="0"/>
                <a:cs typeface="Calibri" panose="020F0502020204030204" pitchFamily="34" charset="0"/>
              </a:rPr>
              <a:t>підлягає нотаріальному посвідченню </a:t>
            </a:r>
            <a:r>
              <a:rPr lang="uk-UA" b="1" dirty="0">
                <a:solidFill>
                  <a:schemeClr val="accent2">
                    <a:lumMod val="50000"/>
                  </a:schemeClr>
                </a:solidFill>
                <a:latin typeface="Times New Roman" panose="02020603050405020304" pitchFamily="18" charset="0"/>
                <a:ea typeface="Times New Roman" panose="02020603050405020304" pitchFamily="18" charset="0"/>
                <a:cs typeface="Calibri" panose="020F0502020204030204" pitchFamily="34" charset="0"/>
              </a:rPr>
              <a:t>за </a:t>
            </a:r>
            <a:r>
              <a:rPr lang="uk-UA" b="1" i="1" dirty="0">
                <a:solidFill>
                  <a:schemeClr val="accent2">
                    <a:lumMod val="50000"/>
                  </a:schemeClr>
                </a:solidFill>
                <a:latin typeface="Times New Roman" panose="02020603050405020304" pitchFamily="18" charset="0"/>
                <a:ea typeface="Times New Roman" panose="02020603050405020304" pitchFamily="18" charset="0"/>
                <a:cs typeface="Calibri" panose="020F0502020204030204" pitchFamily="34" charset="0"/>
              </a:rPr>
              <a:t>місцем розташування майна та земельних ділянок фермерського господарства</a:t>
            </a:r>
            <a:r>
              <a:rPr lang="uk-UA"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endParaRPr lang="ru-RU"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Прямокутник 4"/>
          <p:cNvSpPr/>
          <p:nvPr/>
        </p:nvSpPr>
        <p:spPr>
          <a:xfrm>
            <a:off x="5143872" y="4069584"/>
            <a:ext cx="6612167" cy="923330"/>
          </a:xfrm>
          <a:prstGeom prst="rect">
            <a:avLst/>
          </a:prstGeom>
        </p:spPr>
        <p:txBody>
          <a:bodyPr wrap="square">
            <a:spAutoFit/>
          </a:bodyPr>
          <a:lstStyle/>
          <a:p>
            <a:pPr algn="just">
              <a:spcAft>
                <a:spcPts val="0"/>
              </a:spcAft>
            </a:pPr>
            <a:r>
              <a:rPr lang="uk-UA"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Я</a:t>
            </a:r>
            <a:r>
              <a:rPr lang="uk-UA" dirty="0" smtClean="0">
                <a:solidFill>
                  <a:srgbClr val="0D0D0D"/>
                </a:solidFill>
                <a:latin typeface="Times New Roman" panose="02020603050405020304" pitchFamily="18" charset="0"/>
                <a:ea typeface="Times New Roman" panose="02020603050405020304" pitchFamily="18" charset="0"/>
                <a:cs typeface="Calibri" panose="020F0502020204030204" pitchFamily="34" charset="0"/>
              </a:rPr>
              <a:t>кщо </a:t>
            </a:r>
            <a:r>
              <a:rPr lang="uk-UA"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СФГ створюється однією особою, його установчим документом є </a:t>
            </a:r>
            <a:r>
              <a:rPr lang="uk-UA" b="1" i="1" dirty="0">
                <a:solidFill>
                  <a:schemeClr val="accent2">
                    <a:lumMod val="50000"/>
                  </a:schemeClr>
                </a:solidFill>
                <a:latin typeface="Times New Roman" panose="02020603050405020304" pitchFamily="18" charset="0"/>
                <a:ea typeface="Times New Roman" panose="02020603050405020304" pitchFamily="18" charset="0"/>
                <a:cs typeface="Calibri" panose="020F0502020204030204" pitchFamily="34" charset="0"/>
              </a:rPr>
              <a:t>декларація</a:t>
            </a:r>
            <a:r>
              <a:rPr lang="uk-UA" b="1" dirty="0">
                <a:solidFill>
                  <a:schemeClr val="accent2">
                    <a:lumMod val="50000"/>
                  </a:schemeClr>
                </a:solidFill>
                <a:latin typeface="Times New Roman" panose="02020603050405020304" pitchFamily="18" charset="0"/>
                <a:ea typeface="Times New Roman" panose="02020603050405020304" pitchFamily="18" charset="0"/>
                <a:cs typeface="Calibri" panose="020F0502020204030204" pitchFamily="34" charset="0"/>
              </a:rPr>
              <a:t> </a:t>
            </a:r>
            <a:r>
              <a:rPr lang="uk-UA"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про створення СФГ, що </a:t>
            </a:r>
            <a:r>
              <a:rPr lang="uk-UA" b="1" i="1" dirty="0">
                <a:solidFill>
                  <a:srgbClr val="0070C0"/>
                </a:solidFill>
                <a:latin typeface="Times New Roman" panose="02020603050405020304" pitchFamily="18" charset="0"/>
                <a:ea typeface="Times New Roman" panose="02020603050405020304" pitchFamily="18" charset="0"/>
                <a:cs typeface="Calibri" panose="020F0502020204030204" pitchFamily="34" charset="0"/>
              </a:rPr>
              <a:t>не потребує нотаріального посвідчення</a:t>
            </a:r>
            <a:r>
              <a:rPr lang="uk-UA" i="1"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a:t>
            </a:r>
            <a:endParaRPr lang="ru-RU"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88428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4" name="Прямокутник 3"/>
          <p:cNvSpPr/>
          <p:nvPr/>
        </p:nvSpPr>
        <p:spPr>
          <a:xfrm>
            <a:off x="1709826" y="844063"/>
            <a:ext cx="6046142" cy="646331"/>
          </a:xfrm>
          <a:prstGeom prst="rect">
            <a:avLst/>
          </a:prstGeom>
        </p:spPr>
        <p:txBody>
          <a:bodyPr wrap="none">
            <a:spAutoFit/>
          </a:bodyPr>
          <a:lstStyle/>
          <a:p>
            <a:pPr>
              <a:lnSpc>
                <a:spcPct val="150000"/>
              </a:lnSpc>
              <a:spcBef>
                <a:spcPts val="800"/>
              </a:spcBef>
              <a:spcAft>
                <a:spcPts val="800"/>
              </a:spcAft>
            </a:pPr>
            <a:r>
              <a:rPr lang="uk-UA" sz="2400" b="1" dirty="0" smtClean="0">
                <a:latin typeface="Times New Roman" panose="02020603050405020304" pitchFamily="18" charset="0"/>
                <a:ea typeface="Times New Roman" panose="02020603050405020304" pitchFamily="18" charset="0"/>
                <a:cs typeface="Times New Roman" panose="02020603050405020304" pitchFamily="18" charset="0"/>
              </a:rPr>
              <a:t>КРОК 6. ДЕРЖАВНА РЕЄСТРАЦІЯ СФГ</a:t>
            </a:r>
            <a:endParaRPr lang="ru-RU" sz="2400" b="1" dirty="0">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7"/>
          <a:stretch>
            <a:fillRect/>
          </a:stretch>
        </p:blipFill>
        <p:spPr>
          <a:xfrm>
            <a:off x="1927451" y="2389187"/>
            <a:ext cx="3286125" cy="1876425"/>
          </a:xfrm>
          <a:prstGeom prst="rect">
            <a:avLst/>
          </a:prstGeom>
        </p:spPr>
      </p:pic>
      <p:sp>
        <p:nvSpPr>
          <p:cNvPr id="6" name="Прямокутник 5"/>
          <p:cNvSpPr/>
          <p:nvPr/>
        </p:nvSpPr>
        <p:spPr>
          <a:xfrm>
            <a:off x="5660040" y="2041937"/>
            <a:ext cx="6096000" cy="3046988"/>
          </a:xfrm>
          <a:prstGeom prst="rect">
            <a:avLst/>
          </a:prstGeom>
        </p:spPr>
        <p:txBody>
          <a:bodyPr>
            <a:spAutoFit/>
          </a:bodyPr>
          <a:lstStyle/>
          <a:p>
            <a:pPr algn="just">
              <a:spcAft>
                <a:spcPts val="0"/>
              </a:spcAft>
            </a:pPr>
            <a:r>
              <a:rPr lang="uk-UA" sz="1600" dirty="0" smtClean="0">
                <a:solidFill>
                  <a:srgbClr val="0D0D0D"/>
                </a:solidFill>
                <a:latin typeface="Times New Roman" panose="02020603050405020304" pitchFamily="18" charset="0"/>
                <a:ea typeface="Times New Roman" panose="02020603050405020304" pitchFamily="18" charset="0"/>
                <a:cs typeface="Calibri" panose="020F0502020204030204" pitchFamily="34" charset="0"/>
              </a:rPr>
              <a:t>Голова СФГ має </a:t>
            </a:r>
            <a:r>
              <a:rPr lang="uk-UA" sz="16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зареєструватися як </a:t>
            </a:r>
            <a:r>
              <a:rPr lang="uk-UA" sz="1600" dirty="0" smtClean="0">
                <a:solidFill>
                  <a:srgbClr val="0D0D0D"/>
                </a:solidFill>
                <a:latin typeface="Times New Roman" panose="02020603050405020304" pitchFamily="18" charset="0"/>
                <a:ea typeface="Times New Roman" panose="02020603050405020304" pitchFamily="18" charset="0"/>
                <a:cs typeface="Calibri" panose="020F0502020204030204" pitchFamily="34" charset="0"/>
              </a:rPr>
              <a:t>ФОП або </a:t>
            </a:r>
            <a:r>
              <a:rPr lang="uk-UA" sz="16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зареєструвати зміни до відомостей про </a:t>
            </a:r>
            <a:r>
              <a:rPr lang="uk-UA" sz="1600" dirty="0" smtClean="0">
                <a:solidFill>
                  <a:srgbClr val="0D0D0D"/>
                </a:solidFill>
                <a:latin typeface="Times New Roman" panose="02020603050405020304" pitchFamily="18" charset="0"/>
                <a:ea typeface="Times New Roman" panose="02020603050405020304" pitchFamily="18" charset="0"/>
                <a:cs typeface="Calibri" panose="020F0502020204030204" pitchFamily="34" charset="0"/>
              </a:rPr>
              <a:t>ФОП </a:t>
            </a:r>
            <a:r>
              <a:rPr lang="uk-UA" sz="16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в порядку, встановленому </a:t>
            </a:r>
            <a:r>
              <a:rPr lang="ru-RU" sz="16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Законом </a:t>
            </a:r>
            <a:r>
              <a:rPr lang="ru-RU" sz="1600" dirty="0" err="1">
                <a:solidFill>
                  <a:srgbClr val="0D0D0D"/>
                </a:solidFill>
                <a:latin typeface="Times New Roman" panose="02020603050405020304" pitchFamily="18" charset="0"/>
                <a:ea typeface="Times New Roman" panose="02020603050405020304" pitchFamily="18" charset="0"/>
                <a:cs typeface="Calibri" panose="020F0502020204030204" pitchFamily="34" charset="0"/>
              </a:rPr>
              <a:t>України</a:t>
            </a:r>
            <a:r>
              <a:rPr lang="ru-RU" sz="16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 "Про </a:t>
            </a:r>
            <a:r>
              <a:rPr lang="ru-RU" sz="1600" dirty="0" err="1">
                <a:solidFill>
                  <a:srgbClr val="0D0D0D"/>
                </a:solidFill>
                <a:latin typeface="Times New Roman" panose="02020603050405020304" pitchFamily="18" charset="0"/>
                <a:ea typeface="Times New Roman" panose="02020603050405020304" pitchFamily="18" charset="0"/>
                <a:cs typeface="Calibri" panose="020F0502020204030204" pitchFamily="34" charset="0"/>
              </a:rPr>
              <a:t>державну</a:t>
            </a:r>
            <a:r>
              <a:rPr lang="ru-RU" sz="16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 </a:t>
            </a:r>
            <a:r>
              <a:rPr lang="ru-RU" sz="1600" dirty="0" err="1">
                <a:solidFill>
                  <a:srgbClr val="0D0D0D"/>
                </a:solidFill>
                <a:latin typeface="Times New Roman" panose="02020603050405020304" pitchFamily="18" charset="0"/>
                <a:ea typeface="Times New Roman" panose="02020603050405020304" pitchFamily="18" charset="0"/>
                <a:cs typeface="Calibri" panose="020F0502020204030204" pitchFamily="34" charset="0"/>
              </a:rPr>
              <a:t>реєстрацію</a:t>
            </a:r>
            <a:r>
              <a:rPr lang="ru-RU" sz="16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 </a:t>
            </a:r>
            <a:r>
              <a:rPr lang="ru-RU" sz="1600" dirty="0" err="1">
                <a:solidFill>
                  <a:srgbClr val="0D0D0D"/>
                </a:solidFill>
                <a:latin typeface="Times New Roman" panose="02020603050405020304" pitchFamily="18" charset="0"/>
                <a:ea typeface="Times New Roman" panose="02020603050405020304" pitchFamily="18" charset="0"/>
                <a:cs typeface="Calibri" panose="020F0502020204030204" pitchFamily="34" charset="0"/>
              </a:rPr>
              <a:t>юридичних</a:t>
            </a:r>
            <a:r>
              <a:rPr lang="ru-RU" sz="16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 </a:t>
            </a:r>
            <a:r>
              <a:rPr lang="ru-RU" sz="1600" dirty="0" err="1">
                <a:solidFill>
                  <a:srgbClr val="0D0D0D"/>
                </a:solidFill>
                <a:latin typeface="Times New Roman" panose="02020603050405020304" pitchFamily="18" charset="0"/>
                <a:ea typeface="Times New Roman" panose="02020603050405020304" pitchFamily="18" charset="0"/>
                <a:cs typeface="Calibri" panose="020F0502020204030204" pitchFamily="34" charset="0"/>
              </a:rPr>
              <a:t>осіб</a:t>
            </a:r>
            <a:r>
              <a:rPr lang="ru-RU" sz="16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 </a:t>
            </a:r>
            <a:r>
              <a:rPr lang="ru-RU" sz="1600" dirty="0" err="1">
                <a:solidFill>
                  <a:srgbClr val="0D0D0D"/>
                </a:solidFill>
                <a:latin typeface="Times New Roman" panose="02020603050405020304" pitchFamily="18" charset="0"/>
                <a:ea typeface="Times New Roman" panose="02020603050405020304" pitchFamily="18" charset="0"/>
                <a:cs typeface="Calibri" panose="020F0502020204030204" pitchFamily="34" charset="0"/>
              </a:rPr>
              <a:t>фізичних</a:t>
            </a:r>
            <a:r>
              <a:rPr lang="ru-RU" sz="16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 </a:t>
            </a:r>
            <a:r>
              <a:rPr lang="ru-RU" sz="1600" dirty="0" err="1">
                <a:solidFill>
                  <a:srgbClr val="0D0D0D"/>
                </a:solidFill>
                <a:latin typeface="Times New Roman" panose="02020603050405020304" pitchFamily="18" charset="0"/>
                <a:ea typeface="Times New Roman" panose="02020603050405020304" pitchFamily="18" charset="0"/>
                <a:cs typeface="Calibri" panose="020F0502020204030204" pitchFamily="34" charset="0"/>
              </a:rPr>
              <a:t>осіб</a:t>
            </a:r>
            <a:r>
              <a:rPr lang="ru-RU" sz="16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 - </a:t>
            </a:r>
            <a:r>
              <a:rPr lang="ru-RU" sz="1600" dirty="0" err="1">
                <a:solidFill>
                  <a:srgbClr val="0D0D0D"/>
                </a:solidFill>
                <a:latin typeface="Times New Roman" panose="02020603050405020304" pitchFamily="18" charset="0"/>
                <a:ea typeface="Times New Roman" panose="02020603050405020304" pitchFamily="18" charset="0"/>
                <a:cs typeface="Calibri" panose="020F0502020204030204" pitchFamily="34" charset="0"/>
              </a:rPr>
              <a:t>підприємців</a:t>
            </a:r>
            <a:r>
              <a:rPr lang="ru-RU" sz="16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 та </a:t>
            </a:r>
            <a:r>
              <a:rPr lang="ru-RU" sz="1600" dirty="0" err="1">
                <a:solidFill>
                  <a:srgbClr val="0D0D0D"/>
                </a:solidFill>
                <a:latin typeface="Times New Roman" panose="02020603050405020304" pitchFamily="18" charset="0"/>
                <a:ea typeface="Times New Roman" panose="02020603050405020304" pitchFamily="18" charset="0"/>
                <a:cs typeface="Calibri" panose="020F0502020204030204" pitchFamily="34" charset="0"/>
              </a:rPr>
              <a:t>громадських</a:t>
            </a:r>
            <a:r>
              <a:rPr lang="ru-RU" sz="16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 </a:t>
            </a:r>
            <a:r>
              <a:rPr lang="ru-RU" sz="1600" dirty="0" err="1">
                <a:solidFill>
                  <a:srgbClr val="0D0D0D"/>
                </a:solidFill>
                <a:latin typeface="Times New Roman" panose="02020603050405020304" pitchFamily="18" charset="0"/>
                <a:ea typeface="Times New Roman" panose="02020603050405020304" pitchFamily="18" charset="0"/>
                <a:cs typeface="Calibri" panose="020F0502020204030204" pitchFamily="34" charset="0"/>
              </a:rPr>
              <a:t>формувань</a:t>
            </a:r>
            <a:r>
              <a:rPr lang="ru-RU" sz="16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 (</a:t>
            </a:r>
            <a:r>
              <a:rPr lang="ru-RU" sz="16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hlinkClick r:id="rId8"/>
              </a:rPr>
              <a:t>https://zakon.rada.gov.ua/</a:t>
            </a:r>
            <a:r>
              <a:rPr lang="ru-RU" sz="1600" dirty="0" err="1">
                <a:solidFill>
                  <a:srgbClr val="0D0D0D"/>
                </a:solidFill>
                <a:latin typeface="Times New Roman" panose="02020603050405020304" pitchFamily="18" charset="0"/>
                <a:ea typeface="Times New Roman" panose="02020603050405020304" pitchFamily="18" charset="0"/>
                <a:cs typeface="Calibri" panose="020F0502020204030204" pitchFamily="34" charset="0"/>
                <a:hlinkClick r:id="rId8"/>
              </a:rPr>
              <a:t>laws</a:t>
            </a:r>
            <a:r>
              <a:rPr lang="ru-RU" sz="16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hlinkClick r:id="rId8"/>
              </a:rPr>
              <a:t>/</a:t>
            </a:r>
            <a:r>
              <a:rPr lang="ru-RU" sz="1600" dirty="0" err="1">
                <a:solidFill>
                  <a:srgbClr val="0D0D0D"/>
                </a:solidFill>
                <a:latin typeface="Times New Roman" panose="02020603050405020304" pitchFamily="18" charset="0"/>
                <a:ea typeface="Times New Roman" panose="02020603050405020304" pitchFamily="18" charset="0"/>
                <a:cs typeface="Calibri" panose="020F0502020204030204" pitchFamily="34" charset="0"/>
                <a:hlinkClick r:id="rId8"/>
              </a:rPr>
              <a:t>show</a:t>
            </a:r>
            <a:r>
              <a:rPr lang="ru-RU" sz="16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hlinkClick r:id="rId8"/>
              </a:rPr>
              <a:t>/755-15#Text</a:t>
            </a:r>
            <a:r>
              <a:rPr lang="ru-RU" sz="1600" dirty="0" smtClean="0">
                <a:solidFill>
                  <a:srgbClr val="0D0D0D"/>
                </a:solidFill>
                <a:latin typeface="Times New Roman" panose="02020603050405020304" pitchFamily="18" charset="0"/>
                <a:ea typeface="Times New Roman" panose="02020603050405020304" pitchFamily="18" charset="0"/>
                <a:cs typeface="Calibri" panose="020F0502020204030204" pitchFamily="34" charset="0"/>
              </a:rPr>
              <a:t>).   </a:t>
            </a:r>
            <a:endParaRPr lang="uk-UA" sz="16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endParaRPr>
          </a:p>
          <a:p>
            <a:pPr algn="just">
              <a:spcAft>
                <a:spcPts val="0"/>
              </a:spcAft>
            </a:pPr>
            <a:endParaRPr lang="uk-UA" sz="1600" dirty="0" smtClean="0">
              <a:solidFill>
                <a:srgbClr val="0D0D0D"/>
              </a:solidFill>
              <a:latin typeface="Times New Roman" panose="02020603050405020304" pitchFamily="18" charset="0"/>
              <a:ea typeface="Times New Roman" panose="02020603050405020304" pitchFamily="18" charset="0"/>
              <a:cs typeface="Calibri" panose="020F0502020204030204" pitchFamily="34" charset="0"/>
            </a:endParaRPr>
          </a:p>
          <a:p>
            <a:pPr algn="just">
              <a:spcAft>
                <a:spcPts val="0"/>
              </a:spcAft>
            </a:pPr>
            <a:r>
              <a:rPr lang="uk-UA" sz="1600" dirty="0" smtClean="0">
                <a:solidFill>
                  <a:srgbClr val="0D0D0D"/>
                </a:solidFill>
                <a:latin typeface="Times New Roman" panose="02020603050405020304" pitchFamily="18" charset="0"/>
                <a:ea typeface="Times New Roman" panose="02020603050405020304" pitchFamily="18" charset="0"/>
                <a:cs typeface="Calibri" panose="020F0502020204030204" pitchFamily="34" charset="0"/>
              </a:rPr>
              <a:t>Лист </a:t>
            </a:r>
            <a:r>
              <a:rPr lang="uk-UA" sz="16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Міністерства юстиції України від 25.11.2019 № 10575/8.4.3/32-19 «Щодо порядку державної реєстрації сімейних фермерських господарств» </a:t>
            </a:r>
            <a:r>
              <a:rPr lang="uk-UA" sz="1600" u="sng" dirty="0">
                <a:solidFill>
                  <a:srgbClr val="0000FF"/>
                </a:solidFill>
                <a:latin typeface="Times New Roman" panose="02020603050405020304" pitchFamily="18" charset="0"/>
                <a:ea typeface="Times New Roman" panose="02020603050405020304" pitchFamily="18" charset="0"/>
                <a:cs typeface="Calibri" panose="020F0502020204030204" pitchFamily="34" charset="0"/>
                <a:hlinkClick r:id="rId9"/>
              </a:rPr>
              <a:t>https://zakon.rada.gov.ua/laws/show/v1057323-19</a:t>
            </a:r>
            <a:r>
              <a:rPr lang="uk-UA" sz="16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 </a:t>
            </a:r>
            <a:endParaRPr lang="uk-UA" sz="1600" dirty="0" smtClean="0">
              <a:solidFill>
                <a:srgbClr val="0D0D0D"/>
              </a:solidFill>
              <a:latin typeface="Times New Roman" panose="02020603050405020304" pitchFamily="18" charset="0"/>
              <a:ea typeface="Times New Roman" panose="02020603050405020304" pitchFamily="18" charset="0"/>
              <a:cs typeface="Calibri" panose="020F0502020204030204" pitchFamily="34" charset="0"/>
            </a:endParaRPr>
          </a:p>
          <a:p>
            <a:pPr algn="just">
              <a:spcAft>
                <a:spcPts val="0"/>
              </a:spcAft>
            </a:pPr>
            <a:endParaRPr lang="ru-RU" sz="1600" dirty="0" smtClean="0">
              <a:latin typeface="Calibri" panose="020F0502020204030204" pitchFamily="34" charset="0"/>
              <a:ea typeface="Times New Roman" panose="02020603050405020304" pitchFamily="18" charset="0"/>
              <a:cs typeface="Calibri" panose="020F0502020204030204" pitchFamily="34" charset="0"/>
            </a:endParaRPr>
          </a:p>
          <a:p>
            <a:pPr algn="just">
              <a:spcAft>
                <a:spcPts val="0"/>
              </a:spcAft>
            </a:pPr>
            <a:r>
              <a:rPr lang="uk-UA" sz="1600" dirty="0" smtClean="0">
                <a:latin typeface="Times New Roman" panose="02020603050405020304" pitchFamily="18" charset="0"/>
                <a:ea typeface="Times New Roman" panose="02020603050405020304" pitchFamily="18" charset="0"/>
                <a:cs typeface="Calibri" panose="020F0502020204030204" pitchFamily="34" charset="0"/>
              </a:rPr>
              <a:t>Відповідальність </a:t>
            </a:r>
            <a:r>
              <a:rPr lang="uk-UA" sz="1600" dirty="0">
                <a:latin typeface="Times New Roman" panose="02020603050405020304" pitchFamily="18" charset="0"/>
                <a:ea typeface="Times New Roman" panose="02020603050405020304" pitchFamily="18" charset="0"/>
                <a:cs typeface="Calibri" panose="020F0502020204030204" pitchFamily="34" charset="0"/>
              </a:rPr>
              <a:t>за реєстрацію покладена на голову СФГ.</a:t>
            </a:r>
            <a:endParaRPr lang="ru-RU" sz="16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3068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7" name="Прямокутник 6"/>
          <p:cNvSpPr/>
          <p:nvPr/>
        </p:nvSpPr>
        <p:spPr>
          <a:xfrm>
            <a:off x="1740009" y="618978"/>
            <a:ext cx="993421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3600" b="1" i="0" u="none" strike="noStrike" kern="1200" cap="none" spc="0" normalizeH="0" baseline="0" noProof="0" dirty="0" smtClean="0">
                <a:ln>
                  <a:noFill/>
                </a:ln>
                <a:solidFill>
                  <a:srgbClr val="70AD47">
                    <a:lumMod val="50000"/>
                  </a:srgbClr>
                </a:solidFill>
                <a:effectLst/>
                <a:uLnTx/>
                <a:uFillTx/>
                <a:latin typeface="Calibri" panose="020F0502020204030204"/>
                <a:ea typeface="+mn-ea"/>
                <a:cs typeface="Arial"/>
                <a:sym typeface="Arial"/>
              </a:rPr>
              <a:t>ПОЗНАЙОМИМОСЯ</a:t>
            </a:r>
          </a:p>
        </p:txBody>
      </p:sp>
      <p:sp>
        <p:nvSpPr>
          <p:cNvPr id="10" name="Місце для тексту 2">
            <a:extLst>
              <a:ext uri="{FF2B5EF4-FFF2-40B4-BE49-F238E27FC236}">
                <a16:creationId xmlns:a16="http://schemas.microsoft.com/office/drawing/2014/main" id="{BA077509-01CF-4295-83C3-AAE1263CA20E}"/>
              </a:ext>
            </a:extLst>
          </p:cNvPr>
          <p:cNvSpPr txBox="1">
            <a:spLocks/>
          </p:cNvSpPr>
          <p:nvPr/>
        </p:nvSpPr>
        <p:spPr>
          <a:xfrm>
            <a:off x="3983845" y="5152600"/>
            <a:ext cx="7827795" cy="1323439"/>
          </a:xfrm>
          <a:prstGeom prst="rect">
            <a:avLst/>
          </a:prstGeom>
        </p:spPr>
        <p:txBody>
          <a:bodyPr wrap="square" lIns="0" tIns="0" rIns="0" bIns="0">
            <a:spAutoFit/>
          </a:bodyPr>
          <a:lstStyle>
            <a:lvl1pPr marL="0">
              <a:defRPr sz="1800" b="1" i="0">
                <a:solidFill>
                  <a:srgbClr val="5FB3CE"/>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uk-UA" sz="2000" b="1" i="0" u="none" strike="noStrike" kern="0" cap="none" spc="0" normalizeH="0" baseline="0" noProof="0" dirty="0">
                <a:ln>
                  <a:noFill/>
                </a:ln>
                <a:solidFill>
                  <a:schemeClr val="accent6">
                    <a:lumMod val="50000"/>
                  </a:schemeClr>
                </a:solidFill>
                <a:effectLst/>
                <a:uLnTx/>
                <a:uFillTx/>
                <a:latin typeface="Arial"/>
                <a:ea typeface="+mn-ea"/>
                <a:cs typeface="Arial"/>
              </a:rPr>
              <a:t>Корінець Роман Ярославович</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000" b="1" i="0" u="none" strike="noStrike" kern="0" cap="none" spc="0" normalizeH="0" baseline="0" noProof="0" dirty="0">
              <a:ln>
                <a:noFill/>
              </a:ln>
              <a:solidFill>
                <a:srgbClr val="0070C0"/>
              </a:solidFill>
              <a:effectLst/>
              <a:uLnTx/>
              <a:uFillTx/>
              <a:latin typeface="Arial"/>
              <a:ea typeface="+mn-ea"/>
              <a:cs typeface="Arial"/>
            </a:endParaRPr>
          </a:p>
          <a:p>
            <a:pPr marL="285750" lvl="0" indent="-285750" algn="just">
              <a:buClrTx/>
              <a:buFont typeface="Arial" panose="020B0604020202020204" pitchFamily="34" charset="0"/>
              <a:buChar char="•"/>
              <a:defRPr/>
            </a:pPr>
            <a:r>
              <a:rPr lang="uk-UA" sz="1400" b="0" dirty="0">
                <a:solidFill>
                  <a:sysClr val="windowText" lastClr="000000"/>
                </a:solidFill>
              </a:rPr>
              <a:t>Директор Національної асоціації сільськогосподарських дорадчих служб України</a:t>
            </a:r>
          </a:p>
          <a:p>
            <a:pPr marL="285750" lvl="0" indent="-285750" algn="just">
              <a:buClrTx/>
              <a:buFont typeface="Arial" panose="020B0604020202020204" pitchFamily="34" charset="0"/>
              <a:buChar char="•"/>
              <a:defRPr/>
            </a:pPr>
            <a:r>
              <a:rPr lang="uk-UA" sz="1400" b="0" dirty="0" smtClean="0">
                <a:solidFill>
                  <a:sysClr val="windowText" lastClr="000000"/>
                </a:solidFill>
              </a:rPr>
              <a:t>Експерт Українського ветеранського фонду</a:t>
            </a:r>
            <a:endParaRPr lang="uk-UA" sz="1400" b="0" dirty="0">
              <a:solidFill>
                <a:sysClr val="windowText" lastClr="000000"/>
              </a:solidFill>
            </a:endParaRP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uk-UA" sz="1400" b="0" i="0" u="none" strike="noStrike" kern="0" cap="none" spc="0" normalizeH="0" baseline="0" noProof="0" dirty="0" smtClean="0">
                <a:ln>
                  <a:noFill/>
                </a:ln>
                <a:solidFill>
                  <a:sysClr val="windowText" lastClr="000000"/>
                </a:solidFill>
                <a:effectLst/>
                <a:uLnTx/>
                <a:uFillTx/>
                <a:latin typeface="Arial"/>
                <a:ea typeface="+mn-ea"/>
                <a:cs typeface="Arial"/>
              </a:rPr>
              <a:t>Кандидат </a:t>
            </a:r>
            <a:r>
              <a:rPr kumimoji="0" lang="uk-UA" sz="1400" b="0" i="0" u="none" strike="noStrike" kern="0" cap="none" spc="0" normalizeH="0" baseline="0" noProof="0" dirty="0">
                <a:ln>
                  <a:noFill/>
                </a:ln>
                <a:solidFill>
                  <a:sysClr val="windowText" lastClr="000000"/>
                </a:solidFill>
                <a:effectLst/>
                <a:uLnTx/>
                <a:uFillTx/>
                <a:latin typeface="Arial"/>
                <a:ea typeface="+mn-ea"/>
                <a:cs typeface="Arial"/>
              </a:rPr>
              <a:t>економічних наук, магістр державного </a:t>
            </a:r>
            <a:r>
              <a:rPr kumimoji="0" lang="uk-UA" sz="1400" b="0" i="0" u="none" strike="noStrike" kern="0" cap="none" spc="0" normalizeH="0" baseline="0" noProof="0" dirty="0" smtClean="0">
                <a:ln>
                  <a:noFill/>
                </a:ln>
                <a:solidFill>
                  <a:sysClr val="windowText" lastClr="000000"/>
                </a:solidFill>
                <a:effectLst/>
                <a:uLnTx/>
                <a:uFillTx/>
                <a:latin typeface="Arial"/>
                <a:ea typeface="+mn-ea"/>
                <a:cs typeface="Arial"/>
              </a:rPr>
              <a:t>управління, </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uk-UA" sz="1400" b="0" i="0" u="none" strike="noStrike" kern="0" cap="none" spc="0" normalizeH="0" baseline="0" noProof="0" dirty="0" smtClean="0">
                <a:ln>
                  <a:noFill/>
                </a:ln>
                <a:solidFill>
                  <a:sysClr val="windowText" lastClr="000000"/>
                </a:solidFill>
                <a:effectLst/>
                <a:uLnTx/>
                <a:uFillTx/>
                <a:latin typeface="Arial"/>
                <a:ea typeface="+mn-ea"/>
                <a:cs typeface="Arial"/>
              </a:rPr>
              <a:t>Сертифікований дорадник, консультант</a:t>
            </a:r>
            <a:endParaRPr kumimoji="0" lang="uk-UA" sz="1400" b="0" i="0" u="none" strike="noStrike" kern="0" cap="none" spc="0" normalizeH="0" baseline="0" noProof="0" dirty="0">
              <a:ln>
                <a:noFill/>
              </a:ln>
              <a:solidFill>
                <a:sysClr val="windowText" lastClr="000000"/>
              </a:solidFill>
              <a:effectLst/>
              <a:uLnTx/>
              <a:uFillTx/>
              <a:latin typeface="Arial"/>
              <a:ea typeface="+mn-ea"/>
              <a:cs typeface="Arial"/>
            </a:endParaRPr>
          </a:p>
        </p:txBody>
      </p:sp>
      <p:pic>
        <p:nvPicPr>
          <p:cNvPr id="11" name="Рисунок 10">
            <a:extLst>
              <a:ext uri="{FF2B5EF4-FFF2-40B4-BE49-F238E27FC236}">
                <a16:creationId xmlns:a16="http://schemas.microsoft.com/office/drawing/2014/main" id="{547AF6A2-5B14-46D2-A217-CB39B23E4723}"/>
              </a:ext>
            </a:extLst>
          </p:cNvPr>
          <p:cNvPicPr>
            <a:picLocks noChangeAspect="1"/>
          </p:cNvPicPr>
          <p:nvPr/>
        </p:nvPicPr>
        <p:blipFill>
          <a:blip r:embed="rId7"/>
          <a:stretch>
            <a:fillRect/>
          </a:stretch>
        </p:blipFill>
        <p:spPr>
          <a:xfrm>
            <a:off x="1807590" y="5152599"/>
            <a:ext cx="1996954" cy="1332645"/>
          </a:xfrm>
          <a:prstGeom prst="rect">
            <a:avLst/>
          </a:prstGeom>
        </p:spPr>
      </p:pic>
      <p:pic>
        <p:nvPicPr>
          <p:cNvPr id="5" name="Рисунок 4"/>
          <p:cNvPicPr>
            <a:picLocks noChangeAspect="1"/>
          </p:cNvPicPr>
          <p:nvPr/>
        </p:nvPicPr>
        <p:blipFill>
          <a:blip r:embed="rId8"/>
          <a:stretch>
            <a:fillRect/>
          </a:stretch>
        </p:blipFill>
        <p:spPr>
          <a:xfrm>
            <a:off x="1828740" y="1265309"/>
            <a:ext cx="1647090" cy="1544680"/>
          </a:xfrm>
          <a:prstGeom prst="rect">
            <a:avLst/>
          </a:prstGeom>
        </p:spPr>
      </p:pic>
      <p:sp>
        <p:nvSpPr>
          <p:cNvPr id="13" name="Місце для тексту 2">
            <a:extLst>
              <a:ext uri="{FF2B5EF4-FFF2-40B4-BE49-F238E27FC236}">
                <a16:creationId xmlns:a16="http://schemas.microsoft.com/office/drawing/2014/main" id="{BA077509-01CF-4295-83C3-AAE1263CA20E}"/>
              </a:ext>
            </a:extLst>
          </p:cNvPr>
          <p:cNvSpPr txBox="1">
            <a:spLocks/>
          </p:cNvSpPr>
          <p:nvPr/>
        </p:nvSpPr>
        <p:spPr>
          <a:xfrm>
            <a:off x="3615354" y="1265430"/>
            <a:ext cx="8140686" cy="1323439"/>
          </a:xfrm>
          <a:prstGeom prst="rect">
            <a:avLst/>
          </a:prstGeom>
        </p:spPr>
        <p:txBody>
          <a:bodyPr wrap="square" lIns="0" tIns="0" rIns="0" bIns="0">
            <a:spAutoFit/>
          </a:bodyPr>
          <a:lstStyle>
            <a:lvl1pPr marL="0">
              <a:defRPr sz="1800" b="1" i="0">
                <a:solidFill>
                  <a:srgbClr val="5FB3CE"/>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uk-UA" sz="2000" b="1" i="0" u="none" strike="noStrike" kern="0" cap="none" spc="0" normalizeH="0" baseline="0" noProof="0" dirty="0" smtClean="0">
                <a:ln>
                  <a:noFill/>
                </a:ln>
                <a:solidFill>
                  <a:schemeClr val="accent6">
                    <a:lumMod val="50000"/>
                  </a:schemeClr>
                </a:solidFill>
                <a:effectLst/>
                <a:uLnTx/>
                <a:uFillTx/>
              </a:rPr>
              <a:t>Березюк Олександр Григорович</a:t>
            </a:r>
          </a:p>
          <a:p>
            <a:pPr marL="0" marR="0" lvl="0" indent="0" defTabSz="914400" eaLnBrk="1" fontAlgn="auto" latinLnBrk="0" hangingPunct="1">
              <a:lnSpc>
                <a:spcPct val="100000"/>
              </a:lnSpc>
              <a:spcBef>
                <a:spcPts val="0"/>
              </a:spcBef>
              <a:spcAft>
                <a:spcPts val="0"/>
              </a:spcAft>
              <a:buClrTx/>
              <a:buSzTx/>
              <a:buFontTx/>
              <a:buNone/>
              <a:tabLst/>
              <a:defRPr/>
            </a:pPr>
            <a:endParaRPr kumimoji="0" lang="uk-UA" sz="1000" b="1" i="0" u="none" strike="noStrike" kern="0" cap="none" spc="0" normalizeH="0" baseline="0" noProof="0" dirty="0" smtClean="0">
              <a:ln>
                <a:noFill/>
              </a:ln>
              <a:solidFill>
                <a:srgbClr val="0070C0"/>
              </a:solidFill>
              <a:effectLst/>
              <a:uLnTx/>
              <a:uFillTx/>
            </a:endParaRPr>
          </a:p>
          <a:p>
            <a:pPr marL="285750" lvl="0" indent="-285750" algn="just">
              <a:buClrTx/>
              <a:buFont typeface="Arial" panose="020B0604020202020204" pitchFamily="34" charset="0"/>
              <a:buChar char="•"/>
              <a:defRPr/>
            </a:pPr>
            <a:r>
              <a:rPr lang="uk-UA" sz="1400" b="0" dirty="0" smtClean="0">
                <a:solidFill>
                  <a:sysClr val="windowText" lastClr="000000"/>
                </a:solidFill>
              </a:rPr>
              <a:t>Директор Сільськогосподарської дорадчої служби «Агроаргумент» (Хмельницька область)</a:t>
            </a:r>
          </a:p>
          <a:p>
            <a:pPr marL="285750" lvl="0" indent="-285750" algn="just">
              <a:buClrTx/>
              <a:buFont typeface="Arial" panose="020B0604020202020204" pitchFamily="34" charset="0"/>
              <a:buChar char="•"/>
              <a:defRPr/>
            </a:pPr>
            <a:r>
              <a:rPr lang="uk-UA" sz="1400" b="0" dirty="0" smtClean="0">
                <a:solidFill>
                  <a:sysClr val="windowText" lastClr="000000"/>
                </a:solidFill>
              </a:rPr>
              <a:t>Консультант «Української кооперативної федерації», дорадник ТОВ «</a:t>
            </a:r>
            <a:r>
              <a:rPr lang="uk-UA" sz="1400" b="0" dirty="0" err="1" smtClean="0">
                <a:solidFill>
                  <a:sysClr val="windowText" lastClr="000000"/>
                </a:solidFill>
              </a:rPr>
              <a:t>УкрМілкІнвест</a:t>
            </a:r>
            <a:r>
              <a:rPr lang="uk-UA" sz="1400" b="0" dirty="0" smtClean="0">
                <a:solidFill>
                  <a:sysClr val="windowText" lastClr="000000"/>
                </a:solidFill>
              </a:rPr>
              <a:t>»</a:t>
            </a:r>
          </a:p>
          <a:p>
            <a:pPr marL="285750" lvl="0" indent="-285750" algn="just">
              <a:buClrTx/>
              <a:buFont typeface="Arial" panose="020B0604020202020204" pitchFamily="34" charset="0"/>
              <a:buChar char="•"/>
              <a:defRPr/>
            </a:pPr>
            <a:r>
              <a:rPr lang="uk-UA" sz="1400" b="0" dirty="0" smtClean="0">
                <a:solidFill>
                  <a:sysClr val="windowText" lastClr="000000"/>
                </a:solidFill>
              </a:rPr>
              <a:t>Експерт у питаннях створення сімейних молочних ферм</a:t>
            </a:r>
          </a:p>
          <a:p>
            <a:pPr marL="285750" lvl="0" indent="-285750" algn="just">
              <a:buClrTx/>
              <a:buFont typeface="Arial" panose="020B0604020202020204" pitchFamily="34" charset="0"/>
              <a:buChar char="•"/>
              <a:defRPr/>
            </a:pPr>
            <a:r>
              <a:rPr lang="uk-UA" sz="1400" b="0" dirty="0" smtClean="0">
                <a:solidFill>
                  <a:sysClr val="windowText" lastClr="000000"/>
                </a:solidFill>
              </a:rPr>
              <a:t>Дорадник</a:t>
            </a:r>
          </a:p>
        </p:txBody>
      </p:sp>
      <p:pic>
        <p:nvPicPr>
          <p:cNvPr id="2" name="Рисунок 1"/>
          <p:cNvPicPr>
            <a:picLocks noChangeAspect="1"/>
          </p:cNvPicPr>
          <p:nvPr/>
        </p:nvPicPr>
        <p:blipFill>
          <a:blip r:embed="rId9"/>
          <a:stretch>
            <a:fillRect/>
          </a:stretch>
        </p:blipFill>
        <p:spPr>
          <a:xfrm>
            <a:off x="1807590" y="3007742"/>
            <a:ext cx="1668240" cy="1966139"/>
          </a:xfrm>
          <a:prstGeom prst="rect">
            <a:avLst/>
          </a:prstGeom>
        </p:spPr>
      </p:pic>
      <p:sp>
        <p:nvSpPr>
          <p:cNvPr id="12" name="Місце для тексту 2">
            <a:extLst>
              <a:ext uri="{FF2B5EF4-FFF2-40B4-BE49-F238E27FC236}">
                <a16:creationId xmlns:a16="http://schemas.microsoft.com/office/drawing/2014/main" id="{BA077509-01CF-4295-83C3-AAE1263CA20E}"/>
              </a:ext>
            </a:extLst>
          </p:cNvPr>
          <p:cNvSpPr txBox="1">
            <a:spLocks/>
          </p:cNvSpPr>
          <p:nvPr/>
        </p:nvSpPr>
        <p:spPr>
          <a:xfrm>
            <a:off x="3615354" y="2964875"/>
            <a:ext cx="8352731" cy="1323439"/>
          </a:xfrm>
          <a:prstGeom prst="rect">
            <a:avLst/>
          </a:prstGeom>
        </p:spPr>
        <p:txBody>
          <a:bodyPr wrap="square" lIns="0" tIns="0" rIns="0" bIns="0">
            <a:spAutoFit/>
          </a:bodyPr>
          <a:lstStyle>
            <a:lvl1pPr marL="0">
              <a:defRPr sz="1800" b="1" i="0">
                <a:solidFill>
                  <a:srgbClr val="5FB3CE"/>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uk-UA" sz="2000" b="1" i="0" u="none" strike="noStrike" kern="0" cap="none" spc="0" normalizeH="0" baseline="0" noProof="0" dirty="0" smtClean="0">
                <a:ln>
                  <a:noFill/>
                </a:ln>
                <a:solidFill>
                  <a:schemeClr val="accent6">
                    <a:lumMod val="50000"/>
                  </a:schemeClr>
                </a:solidFill>
                <a:effectLst/>
                <a:uLnTx/>
                <a:uFillTx/>
              </a:rPr>
              <a:t>Павленко Світлана Леонідівна</a:t>
            </a:r>
          </a:p>
          <a:p>
            <a:pPr marL="0" marR="0" lvl="0" indent="0" defTabSz="914400" eaLnBrk="1" fontAlgn="auto" latinLnBrk="0" hangingPunct="1">
              <a:lnSpc>
                <a:spcPct val="100000"/>
              </a:lnSpc>
              <a:spcBef>
                <a:spcPts val="0"/>
              </a:spcBef>
              <a:spcAft>
                <a:spcPts val="0"/>
              </a:spcAft>
              <a:buClrTx/>
              <a:buSzTx/>
              <a:buFontTx/>
              <a:buNone/>
              <a:tabLst/>
              <a:defRPr/>
            </a:pPr>
            <a:endParaRPr kumimoji="0" lang="uk-UA" sz="1000" b="1" i="0" u="none" strike="noStrike" kern="0" cap="none" spc="0" normalizeH="0" baseline="0" noProof="0" dirty="0" smtClean="0">
              <a:ln>
                <a:noFill/>
              </a:ln>
              <a:solidFill>
                <a:srgbClr val="0070C0"/>
              </a:solidFill>
              <a:effectLst/>
              <a:uLnTx/>
              <a:uFillTx/>
            </a:endParaRPr>
          </a:p>
          <a:p>
            <a:pPr marL="285750" lvl="0" indent="-285750" algn="just">
              <a:buClrTx/>
              <a:buFont typeface="Arial" panose="020B0604020202020204" pitchFamily="34" charset="0"/>
              <a:buChar char="•"/>
              <a:defRPr/>
            </a:pPr>
            <a:r>
              <a:rPr lang="uk-UA" sz="1400" b="0" dirty="0" smtClean="0">
                <a:solidFill>
                  <a:sysClr val="windowText" lastClr="000000"/>
                </a:solidFill>
              </a:rPr>
              <a:t>Аналітик Національної асоціації сільськогосподарських дорадчих служб України</a:t>
            </a:r>
          </a:p>
          <a:p>
            <a:pPr marL="285750" lvl="0" indent="-285750" algn="just">
              <a:buClrTx/>
              <a:buFont typeface="Arial" panose="020B0604020202020204" pitchFamily="34" charset="0"/>
              <a:buChar char="•"/>
              <a:defRPr/>
            </a:pPr>
            <a:r>
              <a:rPr lang="uk-UA" sz="1400" b="0" dirty="0" err="1" smtClean="0">
                <a:solidFill>
                  <a:sysClr val="windowText" lastClr="000000"/>
                </a:solidFill>
              </a:rPr>
              <a:t>Експертка</a:t>
            </a:r>
            <a:r>
              <a:rPr lang="uk-UA" sz="1400" b="0" dirty="0" smtClean="0">
                <a:solidFill>
                  <a:sysClr val="windowText" lastClr="000000"/>
                </a:solidFill>
              </a:rPr>
              <a:t> проєкту «Німецько-український агрополітичний діалог»</a:t>
            </a:r>
          </a:p>
          <a:p>
            <a:pPr marL="285750" lvl="0" indent="-285750" algn="just">
              <a:buClrTx/>
              <a:buFont typeface="Arial" panose="020B0604020202020204" pitchFamily="34" charset="0"/>
              <a:buChar char="•"/>
              <a:defRPr/>
            </a:pPr>
            <a:r>
              <a:rPr lang="uk-UA" sz="1400" b="0" dirty="0" err="1" smtClean="0">
                <a:solidFill>
                  <a:sysClr val="windowText" lastClr="000000"/>
                </a:solidFill>
              </a:rPr>
              <a:t>Експертка</a:t>
            </a:r>
            <a:r>
              <a:rPr lang="uk-UA" sz="1400" b="0" dirty="0" smtClean="0">
                <a:solidFill>
                  <a:sysClr val="windowText" lastClr="000000"/>
                </a:solidFill>
              </a:rPr>
              <a:t> у питання правового регулювання сімейних фермерських господарств</a:t>
            </a:r>
          </a:p>
          <a:p>
            <a:pPr marL="285750" lvl="0" indent="-285750" algn="just">
              <a:buClrTx/>
              <a:buFont typeface="Arial" panose="020B0604020202020204" pitchFamily="34" charset="0"/>
              <a:buChar char="•"/>
              <a:defRPr/>
            </a:pPr>
            <a:r>
              <a:rPr lang="uk-UA" sz="1400" b="0" dirty="0" smtClean="0">
                <a:solidFill>
                  <a:sysClr val="windowText" lastClr="000000"/>
                </a:solidFill>
              </a:rPr>
              <a:t>Сертифікована дорадниця</a:t>
            </a:r>
          </a:p>
        </p:txBody>
      </p:sp>
    </p:spTree>
    <p:extLst>
      <p:ext uri="{BB962C8B-B14F-4D97-AF65-F5344CB8AC3E}">
        <p14:creationId xmlns:p14="http://schemas.microsoft.com/office/powerpoint/2010/main" val="14082261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4" name="Прямокутник 3"/>
          <p:cNvSpPr/>
          <p:nvPr/>
        </p:nvSpPr>
        <p:spPr>
          <a:xfrm>
            <a:off x="1709826" y="844063"/>
            <a:ext cx="6046142" cy="646331"/>
          </a:xfrm>
          <a:prstGeom prst="rect">
            <a:avLst/>
          </a:prstGeom>
        </p:spPr>
        <p:txBody>
          <a:bodyPr wrap="none">
            <a:spAutoFit/>
          </a:bodyPr>
          <a:lstStyle/>
          <a:p>
            <a:pPr>
              <a:lnSpc>
                <a:spcPct val="150000"/>
              </a:lnSpc>
              <a:spcBef>
                <a:spcPts val="800"/>
              </a:spcBef>
              <a:spcAft>
                <a:spcPts val="800"/>
              </a:spcAft>
            </a:pPr>
            <a:r>
              <a:rPr lang="uk-UA" sz="2400" b="1" dirty="0" smtClean="0">
                <a:latin typeface="Times New Roman" panose="02020603050405020304" pitchFamily="18" charset="0"/>
                <a:ea typeface="Times New Roman" panose="02020603050405020304" pitchFamily="18" charset="0"/>
                <a:cs typeface="Times New Roman" panose="02020603050405020304" pitchFamily="18" charset="0"/>
              </a:rPr>
              <a:t>КРОК 6. ДЕРЖАВНА РЕЄСТРАЦІЯ СФГ</a:t>
            </a:r>
            <a:endParaRPr lang="ru-RU" sz="2400" b="1" dirty="0">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7"/>
          <a:stretch>
            <a:fillRect/>
          </a:stretch>
        </p:blipFill>
        <p:spPr>
          <a:xfrm>
            <a:off x="1709826" y="1737063"/>
            <a:ext cx="1762019" cy="1006138"/>
          </a:xfrm>
          <a:prstGeom prst="rect">
            <a:avLst/>
          </a:prstGeom>
        </p:spPr>
      </p:pic>
      <p:sp>
        <p:nvSpPr>
          <p:cNvPr id="9" name="Прямокутник 8"/>
          <p:cNvSpPr/>
          <p:nvPr/>
        </p:nvSpPr>
        <p:spPr>
          <a:xfrm>
            <a:off x="3592714" y="1490394"/>
            <a:ext cx="7946856" cy="2462213"/>
          </a:xfrm>
          <a:prstGeom prst="rect">
            <a:avLst/>
          </a:prstGeom>
        </p:spPr>
        <p:txBody>
          <a:bodyPr wrap="square">
            <a:spAutoFit/>
          </a:bodyPr>
          <a:lstStyle/>
          <a:p>
            <a:pPr algn="just">
              <a:spcAft>
                <a:spcPts val="0"/>
              </a:spcAft>
            </a:pPr>
            <a:r>
              <a:rPr lang="uk-UA" sz="1400" b="1"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Документи для реєстрації:</a:t>
            </a:r>
            <a:endParaRPr lang="ru-RU" sz="1050" b="1"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0"/>
              </a:spcAft>
              <a:buFont typeface="Arial" panose="020B0604020202020204" pitchFamily="34" charset="0"/>
              <a:buChar char="●"/>
            </a:pPr>
            <a:r>
              <a:rPr lang="uk-UA" sz="1400" dirty="0">
                <a:solidFill>
                  <a:srgbClr val="000000"/>
                </a:solidFill>
                <a:latin typeface="Times New Roman" panose="02020603050405020304" pitchFamily="18" charset="0"/>
                <a:ea typeface="Times New Roman" panose="02020603050405020304" pitchFamily="18" charset="0"/>
                <a:cs typeface="Noto Sans Symbols"/>
              </a:rPr>
              <a:t>Заява про державну реєстрацію фізичної особи підприємцем </a:t>
            </a:r>
            <a:endParaRPr lang="ru-RU" sz="1050" dirty="0">
              <a:latin typeface="Noto Sans Symbols"/>
              <a:ea typeface="Noto Sans Symbols"/>
              <a:cs typeface="Noto Sans Symbols"/>
            </a:endParaRPr>
          </a:p>
          <a:p>
            <a:pPr marL="342900" lvl="0" indent="-342900" algn="just">
              <a:spcAft>
                <a:spcPts val="0"/>
              </a:spcAft>
              <a:buFont typeface="Arial" panose="020B0604020202020204" pitchFamily="34" charset="0"/>
              <a:buChar char="●"/>
            </a:pPr>
            <a:r>
              <a:rPr lang="uk-UA" sz="1400" dirty="0">
                <a:solidFill>
                  <a:srgbClr val="000000"/>
                </a:solidFill>
                <a:latin typeface="Times New Roman" panose="02020603050405020304" pitchFamily="18" charset="0"/>
                <a:ea typeface="Times New Roman" panose="02020603050405020304" pitchFamily="18" charset="0"/>
                <a:cs typeface="Noto Sans Symbols"/>
              </a:rPr>
              <a:t>Нотаріально засвідчена письмова згода батьків (</a:t>
            </a:r>
            <a:r>
              <a:rPr lang="uk-UA" sz="1400" dirty="0" err="1">
                <a:solidFill>
                  <a:srgbClr val="000000"/>
                </a:solidFill>
                <a:latin typeface="Times New Roman" panose="02020603050405020304" pitchFamily="18" charset="0"/>
                <a:ea typeface="Times New Roman" panose="02020603050405020304" pitchFamily="18" charset="0"/>
                <a:cs typeface="Noto Sans Symbols"/>
              </a:rPr>
              <a:t>усиновлювачів</a:t>
            </a:r>
            <a:r>
              <a:rPr lang="uk-UA" sz="1400" dirty="0">
                <a:solidFill>
                  <a:srgbClr val="000000"/>
                </a:solidFill>
                <a:latin typeface="Times New Roman" panose="02020603050405020304" pitchFamily="18" charset="0"/>
                <a:ea typeface="Times New Roman" panose="02020603050405020304" pitchFamily="18" charset="0"/>
                <a:cs typeface="Noto Sans Symbols"/>
              </a:rPr>
              <a:t>) або піклувальника чи органу опіки та піклування - для фізичної особи, яка досягла шістнадцяти років і має бажання займатися підприємницькою діяльністю, але не має повної цивільної дієздатності;</a:t>
            </a:r>
            <a:endParaRPr lang="ru-RU" sz="1050" dirty="0">
              <a:latin typeface="Noto Sans Symbols"/>
              <a:ea typeface="Noto Sans Symbols"/>
              <a:cs typeface="Noto Sans Symbols"/>
            </a:endParaRPr>
          </a:p>
          <a:p>
            <a:pPr marL="342900" lvl="0" indent="-342900" algn="just">
              <a:spcAft>
                <a:spcPts val="0"/>
              </a:spcAft>
              <a:buFont typeface="Arial" panose="020B0604020202020204" pitchFamily="34" charset="0"/>
              <a:buChar char="●"/>
            </a:pPr>
            <a:r>
              <a:rPr lang="uk-UA" sz="1400" dirty="0">
                <a:solidFill>
                  <a:srgbClr val="000000"/>
                </a:solidFill>
                <a:latin typeface="Times New Roman" panose="02020603050405020304" pitchFamily="18" charset="0"/>
                <a:ea typeface="Times New Roman" panose="02020603050405020304" pitchFamily="18" charset="0"/>
                <a:cs typeface="Noto Sans Symbols"/>
              </a:rPr>
              <a:t>Договір (декларація) про створення сімейного фермерського господарства</a:t>
            </a:r>
            <a:endParaRPr lang="ru-RU" sz="1050" dirty="0">
              <a:latin typeface="Noto Sans Symbols"/>
              <a:ea typeface="Noto Sans Symbols"/>
              <a:cs typeface="Noto Sans Symbols"/>
            </a:endParaRPr>
          </a:p>
          <a:p>
            <a:pPr algn="just">
              <a:spcAft>
                <a:spcPts val="0"/>
              </a:spcAft>
            </a:pPr>
            <a:r>
              <a:rPr lang="uk-UA" sz="14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 </a:t>
            </a:r>
            <a:endParaRPr lang="ru-RU" sz="1050"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uk-UA" sz="1400" b="1"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Реєстратори можуть попросити:</a:t>
            </a:r>
            <a:endParaRPr lang="ru-RU" sz="1050" b="1"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0"/>
              </a:spcAft>
              <a:buFont typeface="Symbol" panose="05050102010706020507" pitchFamily="18" charset="2"/>
              <a:buChar char=""/>
            </a:pPr>
            <a:r>
              <a:rPr lang="uk-UA" sz="14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Документ про надання земельної ділянки у власність або в оренду - для створення фермерського господарства. </a:t>
            </a:r>
            <a:endParaRPr lang="ru-RU" sz="105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0"/>
              </a:spcAft>
              <a:buFont typeface="Symbol" panose="05050102010706020507" pitchFamily="18" charset="2"/>
              <a:buChar char=""/>
            </a:pPr>
            <a:r>
              <a:rPr lang="uk-UA" sz="14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Документ, що посвідчує ступінь спорідненості або факт належності до однієї сім’ї</a:t>
            </a:r>
            <a:r>
              <a:rPr lang="uk-UA" sz="1400" dirty="0" smtClean="0">
                <a:solidFill>
                  <a:srgbClr val="0D0D0D"/>
                </a:solidFill>
                <a:latin typeface="Times New Roman" panose="02020603050405020304" pitchFamily="18" charset="0"/>
                <a:ea typeface="Times New Roman" panose="02020603050405020304" pitchFamily="18" charset="0"/>
                <a:cs typeface="Calibri" panose="020F0502020204030204" pitchFamily="34" charset="0"/>
              </a:rPr>
              <a:t>.</a:t>
            </a:r>
            <a:r>
              <a:rPr lang="uk-UA" sz="14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 </a:t>
            </a:r>
            <a:endParaRPr lang="ru-RU" sz="105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2" name="Прямокутник 1"/>
          <p:cNvSpPr/>
          <p:nvPr/>
        </p:nvSpPr>
        <p:spPr>
          <a:xfrm>
            <a:off x="1709826" y="4114714"/>
            <a:ext cx="10191888" cy="954107"/>
          </a:xfrm>
          <a:prstGeom prst="rect">
            <a:avLst/>
          </a:prstGeom>
        </p:spPr>
        <p:txBody>
          <a:bodyPr wrap="square">
            <a:spAutoFit/>
          </a:bodyPr>
          <a:lstStyle/>
          <a:p>
            <a:pPr marL="285750" lvl="0" indent="-285750" algn="just">
              <a:buFont typeface="Arial" panose="020B0604020202020204" pitchFamily="34" charset="0"/>
              <a:buChar char="•"/>
            </a:pPr>
            <a:r>
              <a:rPr lang="uk-UA" sz="14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Найбільш простий спосіб реєстрації ФОП</a:t>
            </a:r>
            <a:r>
              <a:rPr lang="uk-UA" sz="14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 в електронному вигляді </a:t>
            </a:r>
            <a:r>
              <a:rPr lang="uk-UA" sz="1400" dirty="0">
                <a:solidFill>
                  <a:srgbClr val="0000FF"/>
                </a:solidFill>
                <a:latin typeface="Times New Roman" panose="02020603050405020304" pitchFamily="18" charset="0"/>
                <a:ea typeface="Times New Roman" panose="02020603050405020304" pitchFamily="18" charset="0"/>
                <a:cs typeface="Calibri" panose="020F0502020204030204" pitchFamily="34" charset="0"/>
                <a:hlinkClick r:id="rId8"/>
              </a:rPr>
              <a:t>на порталі державних послуг «Дія</a:t>
            </a:r>
            <a:r>
              <a:rPr lang="uk-UA" sz="14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r>
              <a:rPr lang="uk-UA" sz="1400" u="sng" dirty="0">
                <a:solidFill>
                  <a:srgbClr val="0000FF"/>
                </a:solidFill>
                <a:latin typeface="Times New Roman" panose="02020603050405020304" pitchFamily="18" charset="0"/>
                <a:ea typeface="Times New Roman" panose="02020603050405020304" pitchFamily="18" charset="0"/>
                <a:cs typeface="Calibri" panose="020F0502020204030204" pitchFamily="34" charset="0"/>
                <a:hlinkClick r:id="rId8"/>
              </a:rPr>
              <a:t>https://diia.gov.ua/services/reyestraciya-fop</a:t>
            </a:r>
            <a:r>
              <a:rPr lang="uk-UA" sz="14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endParaRPr lang="ru-RU" sz="105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285750" lvl="0" indent="-285750" algn="just">
              <a:buFont typeface="Arial" panose="020B0604020202020204" pitchFamily="34" charset="0"/>
              <a:buChar char="•"/>
            </a:pPr>
            <a:r>
              <a:rPr lang="uk-UA" sz="1400" i="1"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 </a:t>
            </a:r>
            <a:r>
              <a:rPr lang="uk-UA" sz="1400" i="1" dirty="0" smtClean="0">
                <a:solidFill>
                  <a:srgbClr val="0D0D0D"/>
                </a:solidFill>
                <a:latin typeface="Times New Roman" panose="02020603050405020304" pitchFamily="18" charset="0"/>
                <a:ea typeface="Times New Roman" panose="02020603050405020304" pitchFamily="18" charset="0"/>
                <a:cs typeface="Calibri" panose="020F0502020204030204" pitchFamily="34" charset="0"/>
              </a:rPr>
              <a:t>Зареєструвати </a:t>
            </a:r>
            <a:r>
              <a:rPr lang="uk-UA" sz="1400" i="1"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господарство можна у державного реєстратора</a:t>
            </a:r>
            <a:r>
              <a:rPr lang="uk-UA" sz="14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 що як правило знаходяться у </a:t>
            </a:r>
            <a:r>
              <a:rPr lang="uk-UA" sz="1400" dirty="0" smtClean="0">
                <a:solidFill>
                  <a:srgbClr val="0D0D0D"/>
                </a:solidFill>
                <a:latin typeface="Times New Roman" panose="02020603050405020304" pitchFamily="18" charset="0"/>
                <a:ea typeface="Times New Roman" panose="02020603050405020304" pitchFamily="18" charset="0"/>
                <a:cs typeface="Calibri" panose="020F0502020204030204" pitchFamily="34" charset="0"/>
              </a:rPr>
              <a:t>ЦНАП, </a:t>
            </a:r>
            <a:r>
              <a:rPr lang="uk-UA" sz="14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що є практично у кожній громаді. Знайти адреси найближчого місцевого ЦНАП можна також на порталі «Дія» (</a:t>
            </a:r>
            <a:r>
              <a:rPr lang="uk-UA" sz="1400" u="sng" dirty="0">
                <a:solidFill>
                  <a:srgbClr val="0000FF"/>
                </a:solidFill>
                <a:latin typeface="Times New Roman" panose="02020603050405020304" pitchFamily="18" charset="0"/>
                <a:ea typeface="Times New Roman" panose="02020603050405020304" pitchFamily="18" charset="0"/>
                <a:cs typeface="Calibri" panose="020F0502020204030204" pitchFamily="34" charset="0"/>
                <a:hlinkClick r:id="rId9"/>
              </a:rPr>
              <a:t>https://guide.diia.gov.ua/asc/</a:t>
            </a:r>
            <a:r>
              <a:rPr lang="uk-UA" sz="14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 </a:t>
            </a:r>
            <a:endParaRPr lang="ru-RU" sz="105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Прямокутник 6"/>
          <p:cNvSpPr/>
          <p:nvPr/>
        </p:nvSpPr>
        <p:spPr>
          <a:xfrm>
            <a:off x="1901356" y="5701670"/>
            <a:ext cx="10000358" cy="954107"/>
          </a:xfrm>
          <a:prstGeom prst="rect">
            <a:avLst/>
          </a:prstGeom>
        </p:spPr>
        <p:txBody>
          <a:bodyPr wrap="square">
            <a:spAutoFit/>
          </a:bodyPr>
          <a:lstStyle/>
          <a:p>
            <a:r>
              <a:rPr lang="uk-UA" sz="1400" b="1" dirty="0">
                <a:latin typeface="Times New Roman" panose="02020603050405020304" pitchFamily="18" charset="0"/>
                <a:ea typeface="Times New Roman" panose="02020603050405020304" pitchFamily="18" charset="0"/>
              </a:rPr>
              <a:t>Реєстрація в умовах війни. </a:t>
            </a:r>
            <a:endParaRPr lang="uk-UA" sz="1400" b="1" dirty="0" smtClean="0">
              <a:latin typeface="Times New Roman" panose="02020603050405020304" pitchFamily="18" charset="0"/>
              <a:ea typeface="Times New Roman" panose="02020603050405020304" pitchFamily="18" charset="0"/>
            </a:endParaRPr>
          </a:p>
          <a:p>
            <a:r>
              <a:rPr lang="uk-UA" sz="1400" dirty="0" err="1" smtClean="0">
                <a:latin typeface="Times New Roman" panose="02020603050405020304" pitchFamily="18" charset="0"/>
                <a:ea typeface="Times New Roman" panose="02020603050405020304" pitchFamily="18" charset="0"/>
              </a:rPr>
              <a:t>Постановв</a:t>
            </a:r>
            <a:r>
              <a:rPr lang="uk-UA" sz="1400" dirty="0" smtClean="0">
                <a:latin typeface="Times New Roman" panose="02020603050405020304" pitchFamily="18" charset="0"/>
                <a:ea typeface="Times New Roman" panose="02020603050405020304" pitchFamily="18" charset="0"/>
              </a:rPr>
              <a:t> </a:t>
            </a:r>
            <a:r>
              <a:rPr lang="uk-UA" sz="1400" dirty="0">
                <a:latin typeface="Times New Roman" panose="02020603050405020304" pitchFamily="18" charset="0"/>
                <a:ea typeface="Times New Roman" panose="02020603050405020304" pitchFamily="18" charset="0"/>
              </a:rPr>
              <a:t>Кабміну від 06 березня 2022 р. № 209 </a:t>
            </a:r>
            <a:endParaRPr lang="uk-UA" sz="1400" dirty="0" smtClean="0">
              <a:latin typeface="Times New Roman" panose="02020603050405020304" pitchFamily="18" charset="0"/>
              <a:ea typeface="Times New Roman" panose="02020603050405020304" pitchFamily="18" charset="0"/>
            </a:endParaRPr>
          </a:p>
          <a:p>
            <a:r>
              <a:rPr lang="uk-UA" sz="1400" dirty="0" smtClean="0">
                <a:latin typeface="Times New Roman" panose="02020603050405020304" pitchFamily="18" charset="0"/>
                <a:ea typeface="Times New Roman" panose="02020603050405020304" pitchFamily="18" charset="0"/>
              </a:rPr>
              <a:t>"</a:t>
            </a:r>
            <a:r>
              <a:rPr lang="uk-UA" sz="1400" dirty="0">
                <a:latin typeface="Times New Roman" panose="02020603050405020304" pitchFamily="18" charset="0"/>
                <a:ea typeface="Times New Roman" panose="02020603050405020304" pitchFamily="18" charset="0"/>
              </a:rPr>
              <a:t>Деякі питання державної реєстрації та функціонування єдиних та державних реєстрів, держателем яких є Міністерство юстиції, в умовах воєнного стану" (</a:t>
            </a:r>
            <a:r>
              <a:rPr lang="uk-UA" sz="1400" dirty="0">
                <a:solidFill>
                  <a:srgbClr val="0000FF"/>
                </a:solidFill>
                <a:latin typeface="Times New Roman" panose="02020603050405020304" pitchFamily="18" charset="0"/>
                <a:ea typeface="Times New Roman" panose="02020603050405020304" pitchFamily="18" charset="0"/>
                <a:cs typeface="Calibri" panose="020F0502020204030204" pitchFamily="34" charset="0"/>
                <a:hlinkClick r:id="rId10"/>
              </a:rPr>
              <a:t>https://zakon.rada.gov.ua/laws/show/209-2022-%D0%BF#Text</a:t>
            </a:r>
            <a:r>
              <a:rPr lang="uk-UA" sz="1400" dirty="0">
                <a:latin typeface="Times New Roman" panose="02020603050405020304" pitchFamily="18" charset="0"/>
                <a:ea typeface="Times New Roman" panose="02020603050405020304" pitchFamily="18" charset="0"/>
              </a:rPr>
              <a:t>),</a:t>
            </a:r>
            <a:endParaRPr lang="uk-UA" dirty="0"/>
          </a:p>
        </p:txBody>
      </p:sp>
    </p:spTree>
    <p:extLst>
      <p:ext uri="{BB962C8B-B14F-4D97-AF65-F5344CB8AC3E}">
        <p14:creationId xmlns:p14="http://schemas.microsoft.com/office/powerpoint/2010/main" val="33583484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5135374" y="1883338"/>
            <a:ext cx="6676571" cy="3000821"/>
          </a:xfrm>
          <a:prstGeom prst="rect">
            <a:avLst/>
          </a:prstGeom>
        </p:spPr>
        <p:txBody>
          <a:bodyPr wrap="square">
            <a:spAutoFit/>
          </a:bodyPr>
          <a:lstStyle/>
          <a:p>
            <a:pPr marL="285750" indent="-285750" algn="just">
              <a:lnSpc>
                <a:spcPct val="150000"/>
              </a:lnSpc>
              <a:spcAft>
                <a:spcPts val="0"/>
              </a:spcAft>
              <a:buFont typeface="Arial" panose="020B0604020202020204" pitchFamily="34" charset="0"/>
              <a:buChar char="•"/>
            </a:pPr>
            <a:r>
              <a:rPr lang="uk-UA" dirty="0" smtClean="0">
                <a:latin typeface="Times New Roman" panose="02020603050405020304" pitchFamily="18" charset="0"/>
                <a:ea typeface="Times New Roman" panose="02020603050405020304" pitchFamily="18" charset="0"/>
                <a:cs typeface="Calibri" panose="020F0502020204030204" pitchFamily="34" charset="0"/>
              </a:rPr>
              <a:t>ФОП </a:t>
            </a:r>
            <a:r>
              <a:rPr lang="uk-UA" dirty="0">
                <a:latin typeface="Times New Roman" panose="02020603050405020304" pitchFamily="18" charset="0"/>
                <a:ea typeface="Times New Roman" panose="02020603050405020304" pitchFamily="18" charset="0"/>
                <a:cs typeface="Calibri" panose="020F0502020204030204" pitchFamily="34" charset="0"/>
              </a:rPr>
              <a:t>може самостійно обрати </a:t>
            </a:r>
            <a:r>
              <a:rPr lang="uk-UA" dirty="0" smtClean="0">
                <a:latin typeface="Times New Roman" panose="02020603050405020304" pitchFamily="18" charset="0"/>
                <a:ea typeface="Times New Roman" panose="02020603050405020304" pitchFamily="18" charset="0"/>
                <a:cs typeface="Calibri" panose="020F0502020204030204" pitchFamily="34" charset="0"/>
              </a:rPr>
              <a:t>систему </a:t>
            </a:r>
            <a:r>
              <a:rPr lang="uk-UA" dirty="0">
                <a:latin typeface="Times New Roman" panose="02020603050405020304" pitchFamily="18" charset="0"/>
                <a:ea typeface="Times New Roman" panose="02020603050405020304" pitchFamily="18" charset="0"/>
                <a:cs typeface="Calibri" panose="020F0502020204030204" pitchFamily="34" charset="0"/>
              </a:rPr>
              <a:t>оподаткування.</a:t>
            </a:r>
            <a:endParaRPr lang="ru-RU" dirty="0">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50000"/>
              </a:lnSpc>
              <a:spcAft>
                <a:spcPts val="0"/>
              </a:spcAft>
              <a:buFont typeface="Arial" panose="020B0604020202020204" pitchFamily="34" charset="0"/>
              <a:buChar char="•"/>
            </a:pPr>
            <a:r>
              <a:rPr lang="uk-UA" i="1" dirty="0">
                <a:latin typeface="Times New Roman" panose="02020603050405020304" pitchFamily="18" charset="0"/>
                <a:ea typeface="Times New Roman" panose="02020603050405020304" pitchFamily="18" charset="0"/>
                <a:cs typeface="Calibri" panose="020F0502020204030204" pitchFamily="34" charset="0"/>
              </a:rPr>
              <a:t>Щоб</a:t>
            </a:r>
            <a:r>
              <a:rPr lang="uk-UA" dirty="0">
                <a:latin typeface="Times New Roman" panose="02020603050405020304" pitchFamily="18" charset="0"/>
                <a:ea typeface="Times New Roman" panose="02020603050405020304" pitchFamily="18" charset="0"/>
                <a:cs typeface="Calibri" panose="020F0502020204030204" pitchFamily="34" charset="0"/>
              </a:rPr>
              <a:t> </a:t>
            </a:r>
            <a:r>
              <a:rPr lang="uk-UA" i="1" dirty="0">
                <a:latin typeface="Times New Roman" panose="02020603050405020304" pitchFamily="18" charset="0"/>
                <a:ea typeface="Times New Roman" panose="02020603050405020304" pitchFamily="18" charset="0"/>
                <a:cs typeface="Calibri" panose="020F0502020204030204" pitchFamily="34" charset="0"/>
              </a:rPr>
              <a:t>користуватися пільгами</a:t>
            </a:r>
            <a:r>
              <a:rPr lang="uk-UA" dirty="0">
                <a:latin typeface="Times New Roman" panose="02020603050405020304" pitchFamily="18" charset="0"/>
                <a:ea typeface="Times New Roman" panose="02020603050405020304" pitchFamily="18" charset="0"/>
                <a:cs typeface="Calibri" panose="020F0502020204030204" pitchFamily="34" charset="0"/>
              </a:rPr>
              <a:t>, передбаченими для СФГ без створення юридичної особи, </a:t>
            </a:r>
            <a:r>
              <a:rPr lang="uk-UA" i="1" dirty="0">
                <a:latin typeface="Times New Roman" panose="02020603050405020304" pitchFamily="18" charset="0"/>
                <a:ea typeface="Times New Roman" panose="02020603050405020304" pitchFamily="18" charset="0"/>
                <a:cs typeface="Calibri" panose="020F0502020204030204" pitchFamily="34" charset="0"/>
              </a:rPr>
              <a:t>обирайте 4 групу платників податків.</a:t>
            </a:r>
            <a:endParaRPr lang="ru-RU" dirty="0">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50000"/>
              </a:lnSpc>
              <a:spcAft>
                <a:spcPts val="0"/>
              </a:spcAft>
              <a:buFont typeface="Arial" panose="020B0604020202020204" pitchFamily="34" charset="0"/>
              <a:buChar char="•"/>
            </a:pPr>
            <a:r>
              <a:rPr lang="uk-UA" b="1" i="1" dirty="0">
                <a:latin typeface="Times New Roman" panose="02020603050405020304" pitchFamily="18" charset="0"/>
                <a:ea typeface="Times New Roman" panose="02020603050405020304" pitchFamily="18" charset="0"/>
                <a:cs typeface="Calibri" panose="020F0502020204030204" pitchFamily="34" charset="0"/>
              </a:rPr>
              <a:t>Увага</a:t>
            </a:r>
            <a:r>
              <a:rPr lang="uk-UA" b="1" dirty="0">
                <a:latin typeface="Times New Roman" panose="02020603050405020304" pitchFamily="18" charset="0"/>
                <a:ea typeface="Times New Roman" panose="02020603050405020304" pitchFamily="18" charset="0"/>
                <a:cs typeface="Calibri" panose="020F0502020204030204" pitchFamily="34" charset="0"/>
              </a:rPr>
              <a:t>! </a:t>
            </a:r>
            <a:r>
              <a:rPr lang="uk-UA" dirty="0">
                <a:latin typeface="Times New Roman" panose="02020603050405020304" pitchFamily="18" charset="0"/>
                <a:ea typeface="Times New Roman" panose="02020603050405020304" pitchFamily="18" charset="0"/>
                <a:cs typeface="Calibri" panose="020F0502020204030204" pitchFamily="34" charset="0"/>
              </a:rPr>
              <a:t>Обирати систему оподаткування Ви маєте можливість при подачі заяви про державну реєстрацію фізичної особи підприємцем державному реєстраторі.</a:t>
            </a:r>
            <a:endParaRPr lang="ru-RU"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Прямокутник 3"/>
          <p:cNvSpPr/>
          <p:nvPr/>
        </p:nvSpPr>
        <p:spPr>
          <a:xfrm>
            <a:off x="1770742" y="844063"/>
            <a:ext cx="9985297" cy="830997"/>
          </a:xfrm>
          <a:prstGeom prst="rect">
            <a:avLst/>
          </a:prstGeom>
        </p:spPr>
        <p:txBody>
          <a:bodyPr wrap="square">
            <a:spAutoFit/>
          </a:bodyPr>
          <a:lstStyle/>
          <a:p>
            <a:pPr lvl="0">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КРОК 7. ЗАРЕЄСТРУЙТЕСЯ ПЛАТНИКОМ ПОДАТКУ В ОРГАНАХ ДЕРЖАВНОЇ ПОДАТКОВОЇ СЛУЖБИ УКРАЇНИ</a:t>
            </a:r>
            <a:endParaRPr lang="ru-RU" sz="2400" b="1"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7"/>
          <a:stretch>
            <a:fillRect/>
          </a:stretch>
        </p:blipFill>
        <p:spPr>
          <a:xfrm>
            <a:off x="1770742" y="1995218"/>
            <a:ext cx="3308726" cy="2867563"/>
          </a:xfrm>
          <a:prstGeom prst="rect">
            <a:avLst/>
          </a:prstGeom>
        </p:spPr>
      </p:pic>
      <p:sp>
        <p:nvSpPr>
          <p:cNvPr id="6" name="Прямокутник 5"/>
          <p:cNvSpPr/>
          <p:nvPr/>
        </p:nvSpPr>
        <p:spPr>
          <a:xfrm>
            <a:off x="1770741" y="5204317"/>
            <a:ext cx="10041203" cy="1077218"/>
          </a:xfrm>
          <a:prstGeom prst="rect">
            <a:avLst/>
          </a:prstGeom>
        </p:spPr>
        <p:txBody>
          <a:bodyPr wrap="square">
            <a:spAutoFit/>
          </a:bodyPr>
          <a:lstStyle/>
          <a:p>
            <a:pPr algn="just"/>
            <a:r>
              <a:rPr lang="uk-UA" sz="1600" i="1" dirty="0" smtClean="0">
                <a:latin typeface="Times New Roman" panose="02020603050405020304" pitchFamily="18" charset="0"/>
                <a:cs typeface="Times New Roman" panose="02020603050405020304" pitchFamily="18" charset="0"/>
              </a:rPr>
              <a:t>Відповідно </a:t>
            </a:r>
            <a:r>
              <a:rPr lang="uk-UA" sz="1600" i="1" dirty="0">
                <a:latin typeface="Times New Roman" panose="02020603050405020304" pitchFamily="18" charset="0"/>
                <a:cs typeface="Times New Roman" panose="02020603050405020304" pitchFamily="18" charset="0"/>
              </a:rPr>
              <a:t>до роз’яснень Державної податкової служби України, у разі, якщо податкова адреса не збігається з місцем розташування земельної ділянки, або не витримуються інші вимоги статті 291.4 ПКУ,  то така фізична особа має право обрати іншу систему оподаткування  - 2-гу або 3-тю  групи  ССО,  чи стати платником загальної системи оподаткування</a:t>
            </a:r>
          </a:p>
        </p:txBody>
      </p:sp>
    </p:spTree>
    <p:extLst>
      <p:ext uri="{BB962C8B-B14F-4D97-AF65-F5344CB8AC3E}">
        <p14:creationId xmlns:p14="http://schemas.microsoft.com/office/powerpoint/2010/main" val="40056843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4" name="Прямокутник 3"/>
          <p:cNvSpPr/>
          <p:nvPr/>
        </p:nvSpPr>
        <p:spPr>
          <a:xfrm>
            <a:off x="1770742" y="844063"/>
            <a:ext cx="9985297" cy="830997"/>
          </a:xfrm>
          <a:prstGeom prst="rect">
            <a:avLst/>
          </a:prstGeom>
        </p:spPr>
        <p:txBody>
          <a:bodyPr wrap="square">
            <a:spAutoFit/>
          </a:bodyPr>
          <a:lstStyle/>
          <a:p>
            <a:pPr lvl="0">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ЧОМУ ГОВОРИМО ПРО ЧЕТВЕРТУ ГРУПУ СПРОЩЕНОЇ СИСТЕМИ ОПОДАТКУВАННЯ</a:t>
            </a:r>
            <a:endParaRPr lang="ru-RU" sz="2400" b="1"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10" name="Прямокутник 5">
            <a:extLst>
              <a:ext uri="{FF2B5EF4-FFF2-40B4-BE49-F238E27FC236}">
                <a16:creationId xmlns:a16="http://schemas.microsoft.com/office/drawing/2014/main" id="{75D6568B-F8DC-47FE-BD07-DD15B8FFCA79}"/>
              </a:ext>
            </a:extLst>
          </p:cNvPr>
          <p:cNvSpPr/>
          <p:nvPr/>
        </p:nvSpPr>
        <p:spPr>
          <a:xfrm>
            <a:off x="3689684" y="1717907"/>
            <a:ext cx="8066355" cy="4893647"/>
          </a:xfrm>
          <a:prstGeom prst="rect">
            <a:avLst/>
          </a:prstGeom>
        </p:spPr>
        <p:txBody>
          <a:bodyPr wrap="square">
            <a:spAutoFit/>
          </a:bodyPr>
          <a:lstStyle/>
          <a:p>
            <a:pPr algn="ctr">
              <a:defRPr/>
            </a:pPr>
            <a:r>
              <a:rPr lang="uk-UA" sz="1200" b="1" kern="0" dirty="0">
                <a:solidFill>
                  <a:srgbClr val="70AD47">
                    <a:lumMod val="50000"/>
                  </a:srgbClr>
                </a:solidFill>
                <a:latin typeface="Times New Roman" panose="02020603050405020304" pitchFamily="18" charset="0"/>
                <a:cs typeface="Times New Roman" panose="02020603050405020304" pitchFamily="18" charset="0"/>
              </a:rPr>
              <a:t>Закон України </a:t>
            </a:r>
          </a:p>
          <a:p>
            <a:pPr algn="ctr">
              <a:defRPr/>
            </a:pPr>
            <a:r>
              <a:rPr lang="uk-UA" sz="1200" b="1" kern="0" dirty="0">
                <a:solidFill>
                  <a:srgbClr val="70AD47">
                    <a:lumMod val="50000"/>
                  </a:srgbClr>
                </a:solidFill>
                <a:latin typeface="Times New Roman" panose="02020603050405020304" pitchFamily="18" charset="0"/>
                <a:cs typeface="Times New Roman" panose="02020603050405020304" pitchFamily="18" charset="0"/>
              </a:rPr>
              <a:t>Про державну підтримку сільського господарства України</a:t>
            </a:r>
          </a:p>
          <a:p>
            <a:pPr algn="ctr">
              <a:defRPr/>
            </a:pPr>
            <a:endParaRPr lang="uk-UA" sz="1200" b="1" kern="0" dirty="0">
              <a:solidFill>
                <a:srgbClr val="70AD47">
                  <a:lumMod val="50000"/>
                </a:srgbClr>
              </a:solidFill>
              <a:latin typeface="Times New Roman" panose="02020603050405020304" pitchFamily="18" charset="0"/>
              <a:cs typeface="Times New Roman" panose="02020603050405020304" pitchFamily="18" charset="0"/>
            </a:endParaRPr>
          </a:p>
          <a:p>
            <a:pPr algn="just">
              <a:defRPr/>
            </a:pPr>
            <a:r>
              <a:rPr lang="ru-RU" sz="1200" b="1" kern="0" dirty="0" err="1">
                <a:solidFill>
                  <a:srgbClr val="333333"/>
                </a:solidFill>
                <a:latin typeface="Times New Roman" panose="02020603050405020304" pitchFamily="18" charset="0"/>
                <a:cs typeface="Times New Roman" panose="02020603050405020304" pitchFamily="18" charset="0"/>
              </a:rPr>
              <a:t>Стаття</a:t>
            </a:r>
            <a:r>
              <a:rPr lang="ru-RU" sz="1200" b="1" kern="0" dirty="0">
                <a:solidFill>
                  <a:srgbClr val="333333"/>
                </a:solidFill>
                <a:latin typeface="Times New Roman" panose="02020603050405020304" pitchFamily="18" charset="0"/>
                <a:cs typeface="Times New Roman" panose="02020603050405020304" pitchFamily="18" charset="0"/>
              </a:rPr>
              <a:t> 1. </a:t>
            </a:r>
            <a:r>
              <a:rPr lang="ru-RU" sz="1200" kern="0" dirty="0" err="1">
                <a:solidFill>
                  <a:srgbClr val="333333"/>
                </a:solidFill>
                <a:latin typeface="Times New Roman" panose="02020603050405020304" pitchFamily="18" charset="0"/>
                <a:cs typeface="Times New Roman" panose="02020603050405020304" pitchFamily="18" charset="0"/>
              </a:rPr>
              <a:t>Цілі</a:t>
            </a:r>
            <a:r>
              <a:rPr lang="ru-RU" sz="1200" kern="0" dirty="0">
                <a:solidFill>
                  <a:srgbClr val="333333"/>
                </a:solidFill>
                <a:latin typeface="Times New Roman" panose="02020603050405020304" pitchFamily="18" charset="0"/>
                <a:cs typeface="Times New Roman" panose="02020603050405020304" pitchFamily="18" charset="0"/>
              </a:rPr>
              <a:t> та сфера </a:t>
            </a:r>
            <a:r>
              <a:rPr lang="ru-RU" sz="1200" kern="0" dirty="0" err="1">
                <a:solidFill>
                  <a:srgbClr val="333333"/>
                </a:solidFill>
                <a:latin typeface="Times New Roman" panose="02020603050405020304" pitchFamily="18" charset="0"/>
                <a:cs typeface="Times New Roman" panose="02020603050405020304" pitchFamily="18" charset="0"/>
              </a:rPr>
              <a:t>застосування</a:t>
            </a:r>
            <a:r>
              <a:rPr lang="ru-RU" sz="1200" kern="0" dirty="0">
                <a:solidFill>
                  <a:srgbClr val="333333"/>
                </a:solidFill>
                <a:latin typeface="Times New Roman" panose="02020603050405020304" pitchFamily="18" charset="0"/>
                <a:cs typeface="Times New Roman" panose="02020603050405020304" pitchFamily="18" charset="0"/>
              </a:rPr>
              <a:t> Закону</a:t>
            </a:r>
          </a:p>
          <a:p>
            <a:pPr algn="just">
              <a:defRPr/>
            </a:pPr>
            <a:r>
              <a:rPr lang="uk-UA" sz="1200" b="1" kern="0" dirty="0">
                <a:solidFill>
                  <a:prstClr val="black"/>
                </a:solidFill>
                <a:latin typeface="Times New Roman" panose="02020603050405020304" pitchFamily="18" charset="0"/>
                <a:cs typeface="Times New Roman" panose="02020603050405020304" pitchFamily="18" charset="0"/>
              </a:rPr>
              <a:t>До сільськогосподарських товаровиробників </a:t>
            </a:r>
            <a:r>
              <a:rPr lang="uk-UA" sz="1200" kern="0" dirty="0">
                <a:solidFill>
                  <a:prstClr val="black"/>
                </a:solidFill>
                <a:latin typeface="Times New Roman" panose="02020603050405020304" pitchFamily="18" charset="0"/>
                <a:cs typeface="Times New Roman" panose="02020603050405020304" pitchFamily="18" charset="0"/>
              </a:rPr>
              <a:t>також </a:t>
            </a:r>
            <a:r>
              <a:rPr lang="uk-UA" sz="1200" b="1" kern="0" dirty="0">
                <a:solidFill>
                  <a:prstClr val="black"/>
                </a:solidFill>
                <a:latin typeface="Times New Roman" panose="02020603050405020304" pitchFamily="18" charset="0"/>
                <a:cs typeface="Times New Roman" panose="02020603050405020304" pitchFamily="18" charset="0"/>
              </a:rPr>
              <a:t>належать сімейні фермерські господарства</a:t>
            </a:r>
            <a:r>
              <a:rPr lang="uk-UA" sz="1200" kern="0" dirty="0">
                <a:solidFill>
                  <a:prstClr val="black"/>
                </a:solidFill>
                <a:latin typeface="Times New Roman" panose="02020603050405020304" pitchFamily="18" charset="0"/>
                <a:cs typeface="Times New Roman" panose="02020603050405020304" pitchFamily="18" charset="0"/>
              </a:rPr>
              <a:t>, зареєстровані платниками </a:t>
            </a:r>
            <a:r>
              <a:rPr lang="uk-UA" sz="1200" b="1" kern="0" dirty="0">
                <a:solidFill>
                  <a:prstClr val="black"/>
                </a:solidFill>
                <a:latin typeface="Times New Roman" panose="02020603050405020304" pitchFamily="18" charset="0"/>
                <a:cs typeface="Times New Roman" panose="02020603050405020304" pitchFamily="18" charset="0"/>
              </a:rPr>
              <a:t>єдиного податку четвертої групи</a:t>
            </a:r>
            <a:r>
              <a:rPr lang="uk-UA" sz="1200" kern="0" dirty="0">
                <a:solidFill>
                  <a:prstClr val="black"/>
                </a:solidFill>
                <a:latin typeface="Times New Roman" panose="02020603050405020304" pitchFamily="18" charset="0"/>
                <a:cs typeface="Times New Roman" panose="02020603050405020304" pitchFamily="18" charset="0"/>
              </a:rPr>
              <a:t> згідно із главою 1 розділу XIV Податкового кодексу України.</a:t>
            </a:r>
          </a:p>
          <a:p>
            <a:pPr algn="just">
              <a:defRPr/>
            </a:pPr>
            <a:endParaRPr lang="uk-UA" sz="1200" kern="0" dirty="0">
              <a:solidFill>
                <a:srgbClr val="70AD47">
                  <a:lumMod val="50000"/>
                </a:srgbClr>
              </a:solidFill>
              <a:latin typeface="Times New Roman" panose="02020603050405020304" pitchFamily="18" charset="0"/>
              <a:cs typeface="Times New Roman" panose="02020603050405020304" pitchFamily="18" charset="0"/>
            </a:endParaRPr>
          </a:p>
          <a:p>
            <a:pPr algn="just">
              <a:defRPr/>
            </a:pPr>
            <a:r>
              <a:rPr lang="uk-UA" sz="1200" b="1" kern="0" dirty="0">
                <a:solidFill>
                  <a:srgbClr val="70AD47">
                    <a:lumMod val="50000"/>
                  </a:srgbClr>
                </a:solidFill>
                <a:latin typeface="Times New Roman" panose="02020603050405020304" pitchFamily="18" charset="0"/>
                <a:cs typeface="Times New Roman" panose="02020603050405020304" pitchFamily="18" charset="0"/>
              </a:rPr>
              <a:t>Стаття 13</a:t>
            </a:r>
            <a:r>
              <a:rPr lang="uk-UA" sz="1200" b="1" kern="0" baseline="30000" dirty="0">
                <a:solidFill>
                  <a:srgbClr val="70AD47">
                    <a:lumMod val="50000"/>
                  </a:srgbClr>
                </a:solidFill>
                <a:latin typeface="Times New Roman" panose="02020603050405020304" pitchFamily="18" charset="0"/>
                <a:cs typeface="Times New Roman" panose="02020603050405020304" pitchFamily="18" charset="0"/>
              </a:rPr>
              <a:t>-1</a:t>
            </a:r>
            <a:r>
              <a:rPr lang="uk-UA" sz="1200" b="1" kern="0" dirty="0">
                <a:solidFill>
                  <a:srgbClr val="70AD47">
                    <a:lumMod val="50000"/>
                  </a:srgbClr>
                </a:solidFill>
                <a:latin typeface="Times New Roman" panose="02020603050405020304" pitchFamily="18" charset="0"/>
                <a:cs typeface="Times New Roman" panose="02020603050405020304" pitchFamily="18" charset="0"/>
              </a:rPr>
              <a:t>. </a:t>
            </a:r>
            <a:r>
              <a:rPr lang="uk-UA" sz="1200" kern="0" dirty="0">
                <a:solidFill>
                  <a:srgbClr val="70AD47">
                    <a:lumMod val="50000"/>
                  </a:srgbClr>
                </a:solidFill>
                <a:latin typeface="Times New Roman" panose="02020603050405020304" pitchFamily="18" charset="0"/>
                <a:cs typeface="Times New Roman" panose="02020603050405020304" pitchFamily="18" charset="0"/>
              </a:rPr>
              <a:t>Додаткова фінансова підтримка сімейних фермерських господарств</a:t>
            </a:r>
          </a:p>
          <a:p>
            <a:pPr algn="just">
              <a:defRPr/>
            </a:pPr>
            <a:r>
              <a:rPr lang="ru-RU" sz="1200" kern="0" dirty="0">
                <a:solidFill>
                  <a:srgbClr val="333333"/>
                </a:solidFill>
                <a:latin typeface="Times New Roman" panose="02020603050405020304" pitchFamily="18" charset="0"/>
                <a:cs typeface="Times New Roman" panose="02020603050405020304" pitchFamily="18" charset="0"/>
              </a:rPr>
              <a:t>13-1.1. </a:t>
            </a:r>
            <a:r>
              <a:rPr lang="uk-UA" sz="1200" b="1" kern="0" dirty="0" smtClean="0">
                <a:solidFill>
                  <a:srgbClr val="C00000"/>
                </a:solidFill>
                <a:latin typeface="Times New Roman" panose="02020603050405020304" pitchFamily="18" charset="0"/>
                <a:cs typeface="Times New Roman" panose="02020603050405020304" pitchFamily="18" charset="0"/>
              </a:rPr>
              <a:t>Крім передбачених цим Законом видів підтримки</a:t>
            </a:r>
            <a:r>
              <a:rPr lang="uk-UA" sz="1200" kern="0" dirty="0" smtClean="0">
                <a:solidFill>
                  <a:srgbClr val="333333"/>
                </a:solidFill>
                <a:latin typeface="Times New Roman" panose="02020603050405020304" pitchFamily="18" charset="0"/>
                <a:cs typeface="Times New Roman" panose="02020603050405020304" pitchFamily="18" charset="0"/>
              </a:rPr>
              <a:t>, сімейним фермерським господарствам, </a:t>
            </a:r>
            <a:r>
              <a:rPr lang="uk-UA" b="1" kern="0" dirty="0" smtClean="0">
                <a:solidFill>
                  <a:srgbClr val="333333"/>
                </a:solidFill>
                <a:latin typeface="Times New Roman" panose="02020603050405020304" pitchFamily="18" charset="0"/>
                <a:cs typeface="Times New Roman" panose="02020603050405020304" pitchFamily="18" charset="0"/>
              </a:rPr>
              <a:t>які зареєстровані платниками єдиного податку четвертої групи</a:t>
            </a:r>
            <a:r>
              <a:rPr lang="uk-UA" sz="1200" kern="0" dirty="0" smtClean="0">
                <a:solidFill>
                  <a:srgbClr val="333333"/>
                </a:solidFill>
                <a:latin typeface="Times New Roman" panose="02020603050405020304" pitchFamily="18" charset="0"/>
                <a:cs typeface="Times New Roman" panose="02020603050405020304" pitchFamily="18" charset="0"/>
              </a:rPr>
              <a:t> згідно із главою 1 розділу XIV Податкового кодексу України, </a:t>
            </a:r>
            <a:r>
              <a:rPr lang="uk-UA" sz="1200" b="1" kern="0" dirty="0" smtClean="0">
                <a:solidFill>
                  <a:srgbClr val="C00000"/>
                </a:solidFill>
                <a:latin typeface="Times New Roman" panose="02020603050405020304" pitchFamily="18" charset="0"/>
                <a:cs typeface="Times New Roman" panose="02020603050405020304" pitchFamily="18" charset="0"/>
              </a:rPr>
              <a:t>надається додаткова фінансова підтримка </a:t>
            </a:r>
            <a:r>
              <a:rPr lang="uk-UA" sz="1200" kern="0" dirty="0" smtClean="0">
                <a:solidFill>
                  <a:srgbClr val="333333"/>
                </a:solidFill>
                <a:latin typeface="Times New Roman" panose="02020603050405020304" pitchFamily="18" charset="0"/>
                <a:cs typeface="Times New Roman" panose="02020603050405020304" pitchFamily="18" charset="0"/>
              </a:rPr>
              <a:t>через механізм доплати на користь застрахованих осіб - членів/голови сімейного фермерського господарства єдиного внеску на загальнообов’язкове державне соціальне страхування у сумі:</a:t>
            </a:r>
          </a:p>
          <a:p>
            <a:pPr algn="just">
              <a:defRPr/>
            </a:pPr>
            <a:r>
              <a:rPr lang="uk-UA" sz="1200" kern="0" dirty="0" smtClean="0">
                <a:solidFill>
                  <a:srgbClr val="333333"/>
                </a:solidFill>
                <a:latin typeface="Times New Roman" panose="02020603050405020304" pitchFamily="18" charset="0"/>
                <a:cs typeface="Times New Roman" panose="02020603050405020304" pitchFamily="18" charset="0"/>
              </a:rPr>
              <a:t>0,9 мінімального страхового внеску - перший рік;</a:t>
            </a:r>
          </a:p>
          <a:p>
            <a:pPr algn="just">
              <a:defRPr/>
            </a:pPr>
            <a:r>
              <a:rPr lang="uk-UA" sz="1200" kern="0" dirty="0" smtClean="0">
                <a:solidFill>
                  <a:srgbClr val="333333"/>
                </a:solidFill>
                <a:latin typeface="Times New Roman" panose="02020603050405020304" pitchFamily="18" charset="0"/>
                <a:cs typeface="Times New Roman" panose="02020603050405020304" pitchFamily="18" charset="0"/>
              </a:rPr>
              <a:t>0,8 мінімального страхового внеску - другий рік;</a:t>
            </a:r>
          </a:p>
          <a:p>
            <a:pPr algn="just">
              <a:defRPr/>
            </a:pPr>
            <a:r>
              <a:rPr lang="uk-UA" sz="1200" kern="0" dirty="0" smtClean="0">
                <a:solidFill>
                  <a:srgbClr val="333333"/>
                </a:solidFill>
                <a:latin typeface="Times New Roman" panose="02020603050405020304" pitchFamily="18" charset="0"/>
                <a:cs typeface="Times New Roman" panose="02020603050405020304" pitchFamily="18" charset="0"/>
              </a:rPr>
              <a:t>0,7 мінімального страхового внеску - третій рік;</a:t>
            </a:r>
          </a:p>
          <a:p>
            <a:pPr algn="just">
              <a:defRPr/>
            </a:pPr>
            <a:r>
              <a:rPr lang="uk-UA" sz="1200" kern="0" dirty="0" smtClean="0">
                <a:solidFill>
                  <a:srgbClr val="333333"/>
                </a:solidFill>
                <a:latin typeface="Times New Roman" panose="02020603050405020304" pitchFamily="18" charset="0"/>
                <a:cs typeface="Times New Roman" panose="02020603050405020304" pitchFamily="18" charset="0"/>
              </a:rPr>
              <a:t>0,6 мінімального страхового внеску - четвертий рік;</a:t>
            </a:r>
          </a:p>
          <a:p>
            <a:pPr algn="just">
              <a:defRPr/>
            </a:pPr>
            <a:r>
              <a:rPr lang="uk-UA" sz="1200" kern="0" dirty="0" smtClean="0">
                <a:solidFill>
                  <a:srgbClr val="333333"/>
                </a:solidFill>
                <a:latin typeface="Times New Roman" panose="02020603050405020304" pitchFamily="18" charset="0"/>
                <a:cs typeface="Times New Roman" panose="02020603050405020304" pitchFamily="18" charset="0"/>
              </a:rPr>
              <a:t>0,5 мінімального страхового внеску - п’ятий рік;</a:t>
            </a:r>
          </a:p>
          <a:p>
            <a:pPr algn="just">
              <a:defRPr/>
            </a:pPr>
            <a:r>
              <a:rPr lang="uk-UA" sz="1200" kern="0" dirty="0" smtClean="0">
                <a:solidFill>
                  <a:srgbClr val="333333"/>
                </a:solidFill>
                <a:latin typeface="Times New Roman" panose="02020603050405020304" pitchFamily="18" charset="0"/>
                <a:cs typeface="Times New Roman" panose="02020603050405020304" pitchFamily="18" charset="0"/>
              </a:rPr>
              <a:t>0,4 мінімального страхового внеску - шостий рік;</a:t>
            </a:r>
          </a:p>
          <a:p>
            <a:pPr algn="just">
              <a:defRPr/>
            </a:pPr>
            <a:r>
              <a:rPr lang="uk-UA" sz="1200" kern="0" dirty="0" smtClean="0">
                <a:solidFill>
                  <a:srgbClr val="333333"/>
                </a:solidFill>
                <a:latin typeface="Times New Roman" panose="02020603050405020304" pitchFamily="18" charset="0"/>
                <a:cs typeface="Times New Roman" panose="02020603050405020304" pitchFamily="18" charset="0"/>
              </a:rPr>
              <a:t>0,3 мінімального страхового внеску - сьомий рік;</a:t>
            </a:r>
          </a:p>
          <a:p>
            <a:pPr algn="just">
              <a:defRPr/>
            </a:pPr>
            <a:r>
              <a:rPr lang="uk-UA" sz="1200" kern="0" dirty="0" smtClean="0">
                <a:solidFill>
                  <a:srgbClr val="333333"/>
                </a:solidFill>
                <a:latin typeface="Times New Roman" panose="02020603050405020304" pitchFamily="18" charset="0"/>
                <a:cs typeface="Times New Roman" panose="02020603050405020304" pitchFamily="18" charset="0"/>
              </a:rPr>
              <a:t>0,2 мінімального страхового внеску - восьмий рік;</a:t>
            </a:r>
          </a:p>
          <a:p>
            <a:pPr algn="just">
              <a:defRPr/>
            </a:pPr>
            <a:r>
              <a:rPr lang="uk-UA" sz="1200" kern="0" dirty="0" smtClean="0">
                <a:solidFill>
                  <a:srgbClr val="333333"/>
                </a:solidFill>
                <a:latin typeface="Times New Roman" panose="02020603050405020304" pitchFamily="18" charset="0"/>
                <a:cs typeface="Times New Roman" panose="02020603050405020304" pitchFamily="18" charset="0"/>
              </a:rPr>
              <a:t>0,1 мінімального страхового внеску - дев’ятий та десятий роки.</a:t>
            </a:r>
          </a:p>
          <a:p>
            <a:pPr algn="just">
              <a:defRPr/>
            </a:pPr>
            <a:endParaRPr lang="uk-UA" sz="1200" kern="0" dirty="0" smtClean="0">
              <a:solidFill>
                <a:srgbClr val="333333"/>
              </a:solidFill>
              <a:latin typeface="Times New Roman" panose="02020603050405020304" pitchFamily="18" charset="0"/>
              <a:cs typeface="Times New Roman" panose="02020603050405020304" pitchFamily="18" charset="0"/>
            </a:endParaRPr>
          </a:p>
          <a:p>
            <a:pPr algn="just">
              <a:defRPr/>
            </a:pPr>
            <a:r>
              <a:rPr lang="uk-UA" sz="1200" kern="0" dirty="0" smtClean="0">
                <a:solidFill>
                  <a:srgbClr val="70AD47">
                    <a:lumMod val="50000"/>
                  </a:srgbClr>
                </a:solidFill>
                <a:latin typeface="Times New Roman" panose="02020603050405020304" pitchFamily="18" charset="0"/>
                <a:cs typeface="Times New Roman" panose="02020603050405020304" pitchFamily="18" charset="0"/>
              </a:rPr>
              <a:t>Норми … можуть бути застосовані </a:t>
            </a:r>
            <a:r>
              <a:rPr lang="uk-UA" sz="1200" b="1" kern="0" dirty="0" smtClean="0">
                <a:solidFill>
                  <a:srgbClr val="70AD47">
                    <a:lumMod val="50000"/>
                  </a:srgbClr>
                </a:solidFill>
                <a:latin typeface="Times New Roman" panose="02020603050405020304" pitchFamily="18" charset="0"/>
                <a:cs typeface="Times New Roman" panose="02020603050405020304" pitchFamily="18" charset="0"/>
              </a:rPr>
              <a:t>кожним</a:t>
            </a:r>
            <a:r>
              <a:rPr lang="uk-UA" sz="1200" kern="0" dirty="0" smtClean="0">
                <a:solidFill>
                  <a:srgbClr val="70AD47">
                    <a:lumMod val="50000"/>
                  </a:srgbClr>
                </a:solidFill>
                <a:latin typeface="Times New Roman" panose="02020603050405020304" pitchFamily="18" charset="0"/>
                <a:cs typeface="Times New Roman" panose="02020603050405020304" pitchFamily="18" charset="0"/>
              </a:rPr>
              <a:t> з членів сімейного фермерського господарства, в тому числі головою, </a:t>
            </a:r>
            <a:r>
              <a:rPr lang="uk-UA" sz="1200" b="1" kern="0" dirty="0" smtClean="0">
                <a:solidFill>
                  <a:srgbClr val="70AD47">
                    <a:lumMod val="50000"/>
                  </a:srgbClr>
                </a:solidFill>
                <a:latin typeface="Times New Roman" panose="02020603050405020304" pitchFamily="18" charset="0"/>
                <a:cs typeface="Times New Roman" panose="02020603050405020304" pitchFamily="18" charset="0"/>
              </a:rPr>
              <a:t>один раз</a:t>
            </a:r>
            <a:r>
              <a:rPr lang="uk-UA" sz="1200" kern="0" dirty="0" smtClean="0">
                <a:solidFill>
                  <a:srgbClr val="70AD47">
                    <a:lumMod val="50000"/>
                  </a:srgbClr>
                </a:solidFill>
                <a:latin typeface="Times New Roman" panose="02020603050405020304" pitchFamily="18" charset="0"/>
                <a:cs typeface="Times New Roman" panose="02020603050405020304" pitchFamily="18" charset="0"/>
              </a:rPr>
              <a:t>.</a:t>
            </a:r>
            <a:endParaRPr lang="uk-UA" sz="1200" kern="0" dirty="0">
              <a:solidFill>
                <a:srgbClr val="70AD47">
                  <a:lumMod val="50000"/>
                </a:srgbClr>
              </a:solidFill>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7"/>
          <a:stretch>
            <a:fillRect/>
          </a:stretch>
        </p:blipFill>
        <p:spPr>
          <a:xfrm>
            <a:off x="1770742" y="3575056"/>
            <a:ext cx="2017951" cy="2017951"/>
          </a:xfrm>
          <a:prstGeom prst="rect">
            <a:avLst/>
          </a:prstGeom>
        </p:spPr>
      </p:pic>
    </p:spTree>
    <p:extLst>
      <p:ext uri="{BB962C8B-B14F-4D97-AF65-F5344CB8AC3E}">
        <p14:creationId xmlns:p14="http://schemas.microsoft.com/office/powerpoint/2010/main" val="35646995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6705600" y="4578215"/>
            <a:ext cx="5050440" cy="1323439"/>
          </a:xfrm>
          <a:prstGeom prst="rect">
            <a:avLst/>
          </a:prstGeom>
        </p:spPr>
        <p:txBody>
          <a:bodyPr wrap="square">
            <a:spAutoFit/>
          </a:bodyPr>
          <a:lstStyle/>
          <a:p>
            <a:pPr>
              <a:spcAft>
                <a:spcPts val="0"/>
              </a:spcAft>
            </a:pPr>
            <a:r>
              <a:rPr lang="uk-UA" sz="2000" b="1" dirty="0" smtClean="0">
                <a:solidFill>
                  <a:schemeClr val="accent6">
                    <a:lumMod val="50000"/>
                  </a:schemeClr>
                </a:solidFill>
                <a:latin typeface="Times New Roman" panose="02020603050405020304" pitchFamily="18" charset="0"/>
                <a:ea typeface="Times New Roman" panose="02020603050405020304" pitchFamily="18" charset="0"/>
                <a:cs typeface="Calibri" panose="020F0502020204030204" pitchFamily="34" charset="0"/>
              </a:rPr>
              <a:t>СФГ БЕЗ СТВОРЕННЯ БЕЗ СТАТУСУ ЮРИДИЧНОЇ ОСОБИ ЗАСНОВАНО І МОЖЕ РОЗПОЧАТИ  ПІДПРИЄМНИЦЬКУ ДІЯЛЬНІСТЬ.</a:t>
            </a:r>
            <a:endParaRPr lang="ru-RU" sz="2000" b="1" dirty="0">
              <a:solidFill>
                <a:schemeClr val="accent6">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5" name="Прямокутник 4"/>
          <p:cNvSpPr/>
          <p:nvPr/>
        </p:nvSpPr>
        <p:spPr>
          <a:xfrm>
            <a:off x="1979530" y="860698"/>
            <a:ext cx="7362593" cy="579518"/>
          </a:xfrm>
          <a:prstGeom prst="rect">
            <a:avLst/>
          </a:prstGeom>
        </p:spPr>
        <p:txBody>
          <a:bodyPr wrap="none">
            <a:spAutoFit/>
          </a:bodyPr>
          <a:lstStyle/>
          <a:p>
            <a:pPr>
              <a:lnSpc>
                <a:spcPct val="150000"/>
              </a:lnSpc>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КРОК 8. ВІДКРИЙТЕ БАНКІВСЬКИЙ РАХУНОК </a:t>
            </a:r>
            <a:endParaRPr lang="ru-RU" sz="2400" b="1"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7"/>
          <a:stretch>
            <a:fillRect/>
          </a:stretch>
        </p:blipFill>
        <p:spPr>
          <a:xfrm>
            <a:off x="2146771" y="2076113"/>
            <a:ext cx="4297572" cy="1491257"/>
          </a:xfrm>
          <a:prstGeom prst="rect">
            <a:avLst/>
          </a:prstGeom>
        </p:spPr>
      </p:pic>
      <p:sp>
        <p:nvSpPr>
          <p:cNvPr id="7" name="Прямокутник 6"/>
          <p:cNvSpPr/>
          <p:nvPr/>
        </p:nvSpPr>
        <p:spPr>
          <a:xfrm>
            <a:off x="6705600" y="2160021"/>
            <a:ext cx="5050440" cy="1323439"/>
          </a:xfrm>
          <a:prstGeom prst="rect">
            <a:avLst/>
          </a:prstGeom>
        </p:spPr>
        <p:txBody>
          <a:bodyPr wrap="square">
            <a:spAutoFit/>
          </a:bodyPr>
          <a:lstStyle/>
          <a:p>
            <a:pPr lvl="0" algn="just"/>
            <a:r>
              <a:rPr lang="uk-UA"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З переліком документів, необхідних для відкриття банківського рахунку, можна ознайомитися у банку, який виберете для обслуговування</a:t>
            </a:r>
            <a:r>
              <a:rPr lang="uk-UA" sz="20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a:t>
            </a:r>
            <a:endParaRPr lang="ru-RU" sz="20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8" name="Рисунок 7"/>
          <p:cNvPicPr>
            <a:picLocks noChangeAspect="1"/>
          </p:cNvPicPr>
          <p:nvPr/>
        </p:nvPicPr>
        <p:blipFill>
          <a:blip r:embed="rId8"/>
          <a:stretch>
            <a:fillRect/>
          </a:stretch>
        </p:blipFill>
        <p:spPr>
          <a:xfrm>
            <a:off x="2146771" y="3806648"/>
            <a:ext cx="4297572" cy="2866572"/>
          </a:xfrm>
          <a:prstGeom prst="rect">
            <a:avLst/>
          </a:prstGeom>
        </p:spPr>
      </p:pic>
    </p:spTree>
    <p:extLst>
      <p:ext uri="{BB962C8B-B14F-4D97-AF65-F5344CB8AC3E}">
        <p14:creationId xmlns:p14="http://schemas.microsoft.com/office/powerpoint/2010/main" val="23015533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1799770" y="2492383"/>
            <a:ext cx="10207899" cy="1446550"/>
          </a:xfrm>
          <a:prstGeom prst="rect">
            <a:avLst/>
          </a:prstGeom>
        </p:spPr>
        <p:txBody>
          <a:bodyPr wrap="square">
            <a:spAutoFit/>
          </a:bodyPr>
          <a:lstStyle/>
          <a:p>
            <a:pPr algn="ctr">
              <a:spcBef>
                <a:spcPts val="400"/>
              </a:spcBef>
              <a:spcAft>
                <a:spcPts val="400"/>
              </a:spcAft>
            </a:pPr>
            <a:r>
              <a:rPr lang="uk-UA" sz="4400" b="1" kern="0" cap="all" spc="5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ДІЯЛЬНІСТЬ СІМЕЙНИХ ФЕРМЕРСЬКИХ ГОСПОДАРСТВ</a:t>
            </a:r>
            <a:endParaRPr lang="ru-RU" sz="4400" b="1" kern="0" cap="all" spc="50"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33788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4" name="Прямокутник 3"/>
          <p:cNvSpPr/>
          <p:nvPr/>
        </p:nvSpPr>
        <p:spPr>
          <a:xfrm>
            <a:off x="1828799" y="1682926"/>
            <a:ext cx="10058401" cy="4975721"/>
          </a:xfrm>
          <a:prstGeom prst="rect">
            <a:avLst/>
          </a:prstGeom>
        </p:spPr>
        <p:txBody>
          <a:bodyPr wrap="square">
            <a:spAutoFit/>
          </a:bodyPr>
          <a:lstStyle/>
          <a:p>
            <a:pPr marL="285750" indent="-285750" algn="just">
              <a:spcAft>
                <a:spcPts val="0"/>
              </a:spcAft>
              <a:buFont typeface="Arial" panose="020B0604020202020204" pitchFamily="34" charset="0"/>
              <a:buChar char="•"/>
            </a:pPr>
            <a:r>
              <a:rPr lang="uk-UA" sz="1600" dirty="0" smtClean="0">
                <a:latin typeface="Times New Roman" panose="02020603050405020304" pitchFamily="18" charset="0"/>
                <a:ea typeface="Times New Roman" panose="02020603050405020304" pitchFamily="18" charset="0"/>
                <a:cs typeface="Calibri" panose="020F0502020204030204" pitchFamily="34" charset="0"/>
              </a:rPr>
              <a:t>СФГ як суб’єкт цивільних, господарських, трудових, земельних та інших відносин попадає під дію відповідного законодавства. </a:t>
            </a:r>
          </a:p>
          <a:p>
            <a:pPr marL="285750" indent="-285750" algn="just">
              <a:spcAft>
                <a:spcPts val="0"/>
              </a:spcAft>
              <a:buFont typeface="Arial" panose="020B0604020202020204" pitchFamily="34" charset="0"/>
              <a:buChar char="•"/>
            </a:pPr>
            <a:r>
              <a:rPr lang="uk-UA" sz="1600" dirty="0" smtClean="0">
                <a:latin typeface="Times New Roman" panose="02020603050405020304" pitchFamily="18" charset="0"/>
                <a:ea typeface="Times New Roman" panose="02020603050405020304" pitchFamily="18" charset="0"/>
                <a:cs typeface="Calibri" panose="020F0502020204030204" pitchFamily="34" charset="0"/>
              </a:rPr>
              <a:t>СФГ має діяти за законами бізнесу, щоб перемогти у конкурентній боротьбі.</a:t>
            </a:r>
            <a:endParaRPr lang="uk-UA" sz="1600" dirty="0" smtClean="0">
              <a:latin typeface="Calibri" panose="020F0502020204030204" pitchFamily="34" charset="0"/>
              <a:ea typeface="Calibri" panose="020F0502020204030204" pitchFamily="34" charset="0"/>
              <a:cs typeface="Calibri" panose="020F0502020204030204" pitchFamily="34" charset="0"/>
            </a:endParaRPr>
          </a:p>
          <a:p>
            <a:pPr marL="285750" indent="-285750" algn="just">
              <a:spcAft>
                <a:spcPts val="0"/>
              </a:spcAft>
              <a:buFont typeface="Arial" panose="020B0604020202020204" pitchFamily="34" charset="0"/>
              <a:buChar char="•"/>
            </a:pPr>
            <a:r>
              <a:rPr lang="uk-UA" sz="1600" dirty="0" smtClean="0">
                <a:solidFill>
                  <a:srgbClr val="0D0D0D"/>
                </a:solidFill>
                <a:latin typeface="Times New Roman" panose="02020603050405020304" pitchFamily="18" charset="0"/>
                <a:ea typeface="Times New Roman" panose="02020603050405020304" pitchFamily="18" charset="0"/>
                <a:cs typeface="Calibri" panose="020F0502020204030204" pitchFamily="34" charset="0"/>
              </a:rPr>
              <a:t>Усі витрати господарство покриває за рахунок власних доходів та інших джерел, не заборонених законодавством.</a:t>
            </a:r>
            <a:endParaRPr lang="uk-UA" sz="1600" dirty="0" smtClean="0">
              <a:latin typeface="Calibri" panose="020F0502020204030204" pitchFamily="34" charset="0"/>
              <a:ea typeface="Calibri" panose="020F0502020204030204" pitchFamily="34" charset="0"/>
              <a:cs typeface="Calibri" panose="020F0502020204030204" pitchFamily="34" charset="0"/>
            </a:endParaRPr>
          </a:p>
          <a:p>
            <a:pPr marL="285750" indent="-285750" algn="just">
              <a:spcAft>
                <a:spcPts val="750"/>
              </a:spcAft>
              <a:buFont typeface="Arial" panose="020B0604020202020204" pitchFamily="34" charset="0"/>
              <a:buChar char="•"/>
            </a:pPr>
            <a:r>
              <a:rPr lang="uk-UA" sz="1600" dirty="0" smtClean="0">
                <a:solidFill>
                  <a:srgbClr val="0D0D0D"/>
                </a:solidFill>
                <a:latin typeface="Times New Roman" panose="02020603050405020304" pitchFamily="18" charset="0"/>
                <a:ea typeface="Times New Roman" panose="02020603050405020304" pitchFamily="18" charset="0"/>
                <a:cs typeface="Calibri" panose="020F0502020204030204" pitchFamily="34" charset="0"/>
              </a:rPr>
              <a:t>СФГ самостійно визначає напрями своєї діяльності, спеціалізацію, організує виробництво сільськогосподарської продукції, її переробку та реалізацію, на власний розсуд та ризик підбирає партнерів з економічних зв’язків у всіх сферах діяльності, у тому числі іноземних.</a:t>
            </a:r>
            <a:endParaRPr lang="uk-UA" sz="1600" dirty="0" smtClean="0">
              <a:latin typeface="Calibri" panose="020F0502020204030204" pitchFamily="34" charset="0"/>
              <a:ea typeface="Calibri" panose="020F0502020204030204" pitchFamily="34" charset="0"/>
              <a:cs typeface="Calibri" panose="020F0502020204030204" pitchFamily="34" charset="0"/>
            </a:endParaRPr>
          </a:p>
          <a:p>
            <a:pPr marL="285750" indent="-285750" algn="just">
              <a:spcAft>
                <a:spcPts val="750"/>
              </a:spcAft>
              <a:buFont typeface="Arial" panose="020B0604020202020204" pitchFamily="34" charset="0"/>
              <a:buChar char="•"/>
            </a:pPr>
            <a:r>
              <a:rPr lang="uk-UA" sz="1600" dirty="0" smtClean="0">
                <a:solidFill>
                  <a:srgbClr val="0D0D0D"/>
                </a:solidFill>
                <a:latin typeface="Times New Roman" panose="02020603050405020304" pitchFamily="18" charset="0"/>
                <a:ea typeface="Times New Roman" panose="02020603050405020304" pitchFamily="18" charset="0"/>
                <a:cs typeface="Calibri" panose="020F0502020204030204" pitchFamily="34" charset="0"/>
              </a:rPr>
              <a:t>СФГ має право вступати в договірні відносини з будь-якими юридичними або фізичними особами, органами державної влади та органами місцевого самоврядування.</a:t>
            </a:r>
            <a:endParaRPr lang="uk-UA" sz="1600" dirty="0" smtClean="0">
              <a:latin typeface="Calibri" panose="020F0502020204030204" pitchFamily="34" charset="0"/>
              <a:ea typeface="Calibri" panose="020F0502020204030204" pitchFamily="34" charset="0"/>
              <a:cs typeface="Calibri" panose="020F0502020204030204" pitchFamily="34" charset="0"/>
            </a:endParaRPr>
          </a:p>
          <a:p>
            <a:pPr marL="285750" indent="-285750" algn="just">
              <a:spcAft>
                <a:spcPts val="0"/>
              </a:spcAft>
              <a:buFont typeface="Arial" panose="020B0604020202020204" pitchFamily="34" charset="0"/>
              <a:buChar char="•"/>
            </a:pPr>
            <a:r>
              <a:rPr lang="uk-UA" sz="1600" dirty="0" smtClean="0">
                <a:latin typeface="Times New Roman" panose="02020603050405020304" pitchFamily="18" charset="0"/>
                <a:ea typeface="Times New Roman" panose="02020603050405020304" pitchFamily="18" charset="0"/>
                <a:cs typeface="Calibri" panose="020F0502020204030204" pitchFamily="34" charset="0"/>
              </a:rPr>
              <a:t>Знання в агрономії чи тваринництві - далеко не все, що потрібно, аби досягти успіху. Реалії вимагають від керівника такого господарства та його членів навичок </a:t>
            </a:r>
            <a:r>
              <a:rPr lang="uk-UA" sz="1600" dirty="0" err="1" smtClean="0">
                <a:latin typeface="Times New Roman" panose="02020603050405020304" pitchFamily="18" charset="0"/>
                <a:ea typeface="Times New Roman" panose="02020603050405020304" pitchFamily="18" charset="0"/>
                <a:cs typeface="Calibri" panose="020F0502020204030204" pitchFamily="34" charset="0"/>
              </a:rPr>
              <a:t>перемовників</a:t>
            </a:r>
            <a:r>
              <a:rPr lang="uk-UA" sz="1600" dirty="0" smtClean="0">
                <a:latin typeface="Times New Roman" panose="02020603050405020304" pitchFamily="18" charset="0"/>
                <a:ea typeface="Times New Roman" panose="02020603050405020304" pitchFamily="18" charset="0"/>
                <a:cs typeface="Calibri" panose="020F0502020204030204" pitchFamily="34" charset="0"/>
              </a:rPr>
              <a:t>, менеджерів, кадровиків, юристів, економістів, фінансистів… </a:t>
            </a:r>
          </a:p>
          <a:p>
            <a:pPr marL="285750" indent="-285750" algn="just">
              <a:spcAft>
                <a:spcPts val="0"/>
              </a:spcAft>
              <a:buFont typeface="Arial" panose="020B0604020202020204" pitchFamily="34" charset="0"/>
              <a:buChar char="•"/>
            </a:pPr>
            <a:r>
              <a:rPr lang="uk-UA" sz="1600" dirty="0" smtClean="0">
                <a:latin typeface="Times New Roman" panose="02020603050405020304" pitchFamily="18" charset="0"/>
                <a:ea typeface="Times New Roman" panose="02020603050405020304" pitchFamily="18" charset="0"/>
                <a:cs typeface="Calibri" panose="020F0502020204030204" pitchFamily="34" charset="0"/>
              </a:rPr>
              <a:t>Господарство зобов’язане дотримуватися санітарних, екологічних та інших вимог щодо ведення бізнесу, якості та безпечності продукції.</a:t>
            </a:r>
            <a:endParaRPr lang="uk-UA" sz="1600" dirty="0" smtClean="0">
              <a:latin typeface="Calibri" panose="020F0502020204030204" pitchFamily="34" charset="0"/>
              <a:ea typeface="Calibri" panose="020F0502020204030204" pitchFamily="34" charset="0"/>
              <a:cs typeface="Calibri" panose="020F0502020204030204" pitchFamily="34" charset="0"/>
            </a:endParaRPr>
          </a:p>
          <a:p>
            <a:pPr marL="285750" indent="-285750" algn="just">
              <a:spcAft>
                <a:spcPts val="0"/>
              </a:spcAft>
              <a:buFont typeface="Arial" panose="020B0604020202020204" pitchFamily="34" charset="0"/>
              <a:buChar char="•"/>
            </a:pPr>
            <a:r>
              <a:rPr lang="uk-UA" sz="1600" dirty="0" smtClean="0">
                <a:latin typeface="Times New Roman" panose="02020603050405020304" pitchFamily="18" charset="0"/>
                <a:ea typeface="Times New Roman" panose="02020603050405020304" pitchFamily="18" charset="0"/>
                <a:cs typeface="Calibri" panose="020F0502020204030204" pitchFamily="34" charset="0"/>
              </a:rPr>
              <a:t>Маленький колектив СФГ не може охопити всі галузі знань, що необхідні для успіху у бізнесі. Для цього потрібно постійно вчитися. А ще користуватися послугами консультантів, дорадників, вчитися у інших фермерів.</a:t>
            </a:r>
          </a:p>
          <a:p>
            <a:pPr marL="285750" indent="-285750" algn="just">
              <a:spcAft>
                <a:spcPts val="0"/>
              </a:spcAft>
              <a:buFont typeface="Arial" panose="020B0604020202020204" pitchFamily="34" charset="0"/>
              <a:buChar char="•"/>
            </a:pPr>
            <a:r>
              <a:rPr lang="uk-UA" sz="1600" dirty="0" smtClean="0">
                <a:effectLst/>
                <a:latin typeface="Times New Roman" panose="02020603050405020304" pitchFamily="18" charset="0"/>
                <a:ea typeface="Calibri" panose="020F0502020204030204" pitchFamily="34" charset="0"/>
                <a:cs typeface="Calibri" panose="020F0502020204030204" pitchFamily="34" charset="0"/>
              </a:rPr>
              <a:t>Щоб бути успішним, треба </a:t>
            </a:r>
            <a:r>
              <a:rPr lang="uk-UA" sz="1600" b="1" dirty="0" smtClean="0">
                <a:effectLst/>
                <a:latin typeface="Times New Roman" panose="02020603050405020304" pitchFamily="18" charset="0"/>
                <a:ea typeface="Calibri" panose="020F0502020204030204" pitchFamily="34" charset="0"/>
                <a:cs typeface="Calibri" panose="020F0502020204030204" pitchFamily="34" charset="0"/>
              </a:rPr>
              <a:t>об'єднуватися у кооперативи</a:t>
            </a:r>
            <a:r>
              <a:rPr lang="uk-UA" sz="1600" dirty="0" smtClean="0">
                <a:effectLst/>
                <a:latin typeface="Times New Roman" panose="02020603050405020304" pitchFamily="18" charset="0"/>
                <a:ea typeface="Calibri" panose="020F0502020204030204" pitchFamily="34" charset="0"/>
                <a:cs typeface="Calibri" panose="020F0502020204030204" pitchFamily="34" charset="0"/>
              </a:rPr>
              <a:t>.</a:t>
            </a:r>
            <a:endParaRPr lang="uk-UA"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8" name="Прямокутник 7"/>
          <p:cNvSpPr/>
          <p:nvPr/>
        </p:nvSpPr>
        <p:spPr>
          <a:xfrm>
            <a:off x="1979530" y="860698"/>
            <a:ext cx="2848857" cy="579518"/>
          </a:xfrm>
          <a:prstGeom prst="rect">
            <a:avLst/>
          </a:prstGeom>
        </p:spPr>
        <p:txBody>
          <a:bodyPr wrap="none">
            <a:spAutoFit/>
          </a:bodyPr>
          <a:lstStyle/>
          <a:p>
            <a:pPr>
              <a:lnSpc>
                <a:spcPct val="150000"/>
              </a:lnSpc>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СФГ – ЦЕ БІЗНЕС</a:t>
            </a:r>
            <a:endParaRPr lang="ru-RU" sz="2400" b="1"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91438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8" name="Прямокутник 7"/>
          <p:cNvSpPr/>
          <p:nvPr/>
        </p:nvSpPr>
        <p:spPr>
          <a:xfrm>
            <a:off x="1979530" y="860698"/>
            <a:ext cx="4419800" cy="579518"/>
          </a:xfrm>
          <a:prstGeom prst="rect">
            <a:avLst/>
          </a:prstGeom>
        </p:spPr>
        <p:txBody>
          <a:bodyPr wrap="none">
            <a:spAutoFit/>
          </a:bodyPr>
          <a:lstStyle/>
          <a:p>
            <a:pPr>
              <a:lnSpc>
                <a:spcPct val="150000"/>
              </a:lnSpc>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СФГ: СОЦІАЛЬНИЙ ЕФЕКТ</a:t>
            </a:r>
            <a:endParaRPr lang="ru-RU" sz="2400" b="1"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2" name="Прямокутник 1"/>
          <p:cNvSpPr/>
          <p:nvPr/>
        </p:nvSpPr>
        <p:spPr>
          <a:xfrm>
            <a:off x="5425660" y="2201039"/>
            <a:ext cx="6096000" cy="3477875"/>
          </a:xfrm>
          <a:prstGeom prst="rect">
            <a:avLst/>
          </a:prstGeom>
        </p:spPr>
        <p:txBody>
          <a:bodyPr>
            <a:spAutoFit/>
          </a:bodyPr>
          <a:lstStyle/>
          <a:p>
            <a:pPr algn="just">
              <a:spcAft>
                <a:spcPts val="0"/>
              </a:spcAft>
            </a:pPr>
            <a:r>
              <a:rPr lang="uk-UA" sz="2000" dirty="0">
                <a:latin typeface="Times New Roman" panose="02020603050405020304" pitchFamily="18" charset="0"/>
                <a:ea typeface="Times New Roman" panose="02020603050405020304" pitchFamily="18" charset="0"/>
                <a:cs typeface="Calibri" panose="020F0502020204030204" pitchFamily="34" charset="0"/>
              </a:rPr>
              <a:t>В аграрному світі є тісний зв’язок економічної і соціальної складових. </a:t>
            </a:r>
            <a:endParaRPr lang="uk-UA" sz="2000" dirty="0" smtClean="0">
              <a:latin typeface="Times New Roman" panose="02020603050405020304" pitchFamily="18" charset="0"/>
              <a:ea typeface="Times New Roman" panose="02020603050405020304" pitchFamily="18" charset="0"/>
              <a:cs typeface="Calibri" panose="020F0502020204030204" pitchFamily="34" charset="0"/>
            </a:endParaRPr>
          </a:p>
          <a:p>
            <a:pPr algn="just">
              <a:spcAft>
                <a:spcPts val="0"/>
              </a:spcAft>
            </a:pPr>
            <a:endParaRPr lang="uk-UA" sz="2000" dirty="0" smtClean="0">
              <a:latin typeface="Times New Roman" panose="02020603050405020304" pitchFamily="18" charset="0"/>
              <a:ea typeface="Times New Roman" panose="02020603050405020304" pitchFamily="18" charset="0"/>
              <a:cs typeface="Calibri" panose="020F0502020204030204" pitchFamily="34" charset="0"/>
            </a:endParaRPr>
          </a:p>
          <a:p>
            <a:pPr algn="just">
              <a:spcAft>
                <a:spcPts val="0"/>
              </a:spcAft>
            </a:pPr>
            <a:r>
              <a:rPr lang="uk-UA" sz="2000" dirty="0" smtClean="0">
                <a:latin typeface="Times New Roman" panose="02020603050405020304" pitchFamily="18" charset="0"/>
                <a:ea typeface="Times New Roman" panose="02020603050405020304" pitchFamily="18" charset="0"/>
                <a:cs typeface="Calibri" panose="020F0502020204030204" pitchFamily="34" charset="0"/>
              </a:rPr>
              <a:t>У Польщі один </a:t>
            </a:r>
            <a:r>
              <a:rPr lang="uk-UA" sz="2000" dirty="0">
                <a:latin typeface="Times New Roman" panose="02020603050405020304" pitchFamily="18" charset="0"/>
                <a:ea typeface="Times New Roman" panose="02020603050405020304" pitchFamily="18" charset="0"/>
                <a:cs typeface="Calibri" panose="020F0502020204030204" pitchFamily="34" charset="0"/>
              </a:rPr>
              <a:t>фермер створює 4 робочі місця навколо себе, в Німеччині - 6, Норвегії - 9: це переробка сільськогосподарської продукції, перукарні, </a:t>
            </a:r>
            <a:r>
              <a:rPr lang="uk-UA" sz="2000" dirty="0" err="1">
                <a:latin typeface="Times New Roman" panose="02020603050405020304" pitchFamily="18" charset="0"/>
                <a:ea typeface="Times New Roman" panose="02020603050405020304" pitchFamily="18" charset="0"/>
                <a:cs typeface="Calibri" panose="020F0502020204030204" pitchFamily="34" charset="0"/>
              </a:rPr>
              <a:t>шиномонтаж</a:t>
            </a:r>
            <a:r>
              <a:rPr lang="uk-UA" sz="2000" dirty="0">
                <a:latin typeface="Times New Roman" panose="02020603050405020304" pitchFamily="18" charset="0"/>
                <a:ea typeface="Times New Roman" panose="02020603050405020304" pitchFamily="18" charset="0"/>
                <a:cs typeface="Calibri" panose="020F0502020204030204" pitchFamily="34" charset="0"/>
              </a:rPr>
              <a:t> та інші. </a:t>
            </a:r>
            <a:endParaRPr lang="uk-UA" sz="2000" dirty="0" smtClean="0">
              <a:latin typeface="Times New Roman" panose="02020603050405020304" pitchFamily="18" charset="0"/>
              <a:ea typeface="Times New Roman" panose="02020603050405020304" pitchFamily="18" charset="0"/>
              <a:cs typeface="Calibri" panose="020F0502020204030204" pitchFamily="34" charset="0"/>
            </a:endParaRPr>
          </a:p>
          <a:p>
            <a:pPr algn="just">
              <a:spcAft>
                <a:spcPts val="0"/>
              </a:spcAft>
            </a:pPr>
            <a:endParaRPr lang="uk-UA" sz="2000" dirty="0">
              <a:latin typeface="Times New Roman" panose="02020603050405020304" pitchFamily="18" charset="0"/>
              <a:ea typeface="Times New Roman" panose="02020603050405020304" pitchFamily="18" charset="0"/>
              <a:cs typeface="Calibri" panose="020F0502020204030204" pitchFamily="34" charset="0"/>
            </a:endParaRPr>
          </a:p>
          <a:p>
            <a:pPr algn="just">
              <a:spcAft>
                <a:spcPts val="0"/>
              </a:spcAft>
            </a:pPr>
            <a:r>
              <a:rPr lang="uk-UA" sz="2000" dirty="0" smtClean="0">
                <a:latin typeface="Times New Roman" panose="02020603050405020304" pitchFamily="18" charset="0"/>
                <a:ea typeface="Times New Roman" panose="02020603050405020304" pitchFamily="18" charset="0"/>
                <a:cs typeface="Calibri" panose="020F0502020204030204" pitchFamily="34" charset="0"/>
              </a:rPr>
              <a:t>Завдання </a:t>
            </a:r>
            <a:r>
              <a:rPr lang="uk-UA" sz="2000" dirty="0">
                <a:latin typeface="Times New Roman" panose="02020603050405020304" pitchFamily="18" charset="0"/>
                <a:ea typeface="Times New Roman" panose="02020603050405020304" pitchFamily="18" charset="0"/>
                <a:cs typeface="Calibri" panose="020F0502020204030204" pitchFamily="34" charset="0"/>
              </a:rPr>
              <a:t>органів влади, а особливо територіальних громад, підтримувати СФГ у їх становленні та розвитку, зважаючи на значимий соціальний ефект</a:t>
            </a:r>
            <a:endParaRPr lang="ru-RU" sz="20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Рисунок 4"/>
          <p:cNvPicPr>
            <a:picLocks noChangeAspect="1"/>
          </p:cNvPicPr>
          <p:nvPr/>
        </p:nvPicPr>
        <p:blipFill>
          <a:blip r:embed="rId7"/>
          <a:stretch>
            <a:fillRect/>
          </a:stretch>
        </p:blipFill>
        <p:spPr>
          <a:xfrm>
            <a:off x="1708961" y="2740703"/>
            <a:ext cx="3596694" cy="2398545"/>
          </a:xfrm>
          <a:prstGeom prst="rect">
            <a:avLst/>
          </a:prstGeom>
        </p:spPr>
      </p:pic>
    </p:spTree>
    <p:extLst>
      <p:ext uri="{BB962C8B-B14F-4D97-AF65-F5344CB8AC3E}">
        <p14:creationId xmlns:p14="http://schemas.microsoft.com/office/powerpoint/2010/main" val="39848792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2101516" y="886909"/>
            <a:ext cx="9654523" cy="579518"/>
          </a:xfrm>
          <a:prstGeom prst="rect">
            <a:avLst/>
          </a:prstGeom>
        </p:spPr>
        <p:txBody>
          <a:bodyPr wrap="square">
            <a:spAutoFit/>
          </a:bodyPr>
          <a:lstStyle/>
          <a:p>
            <a:pPr>
              <a:lnSpc>
                <a:spcPct val="150000"/>
              </a:lnSpc>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ПРО СЕЗОННИХ ПРАЦІВНИКІВ СФГ</a:t>
            </a:r>
            <a:endParaRPr lang="ru-RU" sz="2400" b="1"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Прямокутник 3"/>
          <p:cNvSpPr/>
          <p:nvPr/>
        </p:nvSpPr>
        <p:spPr>
          <a:xfrm>
            <a:off x="5660039" y="1552120"/>
            <a:ext cx="6096000" cy="1323439"/>
          </a:xfrm>
          <a:prstGeom prst="rect">
            <a:avLst/>
          </a:prstGeom>
        </p:spPr>
        <p:txBody>
          <a:bodyPr>
            <a:spAutoFit/>
          </a:bodyPr>
          <a:lstStyle/>
          <a:p>
            <a:pPr algn="just">
              <a:spcAft>
                <a:spcPts val="0"/>
              </a:spcAft>
            </a:pP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Відповідно до Закону України «Про фермерське господарство» </a:t>
            </a:r>
            <a:r>
              <a:rPr lang="uk-UA" sz="16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залучення СФГ інших громадян може здійснюватися </a:t>
            </a: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виключно для виконання сезонних та окремих робіт, які безпосередньо пов’язані з діяльністю господарства і потребують спеціальних знань чи навичок</a:t>
            </a: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a:t>
            </a:r>
            <a:endParaRPr lang="ru-RU"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Прямокутник 4"/>
          <p:cNvSpPr/>
          <p:nvPr/>
        </p:nvSpPr>
        <p:spPr>
          <a:xfrm>
            <a:off x="5660039" y="3112470"/>
            <a:ext cx="6096000" cy="1569660"/>
          </a:xfrm>
          <a:prstGeom prst="rect">
            <a:avLst/>
          </a:prstGeom>
        </p:spPr>
        <p:txBody>
          <a:bodyPr>
            <a:spAutoFit/>
          </a:bodyPr>
          <a:lstStyle/>
          <a:p>
            <a:pPr algn="just">
              <a:spcAft>
                <a:spcPts val="0"/>
              </a:spcAft>
            </a:pP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Сезонними вважаються роботи, які характеризуються наступними ознаками: </a:t>
            </a:r>
            <a:endParaRPr lang="ru-RU" sz="1600"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1) містяться в Списку сезонних робіт і сезонних галузей затвердженому Постановою Кабінету Міністрів України від 28.03.1997 року № </a:t>
            </a:r>
            <a:r>
              <a:rPr lang="uk-UA" sz="16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278; </a:t>
            </a:r>
            <a:endParaRPr lang="ru-RU" sz="1600"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2) їх тривалість не перевищує </a:t>
            </a:r>
            <a:r>
              <a:rPr lang="uk-UA" sz="1600" b="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шести місяців</a:t>
            </a: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endParaRPr lang="ru-RU"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Прямокутник 5"/>
          <p:cNvSpPr/>
          <p:nvPr/>
        </p:nvSpPr>
        <p:spPr>
          <a:xfrm>
            <a:off x="1976186" y="5128735"/>
            <a:ext cx="9854683" cy="923330"/>
          </a:xfrm>
          <a:prstGeom prst="rect">
            <a:avLst/>
          </a:prstGeom>
        </p:spPr>
        <p:txBody>
          <a:bodyPr wrap="square">
            <a:spAutoFit/>
          </a:bodyPr>
          <a:lstStyle/>
          <a:p>
            <a:r>
              <a:rPr lang="uk-UA" b="1" dirty="0" smtClean="0">
                <a:latin typeface="Calibri" panose="020F0502020204030204" pitchFamily="34" charset="0"/>
              </a:rPr>
              <a:t>Увага! </a:t>
            </a:r>
            <a:r>
              <a:rPr lang="uk-UA" dirty="0" smtClean="0">
                <a:latin typeface="Calibri" panose="020F0502020204030204" pitchFamily="34" charset="0"/>
              </a:rPr>
              <a:t>Якщо СФГ без створення юридичної особи бажає бути платником єдиного податку 4-ої групи, то воно відповідно до норм Податкового кодексу України, не може взагалі використовувати працю найманих осіб.</a:t>
            </a:r>
            <a:endParaRPr lang="uk-UA" dirty="0">
              <a:latin typeface="Calibri" panose="020F0502020204030204" pitchFamily="34" charset="0"/>
            </a:endParaRPr>
          </a:p>
        </p:txBody>
      </p:sp>
      <p:pic>
        <p:nvPicPr>
          <p:cNvPr id="8" name="Рисунок 7"/>
          <p:cNvPicPr>
            <a:picLocks noChangeAspect="1"/>
          </p:cNvPicPr>
          <p:nvPr/>
        </p:nvPicPr>
        <p:blipFill>
          <a:blip r:embed="rId7"/>
          <a:stretch>
            <a:fillRect/>
          </a:stretch>
        </p:blipFill>
        <p:spPr>
          <a:xfrm>
            <a:off x="2101516" y="1988987"/>
            <a:ext cx="3422251" cy="2340216"/>
          </a:xfrm>
          <a:prstGeom prst="rect">
            <a:avLst/>
          </a:prstGeom>
        </p:spPr>
      </p:pic>
    </p:spTree>
    <p:extLst>
      <p:ext uri="{BB962C8B-B14F-4D97-AF65-F5344CB8AC3E}">
        <p14:creationId xmlns:p14="http://schemas.microsoft.com/office/powerpoint/2010/main" val="6839686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2101516" y="886909"/>
            <a:ext cx="9654523" cy="579518"/>
          </a:xfrm>
          <a:prstGeom prst="rect">
            <a:avLst/>
          </a:prstGeom>
        </p:spPr>
        <p:txBody>
          <a:bodyPr wrap="square">
            <a:spAutoFit/>
          </a:bodyPr>
          <a:lstStyle/>
          <a:p>
            <a:pPr>
              <a:lnSpc>
                <a:spcPct val="150000"/>
              </a:lnSpc>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ПРО ФАХІВЦІВ ДЛЯ ВИКОНАННЯ ОКРЕМИХ РОБІТ У СФГ</a:t>
            </a:r>
            <a:endParaRPr lang="uk-UA" sz="2400" b="1"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Прямокутник 3"/>
          <p:cNvSpPr/>
          <p:nvPr/>
        </p:nvSpPr>
        <p:spPr>
          <a:xfrm>
            <a:off x="5919537" y="1552120"/>
            <a:ext cx="5836502" cy="3785652"/>
          </a:xfrm>
          <a:prstGeom prst="rect">
            <a:avLst/>
          </a:prstGeom>
        </p:spPr>
        <p:txBody>
          <a:bodyPr wrap="square">
            <a:spAutoFit/>
          </a:bodyPr>
          <a:lstStyle/>
          <a:p>
            <a:pPr algn="just">
              <a:spcAft>
                <a:spcPts val="0"/>
              </a:spcAft>
            </a:pP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Хоча Законом України «Про фермерське </a:t>
            </a:r>
            <a:r>
              <a:rPr lang="uk-UA" sz="16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господарство» передбачена </a:t>
            </a: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можливість </a:t>
            </a: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залучення СФГ інших громадян для виконання окремих робіт</a:t>
            </a: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які безпосередньо пов’язані з діяльністю господарства і потребують спеціальних знань чи навичок, однак правового акту, який би тлумачив, що відноситься до таких робіт нема.</a:t>
            </a:r>
            <a:endParaRPr lang="ru-RU" sz="1600"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endParaRPr lang="uk-UA" sz="16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endParaRPr>
          </a:p>
          <a:p>
            <a:pPr algn="just">
              <a:spcAft>
                <a:spcPts val="0"/>
              </a:spcAft>
            </a:pPr>
            <a:r>
              <a:rPr lang="uk-UA" sz="16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Окремі </a:t>
            </a: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роботи, потребують спеціальних знань чи навичок, можуть виконувати бухгалтери, агрономи, маркетологи, IT-фахівці тощо.</a:t>
            </a:r>
            <a:endParaRPr lang="ru-RU" sz="1600"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endParaRPr lang="uk-UA" sz="16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endParaRPr>
          </a:p>
          <a:p>
            <a:pPr algn="just">
              <a:spcAft>
                <a:spcPts val="0"/>
              </a:spcAft>
            </a:pPr>
            <a:r>
              <a:rPr lang="uk-UA" sz="16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Податковий </a:t>
            </a: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кодекс України </a:t>
            </a: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не містить обмежень</a:t>
            </a: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щодо укладання СФГ без створення юридичної особи із іншими особами цивільно-правових договорів (</a:t>
            </a:r>
            <a:r>
              <a:rPr lang="uk-UA" sz="16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підряду</a:t>
            </a: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надання послуг тощо</a:t>
            </a:r>
            <a:r>
              <a:rPr lang="uk-UA" sz="16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a:t>
            </a:r>
            <a:endParaRPr lang="ru-RU" sz="105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Прямокутник 4"/>
          <p:cNvSpPr/>
          <p:nvPr/>
        </p:nvSpPr>
        <p:spPr>
          <a:xfrm>
            <a:off x="1815574" y="5383515"/>
            <a:ext cx="9994172" cy="1323439"/>
          </a:xfrm>
          <a:prstGeom prst="rect">
            <a:avLst/>
          </a:prstGeom>
        </p:spPr>
        <p:txBody>
          <a:bodyPr wrap="square">
            <a:spAutoFit/>
          </a:bodyPr>
          <a:lstStyle/>
          <a:p>
            <a:pPr algn="just">
              <a:spcAft>
                <a:spcPts val="0"/>
              </a:spcAft>
            </a:pPr>
            <a:r>
              <a:rPr lang="uk-UA" sz="1600" b="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Увага!</a:t>
            </a: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r>
              <a:rPr lang="uk-UA" sz="16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Укладаючи цивільно-правові договори, слід ретельно їх виписувати, </a:t>
            </a:r>
            <a:r>
              <a:rPr lang="uk-UA" sz="1600" b="1" i="1" dirty="0">
                <a:solidFill>
                  <a:srgbClr val="0070C0"/>
                </a:solidFill>
                <a:latin typeface="Times New Roman" panose="02020603050405020304" pitchFamily="18" charset="0"/>
                <a:ea typeface="Times New Roman" panose="02020603050405020304" pitchFamily="18" charset="0"/>
                <a:cs typeface="Calibri" panose="020F0502020204030204" pitchFamily="34" charset="0"/>
              </a:rPr>
              <a:t>не допускаючи формулювань</a:t>
            </a:r>
            <a:r>
              <a:rPr lang="uk-UA" sz="1600" i="1"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 які б свідчили про фактичні трудові відносини</a:t>
            </a:r>
            <a:r>
              <a:rPr lang="uk-UA" sz="1600"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 виконання певної роботи за конкретними кваліфікацією, професією, посадою; з підпорядкуванням правилам внутрішнього трудового розпорядку; надання гарантій, передбачених для суб’єктів трудових відносин тощо. </a:t>
            </a:r>
            <a:r>
              <a:rPr lang="uk-UA" sz="1600" i="1" dirty="0">
                <a:solidFill>
                  <a:srgbClr val="0D0D0D"/>
                </a:solidFill>
                <a:latin typeface="Times New Roman" panose="02020603050405020304" pitchFamily="18" charset="0"/>
                <a:ea typeface="Times New Roman" panose="02020603050405020304" pitchFamily="18" charset="0"/>
                <a:cs typeface="Calibri" panose="020F0502020204030204" pitchFamily="34" charset="0"/>
              </a:rPr>
              <a:t>Інакше контролюючі органи можуть визнати такі відносини трудовими та, як наслідок, анулювати для такого господарства статус платника єдиного податку 4-ої групи.</a:t>
            </a:r>
            <a:endParaRPr lang="ru-RU" sz="16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Рисунок 5"/>
          <p:cNvPicPr>
            <a:picLocks noChangeAspect="1"/>
          </p:cNvPicPr>
          <p:nvPr/>
        </p:nvPicPr>
        <p:blipFill>
          <a:blip r:embed="rId7"/>
          <a:stretch>
            <a:fillRect/>
          </a:stretch>
        </p:blipFill>
        <p:spPr>
          <a:xfrm>
            <a:off x="1686062" y="2463506"/>
            <a:ext cx="4136369" cy="1962880"/>
          </a:xfrm>
          <a:prstGeom prst="rect">
            <a:avLst/>
          </a:prstGeom>
        </p:spPr>
      </p:pic>
    </p:spTree>
    <p:extLst>
      <p:ext uri="{BB962C8B-B14F-4D97-AF65-F5344CB8AC3E}">
        <p14:creationId xmlns:p14="http://schemas.microsoft.com/office/powerpoint/2010/main" val="41983094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2534651" y="2563525"/>
            <a:ext cx="8577369" cy="1003031"/>
          </a:xfrm>
          <a:prstGeom prst="rect">
            <a:avLst/>
          </a:prstGeom>
        </p:spPr>
        <p:txBody>
          <a:bodyPr wrap="square">
            <a:spAutoFit/>
          </a:bodyPr>
          <a:lstStyle/>
          <a:p>
            <a:pPr algn="ctr">
              <a:lnSpc>
                <a:spcPct val="150000"/>
              </a:lnSpc>
              <a:spcBef>
                <a:spcPts val="400"/>
              </a:spcBef>
              <a:spcAft>
                <a:spcPts val="400"/>
              </a:spcAft>
            </a:pPr>
            <a:r>
              <a:rPr lang="uk-UA" sz="4400" b="1" kern="0" cap="all" spc="50" dirty="0">
                <a:solidFill>
                  <a:schemeClr val="accent6">
                    <a:lumMod val="50000"/>
                  </a:schemeClr>
                </a:solidFill>
                <a:latin typeface="Calibri" panose="020F0502020204030204" pitchFamily="34" charset="0"/>
                <a:ea typeface="Times New Roman" panose="02020603050405020304" pitchFamily="18" charset="0"/>
                <a:cs typeface="Times New Roman" panose="02020603050405020304" pitchFamily="18" charset="0"/>
              </a:rPr>
              <a:t>ПРИПИНЕННЯ </a:t>
            </a:r>
            <a:r>
              <a:rPr lang="uk-UA" sz="4400" b="1" kern="0" cap="all" spc="50" dirty="0" err="1" smtClean="0">
                <a:solidFill>
                  <a:schemeClr val="accent6">
                    <a:lumMod val="50000"/>
                  </a:schemeClr>
                </a:solidFill>
                <a:latin typeface="Calibri" panose="020F0502020204030204" pitchFamily="34" charset="0"/>
                <a:ea typeface="Times New Roman" panose="02020603050405020304" pitchFamily="18" charset="0"/>
                <a:cs typeface="Times New Roman" panose="02020603050405020304" pitchFamily="18" charset="0"/>
              </a:rPr>
              <a:t>сфг</a:t>
            </a:r>
            <a:endParaRPr lang="ru-RU" sz="4400" b="1" kern="0" cap="all" spc="50" dirty="0">
              <a:solidFill>
                <a:schemeClr val="accent6">
                  <a:lumMod val="50000"/>
                </a:schemeClr>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2730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7" name="Прямокутник 6"/>
          <p:cNvSpPr/>
          <p:nvPr/>
        </p:nvSpPr>
        <p:spPr>
          <a:xfrm>
            <a:off x="1799771" y="801216"/>
            <a:ext cx="9803809" cy="830997"/>
          </a:xfrm>
          <a:prstGeom prst="rect">
            <a:avLst/>
          </a:prstGeom>
        </p:spPr>
        <p:txBody>
          <a:bodyPr wrap="square">
            <a:spAutoFit/>
          </a:bodyPr>
          <a:lstStyle/>
          <a:p>
            <a:pPr algn="just"/>
            <a:r>
              <a:rPr lang="uk-UA" sz="2400" b="1" dirty="0" smtClean="0">
                <a:solidFill>
                  <a:srgbClr val="70AD47">
                    <a:lumMod val="75000"/>
                  </a:srgbClr>
                </a:solidFill>
                <a:latin typeface="Times New Roman" panose="02020603050405020304" pitchFamily="18" charset="0"/>
                <a:ea typeface="Times New Roman" panose="02020603050405020304" pitchFamily="18" charset="0"/>
              </a:rPr>
              <a:t>ЧОМУ СІМЕЙНІ </a:t>
            </a:r>
            <a:r>
              <a:rPr lang="uk-UA" sz="2400" b="1" dirty="0">
                <a:solidFill>
                  <a:srgbClr val="70AD47">
                    <a:lumMod val="75000"/>
                  </a:srgbClr>
                </a:solidFill>
                <a:latin typeface="Times New Roman" panose="02020603050405020304" pitchFamily="18" charset="0"/>
                <a:ea typeface="Times New Roman" panose="02020603050405020304" pitchFamily="18" charset="0"/>
              </a:rPr>
              <a:t>ФЕРМЕРСЬКІ ГОСПОДАРСТВА </a:t>
            </a:r>
          </a:p>
          <a:p>
            <a:pPr algn="just"/>
            <a:r>
              <a:rPr lang="uk-UA" sz="2400" b="1" dirty="0">
                <a:solidFill>
                  <a:srgbClr val="70AD47">
                    <a:lumMod val="75000"/>
                  </a:srgbClr>
                </a:solidFill>
                <a:latin typeface="Times New Roman" panose="02020603050405020304" pitchFamily="18" charset="0"/>
                <a:ea typeface="Times New Roman" panose="02020603050405020304" pitchFamily="18" charset="0"/>
              </a:rPr>
              <a:t>БЕЗ СТАТУСУ ЮРИДИЧНОЇ ОСОБИ</a:t>
            </a:r>
            <a:endParaRPr lang="ru-RU" sz="2400" b="1" dirty="0">
              <a:solidFill>
                <a:srgbClr val="70AD47">
                  <a:lumMod val="75000"/>
                </a:srgbClr>
              </a:solidFill>
              <a:latin typeface="Times New Roman" panose="02020603050405020304" pitchFamily="18" charset="0"/>
              <a:ea typeface="Times New Roman" panose="02020603050405020304" pitchFamily="18" charset="0"/>
            </a:endParaRPr>
          </a:p>
        </p:txBody>
      </p:sp>
      <p:pic>
        <p:nvPicPr>
          <p:cNvPr id="2" name="Рисунок 1"/>
          <p:cNvPicPr>
            <a:picLocks noChangeAspect="1"/>
          </p:cNvPicPr>
          <p:nvPr/>
        </p:nvPicPr>
        <p:blipFill>
          <a:blip r:embed="rId7"/>
          <a:stretch>
            <a:fillRect/>
          </a:stretch>
        </p:blipFill>
        <p:spPr>
          <a:xfrm>
            <a:off x="1799771" y="1695450"/>
            <a:ext cx="9961566" cy="4487636"/>
          </a:xfrm>
          <a:prstGeom prst="rect">
            <a:avLst/>
          </a:prstGeom>
        </p:spPr>
      </p:pic>
    </p:spTree>
    <p:extLst>
      <p:ext uri="{BB962C8B-B14F-4D97-AF65-F5344CB8AC3E}">
        <p14:creationId xmlns:p14="http://schemas.microsoft.com/office/powerpoint/2010/main" val="21002154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5871410" y="1872747"/>
            <a:ext cx="5884629" cy="1815882"/>
          </a:xfrm>
          <a:prstGeom prst="rect">
            <a:avLst/>
          </a:prstGeom>
        </p:spPr>
        <p:txBody>
          <a:bodyPr wrap="square">
            <a:spAutoFit/>
          </a:bodyPr>
          <a:lstStyle/>
          <a:p>
            <a:pPr algn="just">
              <a:spcAft>
                <a:spcPts val="0"/>
              </a:spcAft>
            </a:pPr>
            <a:r>
              <a:rPr lang="uk-UA" sz="1600" dirty="0" smtClean="0">
                <a:latin typeface="Times New Roman" panose="02020603050405020304" pitchFamily="18" charset="0"/>
                <a:ea typeface="Times New Roman" panose="02020603050405020304" pitchFamily="18" charset="0"/>
                <a:cs typeface="Calibri" panose="020F0502020204030204" pitchFamily="34" charset="0"/>
              </a:rPr>
              <a:t>Ключові норми, пов’язані із припиненням діяльності фермерських господарств викладені у Законі України «Про фермерське господарство».</a:t>
            </a:r>
          </a:p>
          <a:p>
            <a:pPr algn="just">
              <a:spcAft>
                <a:spcPts val="0"/>
              </a:spcAft>
            </a:pPr>
            <a:endParaRPr lang="uk-UA" sz="1600" dirty="0" smtClean="0">
              <a:latin typeface="Times New Roman" panose="02020603050405020304" pitchFamily="18" charset="0"/>
              <a:ea typeface="Times New Roman" panose="02020603050405020304" pitchFamily="18" charset="0"/>
              <a:cs typeface="Calibri" panose="020F0502020204030204" pitchFamily="34" charset="0"/>
            </a:endParaRPr>
          </a:p>
          <a:p>
            <a:pPr algn="just">
              <a:spcAft>
                <a:spcPts val="0"/>
              </a:spcAft>
            </a:pPr>
            <a:r>
              <a:rPr lang="uk-UA" sz="1600" dirty="0" smtClean="0">
                <a:latin typeface="Times New Roman" panose="02020603050405020304" pitchFamily="18" charset="0"/>
                <a:ea typeface="Times New Roman" panose="02020603050405020304" pitchFamily="18" charset="0"/>
                <a:cs typeface="Calibri" panose="020F0502020204030204" pitchFamily="34" charset="0"/>
              </a:rPr>
              <a:t>Цей Закон спеціальної процедури ліквідації таких господарств </a:t>
            </a:r>
            <a:r>
              <a:rPr lang="uk-UA" sz="1600" i="1" dirty="0" smtClean="0">
                <a:latin typeface="Times New Roman" panose="02020603050405020304" pitchFamily="18" charset="0"/>
                <a:ea typeface="Times New Roman" panose="02020603050405020304" pitchFamily="18" charset="0"/>
                <a:cs typeface="Calibri" panose="020F0502020204030204" pitchFamily="34" charset="0"/>
              </a:rPr>
              <a:t>не містить</a:t>
            </a:r>
            <a:r>
              <a:rPr lang="uk-UA" sz="1600" dirty="0" smtClean="0">
                <a:latin typeface="Times New Roman" panose="02020603050405020304" pitchFamily="18" charset="0"/>
                <a:ea typeface="Times New Roman" panose="02020603050405020304" pitchFamily="18" charset="0"/>
                <a:cs typeface="Calibri" panose="020F0502020204030204" pitchFamily="34" charset="0"/>
              </a:rPr>
              <a:t>, тому слід керуватися процедурою, передбаченою статтями 104, 105, 110-112 ЦКУ.</a:t>
            </a:r>
            <a:endParaRPr lang="uk-UA"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Прямокутник 3"/>
          <p:cNvSpPr/>
          <p:nvPr/>
        </p:nvSpPr>
        <p:spPr>
          <a:xfrm>
            <a:off x="1945264" y="4696176"/>
            <a:ext cx="10074442" cy="1569660"/>
          </a:xfrm>
          <a:prstGeom prst="rect">
            <a:avLst/>
          </a:prstGeom>
        </p:spPr>
        <p:txBody>
          <a:bodyPr wrap="square">
            <a:spAutoFit/>
          </a:bodyPr>
          <a:lstStyle/>
          <a:p>
            <a:pPr algn="just">
              <a:spcAft>
                <a:spcPts val="0"/>
              </a:spcAft>
            </a:pPr>
            <a:r>
              <a:rPr lang="uk-UA" sz="1600" dirty="0">
                <a:latin typeface="Times New Roman" panose="02020603050405020304" pitchFamily="18" charset="0"/>
                <a:ea typeface="Times New Roman" panose="02020603050405020304" pitchFamily="18" charset="0"/>
                <a:cs typeface="Calibri" panose="020F0502020204030204" pitchFamily="34" charset="0"/>
              </a:rPr>
              <a:t>Діяльність фермерського господарства, в тому числі СФГ без створення юридичної особи, припиняється у разі:</a:t>
            </a:r>
            <a:endParaRPr lang="ru-RU" sz="1600"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uk-UA" sz="1600" dirty="0">
                <a:latin typeface="Times New Roman" panose="02020603050405020304" pitchFamily="18" charset="0"/>
                <a:ea typeface="Times New Roman" panose="02020603050405020304" pitchFamily="18" charset="0"/>
                <a:cs typeface="Calibri" panose="020F0502020204030204" pitchFamily="34" charset="0"/>
              </a:rPr>
              <a:t>1) реорганізації фермерського господарства;</a:t>
            </a:r>
            <a:endParaRPr lang="ru-RU" sz="1600"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uk-UA" sz="1600" dirty="0">
                <a:latin typeface="Times New Roman" panose="02020603050405020304" pitchFamily="18" charset="0"/>
                <a:ea typeface="Times New Roman" panose="02020603050405020304" pitchFamily="18" charset="0"/>
                <a:cs typeface="Calibri" panose="020F0502020204030204" pitchFamily="34" charset="0"/>
              </a:rPr>
              <a:t>2) ліквідації фермерського господарства;</a:t>
            </a:r>
            <a:endParaRPr lang="ru-RU" sz="1600"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uk-UA" sz="1600" dirty="0">
                <a:latin typeface="Times New Roman" panose="02020603050405020304" pitchFamily="18" charset="0"/>
                <a:ea typeface="Times New Roman" panose="02020603050405020304" pitchFamily="18" charset="0"/>
                <a:cs typeface="Calibri" panose="020F0502020204030204" pitchFamily="34" charset="0"/>
              </a:rPr>
              <a:t>3) визнання фермерського господарства неплатоспроможним (банкрутом);</a:t>
            </a:r>
            <a:endParaRPr lang="ru-RU" sz="1600"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uk-UA" sz="1600" dirty="0">
                <a:latin typeface="Times New Roman" panose="02020603050405020304" pitchFamily="18" charset="0"/>
                <a:ea typeface="Times New Roman" panose="02020603050405020304" pitchFamily="18" charset="0"/>
                <a:cs typeface="Calibri" panose="020F0502020204030204" pitchFamily="34" charset="0"/>
              </a:rPr>
              <a:t>4) якщо не залишається жодного члена фермерського господарства або спадкоємця, який бажає продовжити діяльність господарства.</a:t>
            </a:r>
            <a:endParaRPr lang="ru-RU"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Прямокутник 4"/>
          <p:cNvSpPr/>
          <p:nvPr/>
        </p:nvSpPr>
        <p:spPr>
          <a:xfrm>
            <a:off x="1796717" y="801216"/>
            <a:ext cx="9593178" cy="461665"/>
          </a:xfrm>
          <a:prstGeom prst="rect">
            <a:avLst/>
          </a:prstGeom>
        </p:spPr>
        <p:txBody>
          <a:bodyPr wrap="square">
            <a:spAutoFit/>
          </a:bodyPr>
          <a:lstStyle/>
          <a:p>
            <a:pPr>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ПІДСТАВИ ДЛЯ ПРИПИНЕННЯ ДІЯЛЬНОСТІ СФГ</a:t>
            </a:r>
            <a:endParaRPr lang="ru-RU" sz="2400" b="1"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7"/>
          <a:stretch>
            <a:fillRect/>
          </a:stretch>
        </p:blipFill>
        <p:spPr>
          <a:xfrm>
            <a:off x="2521869" y="1586015"/>
            <a:ext cx="2825564" cy="2825564"/>
          </a:xfrm>
          <a:prstGeom prst="rect">
            <a:avLst/>
          </a:prstGeom>
        </p:spPr>
      </p:pic>
    </p:spTree>
    <p:extLst>
      <p:ext uri="{BB962C8B-B14F-4D97-AF65-F5344CB8AC3E}">
        <p14:creationId xmlns:p14="http://schemas.microsoft.com/office/powerpoint/2010/main" val="13883178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5229726" y="1521570"/>
            <a:ext cx="6526314" cy="2800767"/>
          </a:xfrm>
          <a:prstGeom prst="rect">
            <a:avLst/>
          </a:prstGeom>
        </p:spPr>
        <p:txBody>
          <a:bodyPr wrap="square">
            <a:spAutoFit/>
          </a:bodyPr>
          <a:lstStyle/>
          <a:p>
            <a:pPr algn="just">
              <a:spcAft>
                <a:spcPts val="0"/>
              </a:spcAft>
            </a:pPr>
            <a:r>
              <a:rPr lang="uk-UA" sz="1600" dirty="0">
                <a:latin typeface="Times New Roman" panose="02020603050405020304" pitchFamily="18" charset="0"/>
                <a:ea typeface="Times New Roman" panose="02020603050405020304" pitchFamily="18" charset="0"/>
                <a:cs typeface="Calibri" panose="020F0502020204030204" pitchFamily="34" charset="0"/>
              </a:rPr>
              <a:t>Рішення про припинення діяльності фермерського господарства приймається:</a:t>
            </a:r>
            <a:endParaRPr lang="ru-RU" sz="1600"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uk-UA" sz="1600" dirty="0">
                <a:latin typeface="Times New Roman" panose="02020603050405020304" pitchFamily="18" charset="0"/>
                <a:ea typeface="Times New Roman" panose="02020603050405020304" pitchFamily="18" charset="0"/>
                <a:cs typeface="Calibri" panose="020F0502020204030204" pitchFamily="34" charset="0"/>
              </a:rPr>
              <a:t>а) власником у разі реорганізації або ліквідації фермерського господарства - відповідно до закону та Статуту фермерського господарства </a:t>
            </a:r>
            <a:r>
              <a:rPr lang="uk-UA" sz="1600" i="1" dirty="0">
                <a:latin typeface="Times New Roman" panose="02020603050405020304" pitchFamily="18" charset="0"/>
                <a:ea typeface="Times New Roman" panose="02020603050405020304" pitchFamily="18" charset="0"/>
                <a:cs typeface="Calibri" panose="020F0502020204030204" pitchFamily="34" charset="0"/>
              </a:rPr>
              <a:t>(для СФГ без створення юридичної особи – відповідно до Договору/декларації про створення СФГ без створення юридичної особи)</a:t>
            </a:r>
            <a:endParaRPr lang="ru-RU" sz="1600"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uk-UA" sz="1600" dirty="0">
                <a:latin typeface="Times New Roman" panose="02020603050405020304" pitchFamily="18" charset="0"/>
                <a:ea typeface="Times New Roman" panose="02020603050405020304" pitchFamily="18" charset="0"/>
                <a:cs typeface="Calibri" panose="020F0502020204030204" pitchFamily="34" charset="0"/>
              </a:rPr>
              <a:t>б) у разі якщо не залишається жодного члена фермерського господарства або спадкоємця, який бажає продовжити діяльність господарства у порядку, встановленому законом;</a:t>
            </a:r>
            <a:endParaRPr lang="ru-RU" sz="1600"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uk-UA" sz="1600" dirty="0">
                <a:latin typeface="Times New Roman" panose="02020603050405020304" pitchFamily="18" charset="0"/>
                <a:ea typeface="Times New Roman" panose="02020603050405020304" pitchFamily="18" charset="0"/>
                <a:cs typeface="Calibri" panose="020F0502020204030204" pitchFamily="34" charset="0"/>
              </a:rPr>
              <a:t>в) у разі банкрутства фермерського господарства - відповідно до закону.</a:t>
            </a:r>
            <a:endParaRPr lang="ru-RU"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Прямокутник 3"/>
          <p:cNvSpPr/>
          <p:nvPr/>
        </p:nvSpPr>
        <p:spPr>
          <a:xfrm>
            <a:off x="2123139" y="4474929"/>
            <a:ext cx="9494103" cy="830997"/>
          </a:xfrm>
          <a:prstGeom prst="rect">
            <a:avLst/>
          </a:prstGeom>
        </p:spPr>
        <p:txBody>
          <a:bodyPr wrap="square">
            <a:spAutoFit/>
          </a:bodyPr>
          <a:lstStyle/>
          <a:p>
            <a:pPr algn="just">
              <a:spcAft>
                <a:spcPts val="0"/>
              </a:spcAft>
            </a:pPr>
            <a:r>
              <a:rPr lang="uk-UA" sz="1600" b="1" dirty="0">
                <a:latin typeface="Times New Roman" panose="02020603050405020304" pitchFamily="18" charset="0"/>
                <a:ea typeface="Times New Roman" panose="02020603050405020304" pitchFamily="18" charset="0"/>
                <a:cs typeface="Calibri" panose="020F0502020204030204" pitchFamily="34" charset="0"/>
              </a:rPr>
              <a:t>Порада.</a:t>
            </a:r>
            <a:r>
              <a:rPr lang="uk-UA" sz="1600" dirty="0">
                <a:latin typeface="Times New Roman" panose="02020603050405020304" pitchFamily="18" charset="0"/>
                <a:ea typeface="Times New Roman" panose="02020603050405020304" pitchFamily="18" charset="0"/>
                <a:cs typeface="Calibri" panose="020F0502020204030204" pitchFamily="34" charset="0"/>
              </a:rPr>
              <a:t> </a:t>
            </a:r>
            <a:r>
              <a:rPr lang="uk-UA" sz="1600" i="1" dirty="0">
                <a:latin typeface="Times New Roman" panose="02020603050405020304" pitchFamily="18" charset="0"/>
                <a:ea typeface="Times New Roman" panose="02020603050405020304" pitchFamily="18" charset="0"/>
                <a:cs typeface="Calibri" panose="020F0502020204030204" pitchFamily="34" charset="0"/>
              </a:rPr>
              <a:t>Готуючи договір/декларацію про створення СФГ без створення юридичної особи, добре передбачте у цьому документі порядок прийняття рішення про реорганізацію або ліквідації господарства.</a:t>
            </a:r>
            <a:endParaRPr lang="ru-RU"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Прямокутник 4"/>
          <p:cNvSpPr/>
          <p:nvPr/>
        </p:nvSpPr>
        <p:spPr>
          <a:xfrm>
            <a:off x="2123139" y="5440891"/>
            <a:ext cx="9718692" cy="1077218"/>
          </a:xfrm>
          <a:prstGeom prst="rect">
            <a:avLst/>
          </a:prstGeom>
        </p:spPr>
        <p:txBody>
          <a:bodyPr wrap="square">
            <a:spAutoFit/>
          </a:bodyPr>
          <a:lstStyle/>
          <a:p>
            <a:pPr algn="just">
              <a:spcAft>
                <a:spcPts val="0"/>
              </a:spcAft>
            </a:pPr>
            <a:r>
              <a:rPr lang="uk-UA" sz="1600" dirty="0">
                <a:latin typeface="Times New Roman" panose="02020603050405020304" pitchFamily="18" charset="0"/>
                <a:ea typeface="Times New Roman" panose="02020603050405020304" pitchFamily="18" charset="0"/>
                <a:cs typeface="Calibri" panose="020F0502020204030204" pitchFamily="34" charset="0"/>
              </a:rPr>
              <a:t>Спори про припинення діяльності фермерського господарства вирішуються судом</a:t>
            </a:r>
            <a:r>
              <a:rPr lang="uk-UA" sz="1600" dirty="0" smtClean="0">
                <a:latin typeface="Times New Roman" panose="02020603050405020304" pitchFamily="18" charset="0"/>
                <a:ea typeface="Times New Roman" panose="02020603050405020304" pitchFamily="18" charset="0"/>
                <a:cs typeface="Calibri" panose="020F0502020204030204" pitchFamily="34" charset="0"/>
              </a:rPr>
              <a:t>.</a:t>
            </a:r>
          </a:p>
          <a:p>
            <a:pPr algn="just">
              <a:spcAft>
                <a:spcPts val="0"/>
              </a:spcAft>
            </a:pPr>
            <a:endParaRPr lang="ru-RU" sz="1600"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uk-UA" sz="1600" b="1" dirty="0">
                <a:latin typeface="Times New Roman" panose="02020603050405020304" pitchFamily="18" charset="0"/>
                <a:ea typeface="Times New Roman" panose="02020603050405020304" pitchFamily="18" charset="0"/>
                <a:cs typeface="Calibri" panose="020F0502020204030204" pitchFamily="34" charset="0"/>
              </a:rPr>
              <a:t>Порада.</a:t>
            </a:r>
            <a:r>
              <a:rPr lang="uk-UA" sz="1600" dirty="0">
                <a:latin typeface="Times New Roman" panose="02020603050405020304" pitchFamily="18" charset="0"/>
                <a:ea typeface="Times New Roman" panose="02020603050405020304" pitchFamily="18" charset="0"/>
                <a:cs typeface="Calibri" panose="020F0502020204030204" pitchFamily="34" charset="0"/>
              </a:rPr>
              <a:t> </a:t>
            </a:r>
            <a:r>
              <a:rPr lang="uk-UA" sz="1600" i="1" dirty="0">
                <a:latin typeface="Times New Roman" panose="02020603050405020304" pitchFamily="18" charset="0"/>
                <a:ea typeface="Times New Roman" panose="02020603050405020304" pitchFamily="18" charset="0"/>
                <a:cs typeface="Calibri" panose="020F0502020204030204" pitchFamily="34" charset="0"/>
              </a:rPr>
              <a:t>Готуючи договір/декларацію про створення СФГ без створення юридичної особи, подбайте про можливість вирішення спорів, пов’язаних з припиненням його діяльності, без звертання до суду.</a:t>
            </a:r>
            <a:endParaRPr lang="ru-RU"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Прямокутник 5"/>
          <p:cNvSpPr/>
          <p:nvPr/>
        </p:nvSpPr>
        <p:spPr>
          <a:xfrm>
            <a:off x="1812010" y="803092"/>
            <a:ext cx="6949018" cy="579518"/>
          </a:xfrm>
          <a:prstGeom prst="rect">
            <a:avLst/>
          </a:prstGeom>
        </p:spPr>
        <p:txBody>
          <a:bodyPr wrap="none">
            <a:spAutoFit/>
          </a:bodyPr>
          <a:lstStyle/>
          <a:p>
            <a:pPr>
              <a:lnSpc>
                <a:spcPct val="150000"/>
              </a:lnSpc>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ПОРЯДОК ПРИПИНЕННЯ ДІЯЛЬНОСТІ СФГ</a:t>
            </a:r>
            <a:endParaRPr lang="ru-RU" sz="2400" b="1"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7"/>
          <a:stretch>
            <a:fillRect/>
          </a:stretch>
        </p:blipFill>
        <p:spPr>
          <a:xfrm>
            <a:off x="2337779" y="1666927"/>
            <a:ext cx="2571105" cy="2571105"/>
          </a:xfrm>
          <a:prstGeom prst="rect">
            <a:avLst/>
          </a:prstGeom>
        </p:spPr>
      </p:pic>
    </p:spTree>
    <p:extLst>
      <p:ext uri="{BB962C8B-B14F-4D97-AF65-F5344CB8AC3E}">
        <p14:creationId xmlns:p14="http://schemas.microsoft.com/office/powerpoint/2010/main" val="3249091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2118554" y="881791"/>
            <a:ext cx="8485277" cy="461665"/>
          </a:xfrm>
          <a:prstGeom prst="rect">
            <a:avLst/>
          </a:prstGeom>
        </p:spPr>
        <p:txBody>
          <a:bodyPr wrap="square">
            <a:spAutoFit/>
          </a:bodyPr>
          <a:lstStyle/>
          <a:p>
            <a:pPr>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ПОДІЛ МАЙНА </a:t>
            </a:r>
            <a:endParaRPr lang="ru-RU" sz="2400" b="1"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Прямокутник 3"/>
          <p:cNvSpPr/>
          <p:nvPr/>
        </p:nvSpPr>
        <p:spPr>
          <a:xfrm>
            <a:off x="4722261" y="1442132"/>
            <a:ext cx="7174990" cy="4031873"/>
          </a:xfrm>
          <a:prstGeom prst="rect">
            <a:avLst/>
          </a:prstGeom>
        </p:spPr>
        <p:txBody>
          <a:bodyPr wrap="square">
            <a:spAutoFit/>
          </a:bodyPr>
          <a:lstStyle/>
          <a:p>
            <a:pPr marL="285750" indent="-285750" algn="just">
              <a:spcAft>
                <a:spcPts val="0"/>
              </a:spcAft>
              <a:buFont typeface="Arial" panose="020B0604020202020204" pitchFamily="34" charset="0"/>
              <a:buChar char="•"/>
            </a:pPr>
            <a:r>
              <a:rPr lang="uk-UA" sz="1600" dirty="0">
                <a:latin typeface="Times New Roman" panose="02020603050405020304" pitchFamily="18" charset="0"/>
                <a:ea typeface="Times New Roman" panose="02020603050405020304" pitchFamily="18" charset="0"/>
                <a:cs typeface="Calibri" panose="020F0502020204030204" pitchFamily="34" charset="0"/>
              </a:rPr>
              <a:t>Член фермерського господарства має право на отримання частки майна фермерського господарства при його ліквідації або у разі припинення членства у фермерському господарстві. Розмір частки та порядок її отримання визначаються Статутом фермерського господарства, </a:t>
            </a:r>
            <a:r>
              <a:rPr lang="uk-UA" sz="1600" i="1" dirty="0">
                <a:latin typeface="Times New Roman" panose="02020603050405020304" pitchFamily="18" charset="0"/>
                <a:ea typeface="Times New Roman" panose="02020603050405020304" pitchFamily="18" charset="0"/>
                <a:cs typeface="Calibri" panose="020F0502020204030204" pitchFamily="34" charset="0"/>
              </a:rPr>
              <a:t>а для СФГ без створення юридичної особи - Договором/декларацією про створення СФГ без створення юридичної особи.</a:t>
            </a:r>
            <a:endParaRPr lang="ru-RU" sz="16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spcAft>
                <a:spcPts val="0"/>
              </a:spcAft>
              <a:buFont typeface="Arial" panose="020B0604020202020204" pitchFamily="34" charset="0"/>
              <a:buChar char="•"/>
            </a:pPr>
            <a:r>
              <a:rPr lang="uk-UA" sz="1600" dirty="0">
                <a:latin typeface="Times New Roman" panose="02020603050405020304" pitchFamily="18" charset="0"/>
                <a:ea typeface="Times New Roman" panose="02020603050405020304" pitchFamily="18" charset="0"/>
                <a:cs typeface="Calibri" panose="020F0502020204030204" pitchFamily="34" charset="0"/>
              </a:rPr>
              <a:t>Кошти, одержані від продажу майна фермерського господарства, спрямовуються на задоволення вимог кредиторів у порядку, встановленому Законом України "Про відновлення платоспроможності боржника або визнання його банкрутом" (</a:t>
            </a:r>
            <a:r>
              <a:rPr lang="uk-UA" sz="1600" u="sng" dirty="0">
                <a:solidFill>
                  <a:srgbClr val="0000FF"/>
                </a:solidFill>
                <a:latin typeface="Times New Roman" panose="02020603050405020304" pitchFamily="18" charset="0"/>
                <a:ea typeface="Times New Roman" panose="02020603050405020304" pitchFamily="18" charset="0"/>
                <a:cs typeface="Calibri" panose="020F0502020204030204" pitchFamily="34" charset="0"/>
                <a:hlinkClick r:id="rId7"/>
              </a:rPr>
              <a:t>https://zakon.rada.gov.ua/laws/show/2343-12#Text</a:t>
            </a:r>
            <a:r>
              <a:rPr lang="uk-UA" sz="1600" dirty="0">
                <a:latin typeface="Times New Roman" panose="02020603050405020304" pitchFamily="18" charset="0"/>
                <a:ea typeface="Times New Roman" panose="02020603050405020304" pitchFamily="18" charset="0"/>
                <a:cs typeface="Calibri" panose="020F0502020204030204" pitchFamily="34" charset="0"/>
              </a:rPr>
              <a:t>). </a:t>
            </a:r>
            <a:endParaRPr lang="ru-RU" sz="16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spcAft>
                <a:spcPts val="0"/>
              </a:spcAft>
              <a:buFont typeface="Arial" panose="020B0604020202020204" pitchFamily="34" charset="0"/>
              <a:buChar char="•"/>
            </a:pPr>
            <a:r>
              <a:rPr lang="uk-UA" sz="1600" dirty="0">
                <a:latin typeface="Times New Roman" panose="02020603050405020304" pitchFamily="18" charset="0"/>
                <a:ea typeface="Times New Roman" panose="02020603050405020304" pitchFamily="18" charset="0"/>
                <a:cs typeface="Calibri" panose="020F0502020204030204" pitchFamily="34" charset="0"/>
              </a:rPr>
              <a:t>Майно, що залишилося після задоволення вимог кредиторів, розподіляється між членами фермерського господарства відповідно до його Статуту </a:t>
            </a:r>
            <a:r>
              <a:rPr lang="uk-UA" sz="1600" i="1" dirty="0">
                <a:latin typeface="Times New Roman" panose="02020603050405020304" pitchFamily="18" charset="0"/>
                <a:ea typeface="Times New Roman" panose="02020603050405020304" pitchFamily="18" charset="0"/>
                <a:cs typeface="Calibri" panose="020F0502020204030204" pitchFamily="34" charset="0"/>
              </a:rPr>
              <a:t>(для СФГ без створення юридичної особи – відповідно до Договору/декларації про створення СФГ без створення юридичної особи).</a:t>
            </a:r>
            <a:endParaRPr lang="ru-RU" sz="16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spcAft>
                <a:spcPts val="0"/>
              </a:spcAft>
              <a:buFont typeface="Arial" panose="020B0604020202020204" pitchFamily="34" charset="0"/>
              <a:buChar char="•"/>
            </a:pPr>
            <a:r>
              <a:rPr lang="uk-UA" sz="1600" dirty="0">
                <a:latin typeface="Times New Roman" panose="02020603050405020304" pitchFamily="18" charset="0"/>
                <a:ea typeface="Times New Roman" panose="02020603050405020304" pitchFamily="18" charset="0"/>
                <a:cs typeface="Calibri" panose="020F0502020204030204" pitchFamily="34" charset="0"/>
              </a:rPr>
              <a:t>Спори щодо розподілу майна фермерського господарства, яке припинило свою діяльність, вирішуються судом</a:t>
            </a:r>
            <a:r>
              <a:rPr lang="uk-UA" sz="1400" dirty="0">
                <a:latin typeface="Times New Roman" panose="02020603050405020304" pitchFamily="18" charset="0"/>
                <a:ea typeface="Times New Roman" panose="02020603050405020304" pitchFamily="18" charset="0"/>
                <a:cs typeface="Calibri" panose="020F0502020204030204" pitchFamily="34" charset="0"/>
              </a:rPr>
              <a:t>.</a:t>
            </a:r>
            <a:endParaRPr lang="ru-RU" sz="105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Прямокутник 4"/>
          <p:cNvSpPr/>
          <p:nvPr/>
        </p:nvSpPr>
        <p:spPr>
          <a:xfrm>
            <a:off x="1901356" y="5572681"/>
            <a:ext cx="9854684" cy="1077218"/>
          </a:xfrm>
          <a:prstGeom prst="rect">
            <a:avLst/>
          </a:prstGeom>
        </p:spPr>
        <p:txBody>
          <a:bodyPr wrap="square">
            <a:spAutoFit/>
          </a:bodyPr>
          <a:lstStyle/>
          <a:p>
            <a:pPr algn="just">
              <a:spcAft>
                <a:spcPts val="0"/>
              </a:spcAft>
            </a:pPr>
            <a:r>
              <a:rPr lang="uk-UA" sz="1600" b="1" dirty="0">
                <a:latin typeface="Times New Roman" panose="02020603050405020304" pitchFamily="18" charset="0"/>
                <a:ea typeface="Times New Roman" panose="02020603050405020304" pitchFamily="18" charset="0"/>
                <a:cs typeface="Calibri" panose="020F0502020204030204" pitchFamily="34" charset="0"/>
              </a:rPr>
              <a:t>Порада.</a:t>
            </a:r>
            <a:r>
              <a:rPr lang="uk-UA" sz="1600" dirty="0">
                <a:latin typeface="Times New Roman" panose="02020603050405020304" pitchFamily="18" charset="0"/>
                <a:ea typeface="Times New Roman" panose="02020603050405020304" pitchFamily="18" charset="0"/>
                <a:cs typeface="Calibri" panose="020F0502020204030204" pitchFamily="34" charset="0"/>
              </a:rPr>
              <a:t> </a:t>
            </a:r>
            <a:r>
              <a:rPr lang="uk-UA" sz="1600" i="1" dirty="0">
                <a:latin typeface="Times New Roman" panose="02020603050405020304" pitchFamily="18" charset="0"/>
                <a:ea typeface="Times New Roman" panose="02020603050405020304" pitchFamily="18" charset="0"/>
                <a:cs typeface="Calibri" panose="020F0502020204030204" pitchFamily="34" charset="0"/>
              </a:rPr>
              <a:t>Готуючи договір/декларацію про створення СФГ без створення юридичної особи, опишіть як найповніше правила/процедури отримання його членами частки майна фермерського господарства при його ліквідації або у разі припинення членства . Це допоможе мінімізувати потребу у судових процесах і зберегти добрі відносини у сім’ї.</a:t>
            </a:r>
            <a:endParaRPr lang="ru-RU" sz="16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Рисунок 6"/>
          <p:cNvPicPr>
            <a:picLocks noChangeAspect="1"/>
          </p:cNvPicPr>
          <p:nvPr/>
        </p:nvPicPr>
        <p:blipFill>
          <a:blip r:embed="rId8"/>
          <a:stretch>
            <a:fillRect/>
          </a:stretch>
        </p:blipFill>
        <p:spPr>
          <a:xfrm>
            <a:off x="1922121" y="2104022"/>
            <a:ext cx="2802287" cy="2099010"/>
          </a:xfrm>
          <a:prstGeom prst="rect">
            <a:avLst/>
          </a:prstGeom>
        </p:spPr>
      </p:pic>
    </p:spTree>
    <p:extLst>
      <p:ext uri="{BB962C8B-B14F-4D97-AF65-F5344CB8AC3E}">
        <p14:creationId xmlns:p14="http://schemas.microsoft.com/office/powerpoint/2010/main" val="33161332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4" name="Прямокутник 3"/>
          <p:cNvSpPr/>
          <p:nvPr/>
        </p:nvSpPr>
        <p:spPr>
          <a:xfrm>
            <a:off x="2021306" y="983456"/>
            <a:ext cx="9160042" cy="461665"/>
          </a:xfrm>
          <a:prstGeom prst="rect">
            <a:avLst/>
          </a:prstGeom>
        </p:spPr>
        <p:txBody>
          <a:bodyPr wrap="square">
            <a:spAutoFit/>
          </a:bodyPr>
          <a:lstStyle/>
          <a:p>
            <a:pPr>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ЗАСТЕРЕЖЕННЯ: ПІЛЬГИ ТА ПРИПИНЕННЯ СФГ</a:t>
            </a:r>
            <a:endParaRPr lang="ru-RU" sz="2400" b="1"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5" name="Прямокутник 4"/>
          <p:cNvSpPr/>
          <p:nvPr/>
        </p:nvSpPr>
        <p:spPr>
          <a:xfrm>
            <a:off x="5085348" y="1809599"/>
            <a:ext cx="6817894" cy="4253472"/>
          </a:xfrm>
          <a:prstGeom prst="rect">
            <a:avLst/>
          </a:prstGeom>
        </p:spPr>
        <p:txBody>
          <a:bodyPr wrap="square">
            <a:spAutoFit/>
          </a:bodyPr>
          <a:lstStyle/>
          <a:p>
            <a:pPr algn="just">
              <a:lnSpc>
                <a:spcPct val="130000"/>
              </a:lnSpc>
              <a:spcAft>
                <a:spcPts val="0"/>
              </a:spcAft>
            </a:pP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У разі припинення діяльності </a:t>
            </a:r>
            <a:r>
              <a:rPr lang="uk-UA" sz="16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ФГ до </a:t>
            </a: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закінчення терміну надання господарству податкових пільг господарство сплачує до бюджету за весь період його діяльності суму податку, обчислену в розмірі, встановленому для </a:t>
            </a:r>
            <a:r>
              <a:rPr lang="uk-UA" sz="16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ФГ, </a:t>
            </a: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крім випадків, передбачених частиною четвертою статті 34 Закону України «Про фермерське господарство» (виплати пенсій членам фермерського господарства та особам, які працюють у ньому за трудовим договором (контрактом)), та викупу земельної ділянки для суспільних потреб чи примусового відчуження її з мотивів суспільної необхідності</a:t>
            </a:r>
            <a:r>
              <a:rPr lang="uk-UA" sz="16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a:t>
            </a:r>
          </a:p>
          <a:p>
            <a:pPr algn="just">
              <a:lnSpc>
                <a:spcPct val="130000"/>
              </a:lnSpc>
              <a:spcAft>
                <a:spcPts val="0"/>
              </a:spcAft>
            </a:pPr>
            <a:endParaRPr lang="ru-RU" sz="1600" dirty="0">
              <a:latin typeface="Calibri" panose="020F0502020204030204" pitchFamily="34" charset="0"/>
              <a:ea typeface="Calibri" panose="020F0502020204030204" pitchFamily="34" charset="0"/>
              <a:cs typeface="Calibri" panose="020F0502020204030204" pitchFamily="34" charset="0"/>
            </a:endParaRPr>
          </a:p>
          <a:p>
            <a:pPr algn="just">
              <a:lnSpc>
                <a:spcPct val="130000"/>
              </a:lnSpc>
              <a:spcAft>
                <a:spcPts val="0"/>
              </a:spcAft>
            </a:pPr>
            <a:r>
              <a:rPr lang="uk-UA" sz="1600" b="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Порада. </a:t>
            </a: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Перед тим, як прийняти рішення про припинення фермерського господарства, перевірте, чи не робите ви це до закінчення терміну надання господарству податкових пільг. Якщо такі пільги були суттєвими, то подумайте, чи варто це робити зараз.</a:t>
            </a:r>
            <a:endParaRPr lang="ru-RU" sz="16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Рисунок 5"/>
          <p:cNvPicPr>
            <a:picLocks noChangeAspect="1"/>
          </p:cNvPicPr>
          <p:nvPr/>
        </p:nvPicPr>
        <p:blipFill>
          <a:blip r:embed="rId7"/>
          <a:stretch>
            <a:fillRect/>
          </a:stretch>
        </p:blipFill>
        <p:spPr>
          <a:xfrm>
            <a:off x="2418348" y="2635742"/>
            <a:ext cx="2667000" cy="1714500"/>
          </a:xfrm>
          <a:prstGeom prst="rect">
            <a:avLst/>
          </a:prstGeom>
        </p:spPr>
      </p:pic>
      <p:pic>
        <p:nvPicPr>
          <p:cNvPr id="7" name="Рисунок 6"/>
          <p:cNvPicPr>
            <a:picLocks noChangeAspect="1"/>
          </p:cNvPicPr>
          <p:nvPr/>
        </p:nvPicPr>
        <p:blipFill>
          <a:blip r:embed="rId8"/>
          <a:stretch>
            <a:fillRect/>
          </a:stretch>
        </p:blipFill>
        <p:spPr>
          <a:xfrm>
            <a:off x="1683600" y="3660826"/>
            <a:ext cx="1378832" cy="1378832"/>
          </a:xfrm>
          <a:prstGeom prst="rect">
            <a:avLst/>
          </a:prstGeom>
        </p:spPr>
      </p:pic>
    </p:spTree>
    <p:extLst>
      <p:ext uri="{BB962C8B-B14F-4D97-AF65-F5344CB8AC3E}">
        <p14:creationId xmlns:p14="http://schemas.microsoft.com/office/powerpoint/2010/main" val="22995473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1860884" y="2304528"/>
            <a:ext cx="9895156" cy="1323439"/>
          </a:xfrm>
          <a:prstGeom prst="rect">
            <a:avLst/>
          </a:prstGeom>
        </p:spPr>
        <p:txBody>
          <a:bodyPr wrap="square">
            <a:spAutoFit/>
          </a:bodyPr>
          <a:lstStyle/>
          <a:p>
            <a:pPr algn="ctr">
              <a:spcBef>
                <a:spcPts val="400"/>
              </a:spcBef>
              <a:spcAft>
                <a:spcPts val="400"/>
              </a:spcAft>
            </a:pPr>
            <a:r>
              <a:rPr lang="uk-UA" sz="4400" b="1" kern="0" cap="all" spc="5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ОПОДАТКУВАННЯ </a:t>
            </a:r>
            <a:r>
              <a:rPr lang="uk-UA" sz="4400" b="1" kern="0" cap="all" spc="50"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СФГ</a:t>
            </a:r>
            <a:r>
              <a:rPr lang="uk-UA" sz="4400" b="1" kern="0" cap="all" spc="5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r>
            <a:br>
              <a:rPr lang="uk-UA" sz="4400" b="1" kern="0" cap="all" spc="5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br>
            <a:r>
              <a:rPr lang="uk-UA" sz="3600" b="1" kern="0" cap="all" spc="5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БЕЗ СТВОРЕННЯ ЮРИДИЧНОЇ ОСОБИ</a:t>
            </a:r>
            <a:endParaRPr lang="ru-RU" sz="3600" b="1" kern="0" cap="all" spc="50"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19720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2316031" y="1077344"/>
            <a:ext cx="6788012" cy="461665"/>
          </a:xfrm>
          <a:prstGeom prst="rect">
            <a:avLst/>
          </a:prstGeom>
        </p:spPr>
        <p:txBody>
          <a:bodyPr wrap="none">
            <a:spAutoFit/>
          </a:bodyPr>
          <a:lstStyle/>
          <a:p>
            <a:r>
              <a:rPr lang="uk-UA" sz="2400" b="1" dirty="0" smtClean="0">
                <a:solidFill>
                  <a:schemeClr val="accent6">
                    <a:lumMod val="50000"/>
                  </a:schemeClr>
                </a:solidFill>
                <a:latin typeface="Times New Roman" panose="02020603050405020304" pitchFamily="18" charset="0"/>
                <a:ea typeface="Times New Roman" panose="02020603050405020304" pitchFamily="18" charset="0"/>
              </a:rPr>
              <a:t>ЯКУ СИСТЕМУ ОПОДАТКУВАННЯ ОБРАТИ</a:t>
            </a:r>
            <a:endParaRPr lang="uk-UA" sz="2400" dirty="0">
              <a:solidFill>
                <a:schemeClr val="accent6">
                  <a:lumMod val="50000"/>
                </a:schemeClr>
              </a:solidFill>
            </a:endParaRPr>
          </a:p>
        </p:txBody>
      </p:sp>
      <p:sp>
        <p:nvSpPr>
          <p:cNvPr id="4" name="Прямокутник 3"/>
          <p:cNvSpPr/>
          <p:nvPr/>
        </p:nvSpPr>
        <p:spPr>
          <a:xfrm>
            <a:off x="4074695" y="1539009"/>
            <a:ext cx="7612213" cy="2062103"/>
          </a:xfrm>
          <a:prstGeom prst="rect">
            <a:avLst/>
          </a:prstGeom>
        </p:spPr>
        <p:txBody>
          <a:bodyPr wrap="square">
            <a:spAutoFit/>
          </a:bodyPr>
          <a:lstStyle/>
          <a:p>
            <a:pPr algn="just">
              <a:spcAft>
                <a:spcPts val="0"/>
              </a:spcAft>
            </a:pPr>
            <a:r>
              <a:rPr lang="uk-UA" sz="1600" dirty="0">
                <a:latin typeface="Times New Roman" panose="02020603050405020304" pitchFamily="18" charset="0"/>
                <a:ea typeface="Times New Roman" panose="02020603050405020304" pitchFamily="18" charset="0"/>
                <a:cs typeface="Calibri" panose="020F0502020204030204" pitchFamily="34" charset="0"/>
              </a:rPr>
              <a:t>СФГ без створення юридичної особи, відповідно до норм </a:t>
            </a:r>
            <a:r>
              <a:rPr lang="uk-UA" sz="1600" dirty="0" smtClean="0">
                <a:latin typeface="Times New Roman" panose="02020603050405020304" pitchFamily="18" charset="0"/>
                <a:ea typeface="Times New Roman" panose="02020603050405020304" pitchFamily="18" charset="0"/>
                <a:cs typeface="Calibri" panose="020F0502020204030204" pitchFamily="34" charset="0"/>
              </a:rPr>
              <a:t>ПКУ </a:t>
            </a:r>
            <a:r>
              <a:rPr lang="uk-UA" sz="1600" dirty="0">
                <a:latin typeface="Times New Roman" panose="02020603050405020304" pitchFamily="18" charset="0"/>
                <a:ea typeface="Times New Roman" panose="02020603050405020304" pitchFamily="18" charset="0"/>
                <a:cs typeface="Calibri" panose="020F0502020204030204" pitchFamily="34" charset="0"/>
              </a:rPr>
              <a:t>може обрати такі системи оподаткування:</a:t>
            </a:r>
            <a:endParaRPr lang="ru-RU" sz="1600"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uk-UA" sz="1600" dirty="0">
                <a:latin typeface="Times New Roman" panose="02020603050405020304" pitchFamily="18" charset="0"/>
                <a:ea typeface="Times New Roman" panose="02020603050405020304" pitchFamily="18" charset="0"/>
                <a:cs typeface="Calibri" panose="020F0502020204030204" pitchFamily="34" charset="0"/>
              </a:rPr>
              <a:t>•	загальна система оподаткування;</a:t>
            </a:r>
            <a:endParaRPr lang="ru-RU" sz="1600"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uk-UA" sz="1600" dirty="0">
                <a:latin typeface="Times New Roman" panose="02020603050405020304" pitchFamily="18" charset="0"/>
                <a:ea typeface="Times New Roman" panose="02020603050405020304" pitchFamily="18" charset="0"/>
                <a:cs typeface="Calibri" panose="020F0502020204030204" pitchFamily="34" charset="0"/>
              </a:rPr>
              <a:t>•	друга група спрощеної системи оподаткування;</a:t>
            </a:r>
            <a:endParaRPr lang="ru-RU" sz="1600"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uk-UA" sz="1600" dirty="0">
                <a:latin typeface="Times New Roman" panose="02020603050405020304" pitchFamily="18" charset="0"/>
                <a:ea typeface="Times New Roman" panose="02020603050405020304" pitchFamily="18" charset="0"/>
                <a:cs typeface="Calibri" panose="020F0502020204030204" pitchFamily="34" charset="0"/>
              </a:rPr>
              <a:t>•	третя група спрощеної системи оподаткування (з ПДВ чи без ПДВ);</a:t>
            </a:r>
            <a:endParaRPr lang="ru-RU" sz="1600"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uk-UA" sz="1600" dirty="0">
                <a:latin typeface="Times New Roman" panose="02020603050405020304" pitchFamily="18" charset="0"/>
                <a:ea typeface="Times New Roman" panose="02020603050405020304" pitchFamily="18" charset="0"/>
                <a:cs typeface="Calibri" panose="020F0502020204030204" pitchFamily="34" charset="0"/>
              </a:rPr>
              <a:t>•	четверта група спрощеної системи оподаткування.</a:t>
            </a:r>
            <a:endParaRPr lang="ru-RU" sz="1600"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uk-UA" sz="1600" dirty="0">
                <a:latin typeface="Times New Roman" panose="02020603050405020304" pitchFamily="18" charset="0"/>
                <a:ea typeface="Times New Roman" panose="02020603050405020304" pitchFamily="18" charset="0"/>
                <a:cs typeface="Calibri" panose="020F0502020204030204" pitchFamily="34" charset="0"/>
              </a:rPr>
              <a:t>Звичайно, найдоречнішою буде та система, за якої податкове навантаження нижче. Таку систему і варто обирати. </a:t>
            </a:r>
            <a:endParaRPr lang="ru-RU"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Прямокутник 4"/>
          <p:cNvSpPr/>
          <p:nvPr/>
        </p:nvSpPr>
        <p:spPr>
          <a:xfrm>
            <a:off x="1973521" y="3783050"/>
            <a:ext cx="9713729" cy="1323439"/>
          </a:xfrm>
          <a:prstGeom prst="rect">
            <a:avLst/>
          </a:prstGeom>
        </p:spPr>
        <p:txBody>
          <a:bodyPr wrap="square">
            <a:spAutoFit/>
          </a:bodyPr>
          <a:lstStyle/>
          <a:p>
            <a:pPr marL="285750" indent="-285750" algn="just">
              <a:spcAft>
                <a:spcPts val="0"/>
              </a:spcAft>
              <a:buFont typeface="Arial" panose="020B0604020202020204" pitchFamily="34" charset="0"/>
              <a:buChar char="•"/>
            </a:pPr>
            <a:r>
              <a:rPr lang="uk-UA" sz="1600" dirty="0">
                <a:latin typeface="Times New Roman" panose="02020603050405020304" pitchFamily="18" charset="0"/>
                <a:ea typeface="Times New Roman" panose="02020603050405020304" pitchFamily="18" charset="0"/>
                <a:cs typeface="Calibri" panose="020F0502020204030204" pitchFamily="34" charset="0"/>
              </a:rPr>
              <a:t>У разі обрання груп 2, 3 чи 4 спрощеної системи оподаткування, заяву про це можна подати разом з документами на державну реєстрацію СФГ. В такому разі вже з дати держреєстрації господарство перебуватиме на обраній системі. </a:t>
            </a:r>
            <a:endParaRPr lang="ru-RU" sz="16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spcAft>
                <a:spcPts val="0"/>
              </a:spcAft>
              <a:buFont typeface="Arial" panose="020B0604020202020204" pitchFamily="34" charset="0"/>
              <a:buChar char="•"/>
            </a:pPr>
            <a:r>
              <a:rPr lang="uk-UA" sz="1600" dirty="0">
                <a:latin typeface="Times New Roman" panose="02020603050405020304" pitchFamily="18" charset="0"/>
                <a:ea typeface="Times New Roman" panose="02020603050405020304" pitchFamily="18" charset="0"/>
                <a:cs typeface="Calibri" panose="020F0502020204030204" pitchFamily="34" charset="0"/>
              </a:rPr>
              <a:t>Якщо відповідна заява подана не буде, то автоматично, з дати держреєстрації, фермерське господарство, в тому числі СФГ без створення юридичної особи, перебуватиме на загальній системі оподаткування. </a:t>
            </a:r>
            <a:endParaRPr lang="ru-RU"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Прямокутник 6"/>
          <p:cNvSpPr/>
          <p:nvPr/>
        </p:nvSpPr>
        <p:spPr>
          <a:xfrm>
            <a:off x="1973521" y="5195524"/>
            <a:ext cx="10017928" cy="1569660"/>
          </a:xfrm>
          <a:prstGeom prst="rect">
            <a:avLst/>
          </a:prstGeom>
        </p:spPr>
        <p:txBody>
          <a:bodyPr wrap="square">
            <a:spAutoFit/>
          </a:bodyPr>
          <a:lstStyle/>
          <a:p>
            <a:pPr marL="285750" indent="-285750" algn="just">
              <a:spcAft>
                <a:spcPts val="0"/>
              </a:spcAft>
              <a:buFont typeface="Arial" panose="020B0604020202020204" pitchFamily="34" charset="0"/>
              <a:buChar char="•"/>
            </a:pPr>
            <a:r>
              <a:rPr lang="uk-UA" sz="1600" dirty="0">
                <a:latin typeface="Times New Roman" panose="02020603050405020304" pitchFamily="18" charset="0"/>
                <a:ea typeface="Times New Roman" panose="02020603050405020304" pitchFamily="18" charset="0"/>
                <a:cs typeface="Times New Roman" panose="02020603050405020304" pitchFamily="18" charset="0"/>
              </a:rPr>
              <a:t>Статус СФГ без створення юридичної особи дає можливість обрати спрощену систему оподаткування «сільськогосподарської» 4-ї групи як найбільш вигідну у порівнянні з 2-ю, 3-ю групою та загальною системою, а також скористатися спеціальною державною підтримкою. </a:t>
            </a:r>
            <a:endParaRPr lang="ru-RU" sz="1600"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0"/>
              </a:spcAft>
              <a:buFont typeface="Arial" panose="020B0604020202020204" pitchFamily="34" charset="0"/>
              <a:buChar char="•"/>
            </a:pPr>
            <a:r>
              <a:rPr lang="uk-UA" sz="1600" dirty="0">
                <a:latin typeface="Times New Roman" panose="02020603050405020304" pitchFamily="18" charset="0"/>
                <a:ea typeface="Times New Roman" panose="02020603050405020304" pitchFamily="18" charset="0"/>
                <a:cs typeface="Times New Roman" panose="02020603050405020304" pitchFamily="18" charset="0"/>
              </a:rPr>
              <a:t>Єдиний податок 4-ї групи є чи не найбільш вигідною системою оподаткування для СФГ (та й сільського господарства у цілому), оскільки податок є фіксованим і залежить лише від нормативно-грошової оцінки (НГО) земельних ділянок, а не від отриманого доходу (прибутку). </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Рисунок 7"/>
          <p:cNvPicPr>
            <a:picLocks noChangeAspect="1"/>
          </p:cNvPicPr>
          <p:nvPr/>
        </p:nvPicPr>
        <p:blipFill>
          <a:blip r:embed="rId7"/>
          <a:stretch>
            <a:fillRect/>
          </a:stretch>
        </p:blipFill>
        <p:spPr>
          <a:xfrm>
            <a:off x="1973521" y="1720947"/>
            <a:ext cx="1837157" cy="1837157"/>
          </a:xfrm>
          <a:prstGeom prst="rect">
            <a:avLst/>
          </a:prstGeom>
        </p:spPr>
      </p:pic>
    </p:spTree>
    <p:extLst>
      <p:ext uri="{BB962C8B-B14F-4D97-AF65-F5344CB8AC3E}">
        <p14:creationId xmlns:p14="http://schemas.microsoft.com/office/powerpoint/2010/main" val="15292671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1780673" y="983456"/>
            <a:ext cx="9657348" cy="818044"/>
          </a:xfrm>
          <a:prstGeom prst="rect">
            <a:avLst/>
          </a:prstGeom>
        </p:spPr>
        <p:txBody>
          <a:bodyPr wrap="square">
            <a:spAutoFit/>
          </a:bodyPr>
          <a:lstStyle/>
          <a:p>
            <a:pPr>
              <a:lnSpc>
                <a:spcPts val="2000"/>
              </a:lnSpc>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СПРОЩЕНА СИСТЕМА ОПОДАТКУВАННЯ ДЛЯ СФГ</a:t>
            </a:r>
          </a:p>
          <a:p>
            <a:pPr>
              <a:lnSpc>
                <a:spcPts val="2000"/>
              </a:lnSpc>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БЕЗ СТВОРЕННЯ ЮРИДИЧНОЇ ОСОБИ</a:t>
            </a:r>
            <a:endParaRPr lang="ru-RU" sz="2400" b="1"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5" name="Прямокутник 4"/>
          <p:cNvSpPr/>
          <p:nvPr/>
        </p:nvSpPr>
        <p:spPr>
          <a:xfrm>
            <a:off x="2085474" y="2695367"/>
            <a:ext cx="5451493" cy="2554545"/>
          </a:xfrm>
          <a:prstGeom prst="rect">
            <a:avLst/>
          </a:prstGeom>
        </p:spPr>
        <p:txBody>
          <a:bodyPr wrap="square">
            <a:spAutoFit/>
          </a:bodyPr>
          <a:lstStyle/>
          <a:p>
            <a:r>
              <a:rPr lang="uk-UA" sz="2000" dirty="0" smtClean="0">
                <a:solidFill>
                  <a:srgbClr val="000000"/>
                </a:solidFill>
                <a:latin typeface="Times New Roman" panose="02020603050405020304" pitchFamily="18" charset="0"/>
                <a:ea typeface="Times New Roman" panose="02020603050405020304" pitchFamily="18" charset="0"/>
              </a:rPr>
              <a:t>ФОП, які </a:t>
            </a:r>
            <a:r>
              <a:rPr lang="uk-UA" sz="2000" dirty="0">
                <a:solidFill>
                  <a:srgbClr val="000000"/>
                </a:solidFill>
                <a:latin typeface="Times New Roman" panose="02020603050405020304" pitchFamily="18" charset="0"/>
                <a:ea typeface="Times New Roman" panose="02020603050405020304" pitchFamily="18" charset="0"/>
              </a:rPr>
              <a:t>провадять діяльність виключно </a:t>
            </a:r>
            <a:r>
              <a:rPr lang="uk-UA" sz="2000" i="1" dirty="0">
                <a:solidFill>
                  <a:srgbClr val="000000"/>
                </a:solidFill>
                <a:latin typeface="Times New Roman" panose="02020603050405020304" pitchFamily="18" charset="0"/>
                <a:ea typeface="Times New Roman" panose="02020603050405020304" pitchFamily="18" charset="0"/>
              </a:rPr>
              <a:t>в межах фермерського господарства</a:t>
            </a:r>
            <a:r>
              <a:rPr lang="uk-UA" sz="2000" dirty="0">
                <a:solidFill>
                  <a:srgbClr val="000000"/>
                </a:solidFill>
                <a:latin typeface="Times New Roman" panose="02020603050405020304" pitchFamily="18" charset="0"/>
                <a:ea typeface="Times New Roman" panose="02020603050405020304" pitchFamily="18" charset="0"/>
              </a:rPr>
              <a:t>, зареєстрованого із статусом </a:t>
            </a:r>
            <a:r>
              <a:rPr lang="uk-UA" sz="2000" dirty="0" smtClean="0">
                <a:solidFill>
                  <a:srgbClr val="000000"/>
                </a:solidFill>
                <a:latin typeface="Times New Roman" panose="02020603050405020304" pitchFamily="18" charset="0"/>
                <a:ea typeface="Times New Roman" panose="02020603050405020304" pitchFamily="18" charset="0"/>
              </a:rPr>
              <a:t>СФГ, </a:t>
            </a:r>
          </a:p>
          <a:p>
            <a:endParaRPr lang="uk-UA" sz="2000" dirty="0">
              <a:solidFill>
                <a:srgbClr val="000000"/>
              </a:solidFill>
              <a:latin typeface="Times New Roman" panose="02020603050405020304" pitchFamily="18" charset="0"/>
              <a:ea typeface="Times New Roman" panose="02020603050405020304" pitchFamily="18" charset="0"/>
            </a:endParaRPr>
          </a:p>
          <a:p>
            <a:r>
              <a:rPr lang="uk-UA" sz="2000" dirty="0" smtClean="0">
                <a:solidFill>
                  <a:srgbClr val="000000"/>
                </a:solidFill>
                <a:latin typeface="Times New Roman" panose="02020603050405020304" pitchFamily="18" charset="0"/>
                <a:ea typeface="Times New Roman" panose="02020603050405020304" pitchFamily="18" charset="0"/>
              </a:rPr>
              <a:t>можуть </a:t>
            </a:r>
            <a:r>
              <a:rPr lang="uk-UA" sz="2000" dirty="0">
                <a:solidFill>
                  <a:srgbClr val="000000"/>
                </a:solidFill>
                <a:latin typeface="Times New Roman" panose="02020603050405020304" pitchFamily="18" charset="0"/>
                <a:ea typeface="Times New Roman" panose="02020603050405020304" pitchFamily="18" charset="0"/>
              </a:rPr>
              <a:t>перебувати на єдиному податку 4 групи </a:t>
            </a:r>
            <a:endParaRPr lang="uk-UA" sz="2000" dirty="0" smtClean="0">
              <a:solidFill>
                <a:srgbClr val="000000"/>
              </a:solidFill>
              <a:latin typeface="Times New Roman" panose="02020603050405020304" pitchFamily="18" charset="0"/>
              <a:ea typeface="Times New Roman" panose="02020603050405020304" pitchFamily="18" charset="0"/>
            </a:endParaRPr>
          </a:p>
          <a:p>
            <a:endParaRPr lang="uk-UA" sz="2000" dirty="0">
              <a:solidFill>
                <a:srgbClr val="000000"/>
              </a:solidFill>
              <a:latin typeface="Times New Roman" panose="02020603050405020304" pitchFamily="18" charset="0"/>
              <a:ea typeface="Times New Roman" panose="02020603050405020304" pitchFamily="18" charset="0"/>
            </a:endParaRPr>
          </a:p>
          <a:p>
            <a:r>
              <a:rPr lang="uk-UA" sz="2000" dirty="0" smtClean="0">
                <a:solidFill>
                  <a:srgbClr val="000000"/>
                </a:solidFill>
                <a:latin typeface="Times New Roman" panose="02020603050405020304" pitchFamily="18" charset="0"/>
                <a:ea typeface="Times New Roman" panose="02020603050405020304" pitchFamily="18" charset="0"/>
              </a:rPr>
              <a:t>за </a:t>
            </a:r>
            <a:r>
              <a:rPr lang="uk-UA" sz="2000" dirty="0">
                <a:solidFill>
                  <a:srgbClr val="000000"/>
                </a:solidFill>
                <a:latin typeface="Times New Roman" panose="02020603050405020304" pitchFamily="18" charset="0"/>
                <a:ea typeface="Times New Roman" panose="02020603050405020304" pitchFamily="18" charset="0"/>
              </a:rPr>
              <a:t>умови виконання в сукупності певних вимог передбачених </a:t>
            </a:r>
            <a:r>
              <a:rPr lang="uk-UA" sz="2000" dirty="0">
                <a:latin typeface="Times New Roman" panose="02020603050405020304" pitchFamily="18" charset="0"/>
                <a:ea typeface="Times New Roman" panose="02020603050405020304" pitchFamily="18" charset="0"/>
              </a:rPr>
              <a:t>підпункту 4 пункту 291.4. </a:t>
            </a:r>
            <a:endParaRPr lang="uk-UA" sz="2000" dirty="0"/>
          </a:p>
        </p:txBody>
      </p:sp>
      <p:pic>
        <p:nvPicPr>
          <p:cNvPr id="6" name="Рисунок 5"/>
          <p:cNvPicPr>
            <a:picLocks noChangeAspect="1"/>
          </p:cNvPicPr>
          <p:nvPr/>
        </p:nvPicPr>
        <p:blipFill>
          <a:blip r:embed="rId7"/>
          <a:stretch>
            <a:fillRect/>
          </a:stretch>
        </p:blipFill>
        <p:spPr>
          <a:xfrm>
            <a:off x="7866227" y="2822996"/>
            <a:ext cx="4124848" cy="2299285"/>
          </a:xfrm>
          <a:prstGeom prst="rect">
            <a:avLst/>
          </a:prstGeom>
        </p:spPr>
      </p:pic>
    </p:spTree>
    <p:extLst>
      <p:ext uri="{BB962C8B-B14F-4D97-AF65-F5344CB8AC3E}">
        <p14:creationId xmlns:p14="http://schemas.microsoft.com/office/powerpoint/2010/main" val="39386597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1901356" y="1770195"/>
            <a:ext cx="9969802" cy="4770537"/>
          </a:xfrm>
          <a:prstGeom prst="rect">
            <a:avLst/>
          </a:prstGeom>
        </p:spPr>
        <p:txBody>
          <a:bodyPr wrap="square">
            <a:spAutoFit/>
          </a:bodyPr>
          <a:lstStyle/>
          <a:p>
            <a:pPr algn="just">
              <a:spcAft>
                <a:spcPts val="0"/>
              </a:spcAft>
            </a:pP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Відповідно до підпункту 4 пункту 291.4. </a:t>
            </a:r>
            <a:r>
              <a:rPr lang="uk-UA" sz="16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ПКУ </a:t>
            </a:r>
            <a:r>
              <a:rPr lang="uk-UA" sz="1600" i="1"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до </a:t>
            </a: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4 групи платників податків відносяться - сільськогосподарські товаровиробники</a:t>
            </a:r>
            <a:r>
              <a:rPr lang="uk-UA" sz="16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a:t>
            </a:r>
          </a:p>
          <a:p>
            <a:pPr algn="just">
              <a:spcAft>
                <a:spcPts val="0"/>
              </a:spcAft>
            </a:pPr>
            <a:endParaRPr lang="ru-RU" sz="1600"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б) фізичні особи - підприємці, які провадять </a:t>
            </a: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діяльність виключно в межах фермерського господарства,</a:t>
            </a: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зареєстрованого відповідно до Закону України "Про фермерське господарство", за умови виконання сукупності таких вимог</a:t>
            </a:r>
            <a:r>
              <a:rPr lang="uk-UA" sz="16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a:t>
            </a:r>
          </a:p>
          <a:p>
            <a:pPr algn="just">
              <a:spcAft>
                <a:spcPts val="0"/>
              </a:spcAft>
            </a:pPr>
            <a:endParaRPr lang="ru-RU" sz="1600" dirty="0">
              <a:latin typeface="Calibri" panose="020F0502020204030204" pitchFamily="34" charset="0"/>
              <a:ea typeface="Calibri" panose="020F0502020204030204" pitchFamily="34" charset="0"/>
              <a:cs typeface="Calibri" panose="020F0502020204030204" pitchFamily="34" charset="0"/>
            </a:endParaRPr>
          </a:p>
          <a:p>
            <a:pPr lvl="0" algn="just">
              <a:spcAft>
                <a:spcPts val="0"/>
              </a:spcAft>
              <a:buFont typeface="Arial" panose="020B0604020202020204" pitchFamily="34" charset="0"/>
              <a:buChar char="●"/>
            </a:pPr>
            <a:r>
              <a:rPr lang="uk-UA" sz="1600" dirty="0">
                <a:solidFill>
                  <a:srgbClr val="000000"/>
                </a:solidFill>
                <a:latin typeface="Times New Roman" panose="02020603050405020304" pitchFamily="18" charset="0"/>
                <a:ea typeface="Times New Roman" panose="02020603050405020304" pitchFamily="18" charset="0"/>
                <a:cs typeface="Noto Sans Symbols"/>
              </a:rPr>
              <a:t>здійснюють </a:t>
            </a:r>
            <a:r>
              <a:rPr lang="uk-UA" sz="1600" i="1" dirty="0">
                <a:solidFill>
                  <a:srgbClr val="000000"/>
                </a:solidFill>
                <a:latin typeface="Times New Roman" panose="02020603050405020304" pitchFamily="18" charset="0"/>
                <a:ea typeface="Times New Roman" panose="02020603050405020304" pitchFamily="18" charset="0"/>
                <a:cs typeface="Noto Sans Symbols"/>
              </a:rPr>
              <a:t>виключно</a:t>
            </a:r>
            <a:r>
              <a:rPr lang="uk-UA" sz="1600" dirty="0">
                <a:solidFill>
                  <a:srgbClr val="000000"/>
                </a:solidFill>
                <a:latin typeface="Times New Roman" panose="02020603050405020304" pitchFamily="18" charset="0"/>
                <a:ea typeface="Times New Roman" panose="02020603050405020304" pitchFamily="18" charset="0"/>
                <a:cs typeface="Noto Sans Symbols"/>
              </a:rPr>
              <a:t> вирощування, відгодовування сільськогосподарської продукції, збирання, вилов, переробку такої </a:t>
            </a:r>
            <a:r>
              <a:rPr lang="uk-UA" sz="1600" dirty="0" err="1">
                <a:solidFill>
                  <a:srgbClr val="000000"/>
                </a:solidFill>
                <a:latin typeface="Times New Roman" panose="02020603050405020304" pitchFamily="18" charset="0"/>
                <a:ea typeface="Times New Roman" panose="02020603050405020304" pitchFamily="18" charset="0"/>
                <a:cs typeface="Noto Sans Symbols"/>
              </a:rPr>
              <a:t>власновирощеної</a:t>
            </a:r>
            <a:r>
              <a:rPr lang="uk-UA" sz="1600" dirty="0">
                <a:solidFill>
                  <a:srgbClr val="000000"/>
                </a:solidFill>
                <a:latin typeface="Times New Roman" panose="02020603050405020304" pitchFamily="18" charset="0"/>
                <a:ea typeface="Times New Roman" panose="02020603050405020304" pitchFamily="18" charset="0"/>
                <a:cs typeface="Noto Sans Symbols"/>
              </a:rPr>
              <a:t> або відгодованої продукції та її продаж</a:t>
            </a:r>
            <a:r>
              <a:rPr lang="uk-UA" sz="1600" dirty="0" smtClean="0">
                <a:solidFill>
                  <a:srgbClr val="000000"/>
                </a:solidFill>
                <a:latin typeface="Times New Roman" panose="02020603050405020304" pitchFamily="18" charset="0"/>
                <a:ea typeface="Times New Roman" panose="02020603050405020304" pitchFamily="18" charset="0"/>
                <a:cs typeface="Noto Sans Symbols"/>
              </a:rPr>
              <a:t>;</a:t>
            </a:r>
          </a:p>
          <a:p>
            <a:pPr lvl="0" algn="just">
              <a:spcAft>
                <a:spcPts val="0"/>
              </a:spcAft>
              <a:buFont typeface="Arial" panose="020B0604020202020204" pitchFamily="34" charset="0"/>
              <a:buChar char="●"/>
            </a:pPr>
            <a:endParaRPr lang="ru-RU" sz="1600" dirty="0">
              <a:latin typeface="Noto Sans Symbols"/>
              <a:ea typeface="Noto Sans Symbols"/>
              <a:cs typeface="Noto Sans Symbols"/>
            </a:endParaRPr>
          </a:p>
          <a:p>
            <a:pPr lvl="0" algn="just">
              <a:spcAft>
                <a:spcPts val="0"/>
              </a:spcAft>
              <a:buFont typeface="Arial" panose="020B0604020202020204" pitchFamily="34" charset="0"/>
              <a:buChar char="●"/>
            </a:pPr>
            <a:r>
              <a:rPr lang="uk-UA" sz="1600" dirty="0">
                <a:solidFill>
                  <a:srgbClr val="000000"/>
                </a:solidFill>
                <a:latin typeface="Times New Roman" panose="02020603050405020304" pitchFamily="18" charset="0"/>
                <a:ea typeface="Times New Roman" panose="02020603050405020304" pitchFamily="18" charset="0"/>
                <a:cs typeface="Noto Sans Symbols"/>
              </a:rPr>
              <a:t>провадять господарську діяльність (крім постачання) </a:t>
            </a:r>
            <a:r>
              <a:rPr lang="uk-UA" sz="1600" i="1" dirty="0">
                <a:solidFill>
                  <a:srgbClr val="000000"/>
                </a:solidFill>
                <a:latin typeface="Times New Roman" panose="02020603050405020304" pitchFamily="18" charset="0"/>
                <a:ea typeface="Times New Roman" panose="02020603050405020304" pitchFamily="18" charset="0"/>
                <a:cs typeface="Noto Sans Symbols"/>
              </a:rPr>
              <a:t>за місцем податкової адреси</a:t>
            </a:r>
            <a:r>
              <a:rPr lang="uk-UA" sz="1600" dirty="0" smtClean="0">
                <a:solidFill>
                  <a:srgbClr val="000000"/>
                </a:solidFill>
                <a:latin typeface="Times New Roman" panose="02020603050405020304" pitchFamily="18" charset="0"/>
                <a:ea typeface="Times New Roman" panose="02020603050405020304" pitchFamily="18" charset="0"/>
                <a:cs typeface="Noto Sans Symbols"/>
              </a:rPr>
              <a:t>;</a:t>
            </a:r>
          </a:p>
          <a:p>
            <a:pPr lvl="0" algn="just">
              <a:spcAft>
                <a:spcPts val="0"/>
              </a:spcAft>
              <a:buFont typeface="Arial" panose="020B0604020202020204" pitchFamily="34" charset="0"/>
              <a:buChar char="●"/>
            </a:pPr>
            <a:endParaRPr lang="ru-RU" sz="1600" dirty="0">
              <a:latin typeface="Noto Sans Symbols"/>
              <a:ea typeface="Noto Sans Symbols"/>
              <a:cs typeface="Noto Sans Symbols"/>
            </a:endParaRPr>
          </a:p>
          <a:p>
            <a:pPr lvl="0" algn="just">
              <a:spcAft>
                <a:spcPts val="0"/>
              </a:spcAft>
              <a:buFont typeface="Arial" panose="020B0604020202020204" pitchFamily="34" charset="0"/>
              <a:buChar char="●"/>
            </a:pPr>
            <a:r>
              <a:rPr lang="uk-UA" sz="1600" i="1" dirty="0">
                <a:solidFill>
                  <a:srgbClr val="000000"/>
                </a:solidFill>
                <a:latin typeface="Times New Roman" panose="02020603050405020304" pitchFamily="18" charset="0"/>
                <a:ea typeface="Times New Roman" panose="02020603050405020304" pitchFamily="18" charset="0"/>
                <a:cs typeface="Noto Sans Symbols"/>
              </a:rPr>
              <a:t>не використовують</a:t>
            </a:r>
            <a:r>
              <a:rPr lang="uk-UA" sz="1600" dirty="0">
                <a:solidFill>
                  <a:srgbClr val="000000"/>
                </a:solidFill>
                <a:latin typeface="Times New Roman" panose="02020603050405020304" pitchFamily="18" charset="0"/>
                <a:ea typeface="Times New Roman" panose="02020603050405020304" pitchFamily="18" charset="0"/>
                <a:cs typeface="Noto Sans Symbols"/>
              </a:rPr>
              <a:t> працю найманих осіб</a:t>
            </a:r>
            <a:r>
              <a:rPr lang="uk-UA" sz="1600" dirty="0" smtClean="0">
                <a:solidFill>
                  <a:srgbClr val="000000"/>
                </a:solidFill>
                <a:latin typeface="Times New Roman" panose="02020603050405020304" pitchFamily="18" charset="0"/>
                <a:ea typeface="Times New Roman" panose="02020603050405020304" pitchFamily="18" charset="0"/>
                <a:cs typeface="Noto Sans Symbols"/>
              </a:rPr>
              <a:t>;</a:t>
            </a:r>
          </a:p>
          <a:p>
            <a:pPr lvl="0" algn="just">
              <a:spcAft>
                <a:spcPts val="0"/>
              </a:spcAft>
              <a:buFont typeface="Arial" panose="020B0604020202020204" pitchFamily="34" charset="0"/>
              <a:buChar char="●"/>
            </a:pPr>
            <a:endParaRPr lang="ru-RU" sz="1600" dirty="0">
              <a:latin typeface="Noto Sans Symbols"/>
              <a:ea typeface="Noto Sans Symbols"/>
              <a:cs typeface="Noto Sans Symbols"/>
            </a:endParaRPr>
          </a:p>
          <a:p>
            <a:pPr lvl="0" algn="just">
              <a:spcAft>
                <a:spcPts val="0"/>
              </a:spcAft>
              <a:buFont typeface="Arial" panose="020B0604020202020204" pitchFamily="34" charset="0"/>
              <a:buChar char="●"/>
            </a:pPr>
            <a:r>
              <a:rPr lang="uk-UA" sz="1600" dirty="0">
                <a:solidFill>
                  <a:srgbClr val="000000"/>
                </a:solidFill>
                <a:latin typeface="Times New Roman" panose="02020603050405020304" pitchFamily="18" charset="0"/>
                <a:ea typeface="Times New Roman" panose="02020603050405020304" pitchFamily="18" charset="0"/>
                <a:cs typeface="Noto Sans Symbols"/>
              </a:rPr>
              <a:t>членами фермерського господарства такої фізичної особи </a:t>
            </a:r>
            <a:r>
              <a:rPr lang="uk-UA" sz="1600" i="1" dirty="0">
                <a:solidFill>
                  <a:srgbClr val="000000"/>
                </a:solidFill>
                <a:latin typeface="Times New Roman" panose="02020603050405020304" pitchFamily="18" charset="0"/>
                <a:ea typeface="Times New Roman" panose="02020603050405020304" pitchFamily="18" charset="0"/>
                <a:cs typeface="Noto Sans Symbols"/>
              </a:rPr>
              <a:t>є лише члени її сім’ї </a:t>
            </a:r>
            <a:r>
              <a:rPr lang="uk-UA" sz="1600" dirty="0">
                <a:solidFill>
                  <a:srgbClr val="000000"/>
                </a:solidFill>
                <a:latin typeface="Times New Roman" panose="02020603050405020304" pitchFamily="18" charset="0"/>
                <a:ea typeface="Times New Roman" panose="02020603050405020304" pitchFamily="18" charset="0"/>
                <a:cs typeface="Noto Sans Symbols"/>
              </a:rPr>
              <a:t>у визначенні частини другої статті 3 Сімейного кодексу України</a:t>
            </a:r>
            <a:r>
              <a:rPr lang="uk-UA" sz="1600" dirty="0" smtClean="0">
                <a:solidFill>
                  <a:srgbClr val="000000"/>
                </a:solidFill>
                <a:latin typeface="Times New Roman" panose="02020603050405020304" pitchFamily="18" charset="0"/>
                <a:ea typeface="Times New Roman" panose="02020603050405020304" pitchFamily="18" charset="0"/>
                <a:cs typeface="Noto Sans Symbols"/>
              </a:rPr>
              <a:t>;</a:t>
            </a:r>
          </a:p>
          <a:p>
            <a:pPr lvl="0" algn="just">
              <a:spcAft>
                <a:spcPts val="0"/>
              </a:spcAft>
              <a:buFont typeface="Arial" panose="020B0604020202020204" pitchFamily="34" charset="0"/>
              <a:buChar char="●"/>
            </a:pPr>
            <a:endParaRPr lang="ru-RU" sz="1600" dirty="0">
              <a:latin typeface="Noto Sans Symbols"/>
              <a:ea typeface="Noto Sans Symbols"/>
              <a:cs typeface="Noto Sans Symbols"/>
            </a:endParaRPr>
          </a:p>
          <a:p>
            <a:pPr lvl="0" algn="just">
              <a:spcAft>
                <a:spcPts val="0"/>
              </a:spcAft>
              <a:buFont typeface="Arial" panose="020B0604020202020204" pitchFamily="34" charset="0"/>
              <a:buChar char="●"/>
            </a:pPr>
            <a:r>
              <a:rPr lang="uk-UA" sz="1600" dirty="0">
                <a:solidFill>
                  <a:srgbClr val="000000"/>
                </a:solidFill>
                <a:latin typeface="Times New Roman" panose="02020603050405020304" pitchFamily="18" charset="0"/>
                <a:ea typeface="Times New Roman" panose="02020603050405020304" pitchFamily="18" charset="0"/>
                <a:cs typeface="Noto Sans Symbols"/>
              </a:rPr>
              <a:t>площа сільськогосподарських угідь та/або земель водного фонду у власності та/або користуванні членів фермерського господарства становить </a:t>
            </a:r>
            <a:r>
              <a:rPr lang="uk-UA" sz="1600" i="1" dirty="0">
                <a:solidFill>
                  <a:srgbClr val="000000"/>
                </a:solidFill>
                <a:latin typeface="Times New Roman" panose="02020603050405020304" pitchFamily="18" charset="0"/>
                <a:ea typeface="Times New Roman" panose="02020603050405020304" pitchFamily="18" charset="0"/>
                <a:cs typeface="Noto Sans Symbols"/>
              </a:rPr>
              <a:t>не менше 0,5 гектара, але не більше 20 гектарів </a:t>
            </a:r>
            <a:r>
              <a:rPr lang="uk-UA" sz="1600" dirty="0">
                <a:solidFill>
                  <a:srgbClr val="000000"/>
                </a:solidFill>
                <a:latin typeface="Times New Roman" panose="02020603050405020304" pitchFamily="18" charset="0"/>
                <a:ea typeface="Times New Roman" panose="02020603050405020304" pitchFamily="18" charset="0"/>
                <a:cs typeface="Noto Sans Symbols"/>
              </a:rPr>
              <a:t>сукупно.</a:t>
            </a:r>
            <a:endParaRPr lang="ru-RU" sz="1600" dirty="0">
              <a:effectLst/>
              <a:latin typeface="Noto Sans Symbols"/>
              <a:ea typeface="Noto Sans Symbols"/>
              <a:cs typeface="Noto Sans Symbols"/>
            </a:endParaRPr>
          </a:p>
        </p:txBody>
      </p:sp>
      <p:sp>
        <p:nvSpPr>
          <p:cNvPr id="4" name="Прямокутник 3"/>
          <p:cNvSpPr/>
          <p:nvPr/>
        </p:nvSpPr>
        <p:spPr>
          <a:xfrm>
            <a:off x="1901356" y="779088"/>
            <a:ext cx="9969802" cy="830997"/>
          </a:xfrm>
          <a:prstGeom prst="rect">
            <a:avLst/>
          </a:prstGeom>
        </p:spPr>
        <p:txBody>
          <a:bodyPr wrap="square">
            <a:spAutoFit/>
          </a:bodyPr>
          <a:lstStyle/>
          <a:p>
            <a:pPr>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ЯКІ СФГ МОЖУТЬ БУТИ ПЛАТНИКАМИ ЄДИНОГО ПОДАТКУ ЧЕТВЕРТОЇ ГРУПИ</a:t>
            </a:r>
            <a:endParaRPr lang="ru-RU" sz="2400" b="1"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883451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6" name="Прямокутник 5"/>
          <p:cNvSpPr/>
          <p:nvPr/>
        </p:nvSpPr>
        <p:spPr>
          <a:xfrm>
            <a:off x="1788694" y="940609"/>
            <a:ext cx="9657348" cy="818044"/>
          </a:xfrm>
          <a:prstGeom prst="rect">
            <a:avLst/>
          </a:prstGeom>
        </p:spPr>
        <p:txBody>
          <a:bodyPr wrap="square">
            <a:spAutoFit/>
          </a:bodyPr>
          <a:lstStyle/>
          <a:p>
            <a:pPr>
              <a:lnSpc>
                <a:spcPts val="2000"/>
              </a:lnSpc>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СПРОЩЕНА СИСТЕМА ОПОДАТКУВАННЯ ДЛЯ СФГ</a:t>
            </a:r>
          </a:p>
          <a:p>
            <a:pPr>
              <a:lnSpc>
                <a:spcPts val="2000"/>
              </a:lnSpc>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БЕЗ СТВОРЕННЯ ЮРИДИЧНОЇ ОСОБИ</a:t>
            </a:r>
            <a:endParaRPr lang="ru-RU" sz="2400" b="1"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2" name="Прямокутник 1"/>
          <p:cNvSpPr/>
          <p:nvPr/>
        </p:nvSpPr>
        <p:spPr>
          <a:xfrm>
            <a:off x="1909011" y="1855199"/>
            <a:ext cx="9847029" cy="2462213"/>
          </a:xfrm>
          <a:prstGeom prst="rect">
            <a:avLst/>
          </a:prstGeom>
        </p:spPr>
        <p:txBody>
          <a:bodyPr wrap="square">
            <a:spAutoFit/>
          </a:bodyPr>
          <a:lstStyle/>
          <a:p>
            <a:pPr algn="just">
              <a:spcAft>
                <a:spcPts val="0"/>
              </a:spcAft>
            </a:pPr>
            <a:r>
              <a:rPr lang="uk-UA" sz="1400" dirty="0">
                <a:latin typeface="Times New Roman" panose="02020603050405020304" pitchFamily="18" charset="0"/>
                <a:ea typeface="Times New Roman" panose="02020603050405020304" pitchFamily="18" charset="0"/>
                <a:cs typeface="Calibri" panose="020F0502020204030204" pitchFamily="34" charset="0"/>
              </a:rPr>
              <a:t>СФГ без створення юридичної особи, які відповідають вимогам, що визначені підпунктом 4 пункту 291.4. Податкового кодексу України, можуть реєструватися платниками єдиного податку 4 групи </a:t>
            </a:r>
            <a:r>
              <a:rPr lang="uk-UA" sz="1400" b="1" i="1" dirty="0">
                <a:latin typeface="Times New Roman" panose="02020603050405020304" pitchFamily="18" charset="0"/>
                <a:ea typeface="Times New Roman" panose="02020603050405020304" pitchFamily="18" charset="0"/>
                <a:cs typeface="Calibri" panose="020F0502020204030204" pitchFamily="34" charset="0"/>
              </a:rPr>
              <a:t>з часу їх реєстрації </a:t>
            </a:r>
            <a:r>
              <a:rPr lang="uk-UA" sz="1400" i="1" dirty="0">
                <a:latin typeface="Times New Roman" panose="02020603050405020304" pitchFamily="18" charset="0"/>
                <a:ea typeface="Times New Roman" panose="02020603050405020304" pitchFamily="18" charset="0"/>
                <a:cs typeface="Calibri" panose="020F0502020204030204" pitchFamily="34" charset="0"/>
              </a:rPr>
              <a:t>на відміну від юридичних осіб. </a:t>
            </a:r>
            <a:endParaRPr lang="uk-UA" sz="1400" i="1" dirty="0" smtClean="0">
              <a:latin typeface="Times New Roman" panose="02020603050405020304" pitchFamily="18" charset="0"/>
              <a:ea typeface="Times New Roman" panose="02020603050405020304" pitchFamily="18" charset="0"/>
              <a:cs typeface="Calibri" panose="020F0502020204030204" pitchFamily="34" charset="0"/>
            </a:endParaRPr>
          </a:p>
          <a:p>
            <a:pPr algn="just">
              <a:spcAft>
                <a:spcPts val="0"/>
              </a:spcAft>
            </a:pPr>
            <a:endParaRPr lang="ru-RU" sz="1400" i="1"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uk-UA" sz="1400" dirty="0">
                <a:latin typeface="Times New Roman" panose="02020603050405020304" pitchFamily="18" charset="0"/>
                <a:ea typeface="Times New Roman" panose="02020603050405020304" pitchFamily="18" charset="0"/>
                <a:cs typeface="Calibri" panose="020F0502020204030204" pitchFamily="34" charset="0"/>
              </a:rPr>
              <a:t>Якщо зареєстроване СФГ без набуття статусу юридичної особи бажає перейти на IV групу платників єдиного податку, то може це зробити на початку року і лише за умови відповідності критеріям, встановленим пунктом а) ст. 291.4 Податкового кодексу України та </a:t>
            </a:r>
            <a:r>
              <a:rPr lang="uk-UA" sz="1400" b="1" i="1" dirty="0">
                <a:latin typeface="Times New Roman" panose="02020603050405020304" pitchFamily="18" charset="0"/>
                <a:ea typeface="Times New Roman" panose="02020603050405020304" pitchFamily="18" charset="0"/>
                <a:cs typeface="Calibri" panose="020F0502020204030204" pitchFamily="34" charset="0"/>
              </a:rPr>
              <a:t>відсутності заборгованості з податків </a:t>
            </a:r>
            <a:r>
              <a:rPr lang="uk-UA" sz="1400" dirty="0">
                <a:latin typeface="Times New Roman" panose="02020603050405020304" pitchFamily="18" charset="0"/>
                <a:ea typeface="Times New Roman" panose="02020603050405020304" pitchFamily="18" charset="0"/>
                <a:cs typeface="Calibri" panose="020F0502020204030204" pitchFamily="34" charset="0"/>
              </a:rPr>
              <a:t>на момент подання заяви про перехід</a:t>
            </a:r>
            <a:r>
              <a:rPr lang="uk-UA" sz="1400" dirty="0" smtClean="0">
                <a:latin typeface="Times New Roman" panose="02020603050405020304" pitchFamily="18" charset="0"/>
                <a:ea typeface="Times New Roman" panose="02020603050405020304" pitchFamily="18" charset="0"/>
                <a:cs typeface="Calibri" panose="020F0502020204030204" pitchFamily="34" charset="0"/>
              </a:rPr>
              <a:t>.</a:t>
            </a:r>
          </a:p>
          <a:p>
            <a:pPr algn="just">
              <a:spcAft>
                <a:spcPts val="0"/>
              </a:spcAft>
            </a:pPr>
            <a:endParaRPr lang="ru-RU" sz="1400"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uk-UA" sz="1400" dirty="0">
                <a:latin typeface="Times New Roman" panose="02020603050405020304" pitchFamily="18" charset="0"/>
                <a:ea typeface="Times New Roman" panose="02020603050405020304" pitchFamily="18" charset="0"/>
                <a:cs typeface="Calibri" panose="020F0502020204030204" pitchFamily="34" charset="0"/>
              </a:rPr>
              <a:t>СФГ без створення юридичної особи </a:t>
            </a:r>
            <a:r>
              <a:rPr lang="uk-UA" sz="1400" i="1" dirty="0">
                <a:latin typeface="Times New Roman" panose="02020603050405020304" pitchFamily="18" charset="0"/>
                <a:ea typeface="Times New Roman" panose="02020603050405020304" pitchFamily="18" charset="0"/>
                <a:cs typeface="Calibri" panose="020F0502020204030204" pitchFamily="34" charset="0"/>
              </a:rPr>
              <a:t>не подають </a:t>
            </a:r>
            <a:r>
              <a:rPr lang="uk-UA" sz="1400" dirty="0">
                <a:latin typeface="Times New Roman" panose="02020603050405020304" pitchFamily="18" charset="0"/>
                <a:ea typeface="Times New Roman" panose="02020603050405020304" pitchFamily="18" charset="0"/>
                <a:cs typeface="Calibri" panose="020F0502020204030204" pitchFamily="34" charset="0"/>
              </a:rPr>
              <a:t>до органів Державної податкової служби </a:t>
            </a:r>
            <a:r>
              <a:rPr lang="uk-UA" sz="1400" i="1" dirty="0">
                <a:latin typeface="Times New Roman" panose="02020603050405020304" pitchFamily="18" charset="0"/>
                <a:ea typeface="Times New Roman" panose="02020603050405020304" pitchFamily="18" charset="0"/>
                <a:cs typeface="Calibri" panose="020F0502020204030204" pitchFamily="34" charset="0"/>
              </a:rPr>
              <a:t>Розрахунок частки сільськогосподарського </a:t>
            </a:r>
            <a:r>
              <a:rPr lang="uk-UA" sz="1400" i="1" dirty="0" err="1">
                <a:latin typeface="Times New Roman" panose="02020603050405020304" pitchFamily="18" charset="0"/>
                <a:ea typeface="Times New Roman" panose="02020603050405020304" pitchFamily="18" charset="0"/>
                <a:cs typeface="Calibri" panose="020F0502020204030204" pitchFamily="34" charset="0"/>
              </a:rPr>
              <a:t>товаровиробництва</a:t>
            </a:r>
            <a:r>
              <a:rPr lang="uk-UA" sz="1400" dirty="0">
                <a:latin typeface="Times New Roman" panose="02020603050405020304" pitchFamily="18" charset="0"/>
                <a:ea typeface="Times New Roman" panose="02020603050405020304" pitchFamily="18" charset="0"/>
                <a:cs typeface="Calibri" panose="020F0502020204030204" pitchFamily="34" charset="0"/>
              </a:rPr>
              <a:t> </a:t>
            </a:r>
            <a:r>
              <a:rPr lang="uk-UA" sz="1400" dirty="0" smtClean="0">
                <a:latin typeface="Times New Roman" panose="02020603050405020304" pitchFamily="18" charset="0"/>
                <a:ea typeface="Times New Roman" panose="02020603050405020304" pitchFamily="18" charset="0"/>
                <a:cs typeface="Calibri" panose="020F0502020204030204" pitchFamily="34" charset="0"/>
              </a:rPr>
              <a:t>для </a:t>
            </a:r>
            <a:r>
              <a:rPr lang="uk-UA" sz="1400" dirty="0">
                <a:latin typeface="Times New Roman" panose="02020603050405020304" pitchFamily="18" charset="0"/>
                <a:ea typeface="Times New Roman" panose="02020603050405020304" pitchFamily="18" charset="0"/>
                <a:cs typeface="Calibri" panose="020F0502020204030204" pitchFamily="34" charset="0"/>
              </a:rPr>
              <a:t>підтвердження права реєстрації платником єдиного податку 4 групи, як це зобов’язані щорічно здійснювати юридичні особи. </a:t>
            </a:r>
            <a:endParaRPr lang="ru-RU" sz="14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Прямокутник 3"/>
          <p:cNvSpPr/>
          <p:nvPr/>
        </p:nvSpPr>
        <p:spPr>
          <a:xfrm>
            <a:off x="1909011" y="4667236"/>
            <a:ext cx="9847029" cy="1169551"/>
          </a:xfrm>
          <a:prstGeom prst="rect">
            <a:avLst/>
          </a:prstGeom>
        </p:spPr>
        <p:txBody>
          <a:bodyPr wrap="square">
            <a:spAutoFit/>
          </a:bodyPr>
          <a:lstStyle/>
          <a:p>
            <a:pPr algn="just">
              <a:spcAft>
                <a:spcPts val="0"/>
              </a:spcAft>
            </a:pPr>
            <a:r>
              <a:rPr lang="uk-UA" sz="14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Звітним періодом для 4-ї групи є календарний рік. Тобто </a:t>
            </a:r>
            <a:r>
              <a:rPr lang="uk-UA" sz="14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СФГ формують і подають податкову звітність один раз на рік.</a:t>
            </a:r>
            <a:r>
              <a:rPr lang="uk-UA" sz="14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Така декларація подається не пізніше 20 лютого поточного року. </a:t>
            </a:r>
            <a:endParaRPr lang="uk-UA" sz="14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endParaRPr>
          </a:p>
          <a:p>
            <a:pPr algn="just">
              <a:spcAft>
                <a:spcPts val="0"/>
              </a:spcAft>
            </a:pPr>
            <a:endParaRPr lang="ru-RU" sz="1400"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uk-UA" sz="14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Для новостворених ФОП-сільгоспвиробників</a:t>
            </a:r>
            <a:r>
              <a:rPr lang="uk-UA" sz="14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звітний період починається </a:t>
            </a:r>
            <a:r>
              <a:rPr lang="uk-UA" sz="14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з дня держреєстрації й триває до 31 грудня</a:t>
            </a:r>
            <a:r>
              <a:rPr lang="uk-UA" sz="14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а для сільгоспвиробників, які ліквідуються, — з початку року до дати внесення до реєстру запису про припинення діяльності. </a:t>
            </a:r>
            <a:endParaRPr lang="ru-RU" sz="14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0178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1938023" y="886909"/>
            <a:ext cx="8695070" cy="830997"/>
          </a:xfrm>
          <a:prstGeom prst="rect">
            <a:avLst/>
          </a:prstGeom>
        </p:spPr>
        <p:txBody>
          <a:bodyPr wrap="square">
            <a:spAutoFit/>
          </a:bodyPr>
          <a:lstStyle/>
          <a:p>
            <a:pPr>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ПОДАТКОВА ДЕКЛАРАЦІЯ ПЛАТНИКА ЄДИНОГО ПОДАТКУ ЧЕТВЕРТОЇ ГРУПИ</a:t>
            </a:r>
            <a:endParaRPr lang="ru-RU" sz="2400" b="1"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Прямокутник 3"/>
          <p:cNvSpPr/>
          <p:nvPr/>
        </p:nvSpPr>
        <p:spPr>
          <a:xfrm>
            <a:off x="1938023" y="1985837"/>
            <a:ext cx="9818017" cy="932563"/>
          </a:xfrm>
          <a:prstGeom prst="rect">
            <a:avLst/>
          </a:prstGeom>
        </p:spPr>
        <p:txBody>
          <a:bodyPr wrap="square">
            <a:spAutoFit/>
          </a:bodyPr>
          <a:lstStyle/>
          <a:p>
            <a:pPr algn="just">
              <a:lnSpc>
                <a:spcPct val="130000"/>
              </a:lnSpc>
              <a:spcAft>
                <a:spcPts val="0"/>
              </a:spcAft>
            </a:pPr>
            <a:r>
              <a:rPr lang="uk-UA" sz="1400" i="1"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Форма </a:t>
            </a:r>
            <a:r>
              <a:rPr lang="uk-UA" sz="14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податкової декларації</a:t>
            </a:r>
            <a:r>
              <a:rPr lang="uk-UA" sz="1400" b="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r>
              <a:rPr lang="uk-UA" sz="14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за якою звітують платники єдиного податку четвертої групи, </a:t>
            </a:r>
            <a:r>
              <a:rPr lang="uk-UA" sz="14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затверджена</a:t>
            </a:r>
            <a:r>
              <a:rPr lang="ru-RU" sz="14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наказом </a:t>
            </a:r>
            <a:r>
              <a:rPr lang="ru-RU" sz="14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Міністерства</a:t>
            </a:r>
            <a:r>
              <a:rPr lang="ru-RU" sz="14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r>
              <a:rPr lang="ru-RU" sz="14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фінансів</a:t>
            </a:r>
            <a:r>
              <a:rPr lang="ru-RU" sz="14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r>
              <a:rPr lang="ru-RU" sz="14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України</a:t>
            </a:r>
            <a:r>
              <a:rPr lang="ru-RU" sz="14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r>
              <a:rPr lang="ru-RU" sz="14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від</a:t>
            </a:r>
            <a:r>
              <a:rPr lang="ru-RU" sz="14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19 </a:t>
            </a:r>
            <a:r>
              <a:rPr lang="ru-RU" sz="1400" dirty="0" err="1">
                <a:solidFill>
                  <a:srgbClr val="000000"/>
                </a:solidFill>
                <a:latin typeface="Times New Roman" panose="02020603050405020304" pitchFamily="18" charset="0"/>
                <a:ea typeface="Times New Roman" panose="02020603050405020304" pitchFamily="18" charset="0"/>
                <a:cs typeface="Calibri" panose="020F0502020204030204" pitchFamily="34" charset="0"/>
              </a:rPr>
              <a:t>червня</a:t>
            </a:r>
            <a:r>
              <a:rPr lang="ru-RU" sz="14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2015 року N </a:t>
            </a:r>
            <a:r>
              <a:rPr lang="ru-RU" sz="14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578.</a:t>
            </a:r>
            <a:endParaRPr lang="ru-RU" sz="14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endParaRPr>
          </a:p>
          <a:p>
            <a:pPr algn="just">
              <a:lnSpc>
                <a:spcPct val="130000"/>
              </a:lnSpc>
              <a:spcAft>
                <a:spcPts val="0"/>
              </a:spcAft>
            </a:pPr>
            <a:r>
              <a:rPr lang="uk-UA" sz="14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endParaRPr lang="ru-RU" sz="105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Прямокутник 4"/>
          <p:cNvSpPr/>
          <p:nvPr/>
        </p:nvSpPr>
        <p:spPr>
          <a:xfrm>
            <a:off x="1938022" y="2918400"/>
            <a:ext cx="9818017" cy="1200329"/>
          </a:xfrm>
          <a:prstGeom prst="rect">
            <a:avLst/>
          </a:prstGeom>
        </p:spPr>
        <p:txBody>
          <a:bodyPr wrap="square">
            <a:spAutoFit/>
          </a:bodyPr>
          <a:lstStyle/>
          <a:p>
            <a:pPr algn="just">
              <a:spcAft>
                <a:spcPts val="0"/>
              </a:spcAft>
            </a:pPr>
            <a:r>
              <a:rPr lang="uk-UA" b="1" dirty="0">
                <a:solidFill>
                  <a:srgbClr val="231F20"/>
                </a:solidFill>
                <a:latin typeface="Times New Roman" panose="02020603050405020304" pitchFamily="18" charset="0"/>
                <a:ea typeface="Times New Roman" panose="02020603050405020304" pitchFamily="18" charset="0"/>
                <a:cs typeface="Calibri" panose="020F0502020204030204" pitchFamily="34" charset="0"/>
              </a:rPr>
              <a:t>Об’єктом оподаткування</a:t>
            </a:r>
            <a:r>
              <a:rPr lang="uk-UA" dirty="0">
                <a:solidFill>
                  <a:srgbClr val="231F20"/>
                </a:solidFill>
                <a:latin typeface="Times New Roman" panose="02020603050405020304" pitchFamily="18" charset="0"/>
                <a:ea typeface="Times New Roman" panose="02020603050405020304" pitchFamily="18" charset="0"/>
                <a:cs typeface="Calibri" panose="020F0502020204030204" pitchFamily="34" charset="0"/>
              </a:rPr>
              <a:t> єдиним податком 4 групи є площа сільськогосподарських угідь та/або земель водного фонду, які знаходяться у власності або праві користування, а </a:t>
            </a:r>
            <a:r>
              <a:rPr lang="uk-UA" b="1" dirty="0">
                <a:solidFill>
                  <a:srgbClr val="231F20"/>
                </a:solidFill>
                <a:latin typeface="Times New Roman" panose="02020603050405020304" pitchFamily="18" charset="0"/>
                <a:ea typeface="Times New Roman" panose="02020603050405020304" pitchFamily="18" charset="0"/>
                <a:cs typeface="Calibri" panose="020F0502020204030204" pitchFamily="34" charset="0"/>
              </a:rPr>
              <a:t>базою оподаткування</a:t>
            </a:r>
            <a:r>
              <a:rPr lang="uk-UA" dirty="0">
                <a:solidFill>
                  <a:srgbClr val="231F20"/>
                </a:solidFill>
                <a:latin typeface="Times New Roman" panose="02020603050405020304" pitchFamily="18" charset="0"/>
                <a:ea typeface="Times New Roman" panose="02020603050405020304" pitchFamily="18" charset="0"/>
                <a:cs typeface="Calibri" panose="020F0502020204030204" pitchFamily="34" charset="0"/>
              </a:rPr>
              <a:t> – нормативна грошова оцінка 1 гектара такої землі. Ставка податку залежить від категорії (типу) земель та їх розташування.</a:t>
            </a:r>
            <a:endParaRPr lang="ru-RU"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Прямокутник 6"/>
          <p:cNvSpPr/>
          <p:nvPr/>
        </p:nvSpPr>
        <p:spPr>
          <a:xfrm>
            <a:off x="1938021" y="4432826"/>
            <a:ext cx="9818018" cy="1569660"/>
          </a:xfrm>
          <a:prstGeom prst="rect">
            <a:avLst/>
          </a:prstGeom>
        </p:spPr>
        <p:txBody>
          <a:bodyPr wrap="square">
            <a:spAutoFit/>
          </a:bodyPr>
          <a:lstStyle/>
          <a:p>
            <a:pPr algn="just">
              <a:spcAft>
                <a:spcPts val="0"/>
              </a:spcAft>
            </a:pP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Податкова декларація платника єдиного податку 4 групи передбачає надання такої інформації:</a:t>
            </a:r>
            <a:endParaRPr lang="ru-RU" sz="1600"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1) </a:t>
            </a: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Загальну податкову декларацію</a:t>
            </a: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з єдиного податку на поточний рік щодо всієї площі земельних ділянок, з яких справляється податок;</a:t>
            </a:r>
            <a:endParaRPr lang="ru-RU" sz="1600"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2) </a:t>
            </a: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Відомості (довідку) </a:t>
            </a: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про наявність земельних ділянок (додаток 1 до податкової декларації);</a:t>
            </a:r>
            <a:endParaRPr lang="ru-RU" sz="1600"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3) </a:t>
            </a: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Відомості про суми нарахованого доходу та єдиний соціальний внесок</a:t>
            </a: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(ЄСВ) (додаток 2). </a:t>
            </a:r>
            <a:endParaRPr lang="ru-RU" sz="1600" dirty="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uk-UA" sz="1600"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4) Розрахунок загального мінімального податкового зобов’язання</a:t>
            </a:r>
            <a:r>
              <a:rPr lang="uk-UA" sz="1600" b="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a:t>
            </a:r>
            <a:r>
              <a:rPr lang="uk-UA" sz="16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(додаток 3). </a:t>
            </a:r>
            <a:endParaRPr lang="ru-RU" sz="16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44354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4" name="Прямокутник 3"/>
          <p:cNvSpPr/>
          <p:nvPr/>
        </p:nvSpPr>
        <p:spPr>
          <a:xfrm>
            <a:off x="2584649" y="2767280"/>
            <a:ext cx="8795672" cy="1323439"/>
          </a:xfrm>
          <a:prstGeom prst="rect">
            <a:avLst/>
          </a:prstGeom>
        </p:spPr>
        <p:txBody>
          <a:bodyPr wrap="square">
            <a:spAutoFit/>
          </a:bodyPr>
          <a:lstStyle/>
          <a:p>
            <a:r>
              <a:rPr lang="uk-UA" sz="4000" b="1" dirty="0" smtClean="0">
                <a:solidFill>
                  <a:schemeClr val="accent6">
                    <a:lumMod val="50000"/>
                  </a:schemeClr>
                </a:solidFill>
              </a:rPr>
              <a:t>ВЕТЕРАНИ / ВЕТЕРАНКИ ВІЙНИ </a:t>
            </a:r>
          </a:p>
          <a:p>
            <a:r>
              <a:rPr lang="uk-UA" sz="4000" b="1" dirty="0" smtClean="0">
                <a:solidFill>
                  <a:schemeClr val="accent6">
                    <a:lumMod val="50000"/>
                  </a:schemeClr>
                </a:solidFill>
              </a:rPr>
              <a:t>ТА ФЕРМЕРСТВО</a:t>
            </a:r>
            <a:endParaRPr lang="uk-UA" sz="4000" b="1" dirty="0">
              <a:solidFill>
                <a:schemeClr val="accent6">
                  <a:lumMod val="50000"/>
                </a:schemeClr>
              </a:solidFill>
            </a:endParaRPr>
          </a:p>
        </p:txBody>
      </p:sp>
    </p:spTree>
    <p:extLst>
      <p:ext uri="{BB962C8B-B14F-4D97-AF65-F5344CB8AC3E}">
        <p14:creationId xmlns:p14="http://schemas.microsoft.com/office/powerpoint/2010/main" val="41438405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6" name="Прямокутник 5"/>
          <p:cNvSpPr/>
          <p:nvPr/>
        </p:nvSpPr>
        <p:spPr>
          <a:xfrm>
            <a:off x="1788694" y="940609"/>
            <a:ext cx="9657348" cy="818044"/>
          </a:xfrm>
          <a:prstGeom prst="rect">
            <a:avLst/>
          </a:prstGeom>
        </p:spPr>
        <p:txBody>
          <a:bodyPr wrap="square">
            <a:spAutoFit/>
          </a:bodyPr>
          <a:lstStyle/>
          <a:p>
            <a:pPr>
              <a:lnSpc>
                <a:spcPts val="2000"/>
              </a:lnSpc>
              <a:spcBef>
                <a:spcPts val="800"/>
              </a:spcBef>
              <a:spcAft>
                <a:spcPts val="800"/>
              </a:spcAft>
            </a:pPr>
            <a:r>
              <a:rPr lang="ru-RU"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СТАВКИ ПОДАТКУ ДЛЯ ПЛАТНИКІВ </a:t>
            </a:r>
          </a:p>
          <a:p>
            <a:pPr>
              <a:lnSpc>
                <a:spcPts val="2000"/>
              </a:lnSpc>
              <a:spcBef>
                <a:spcPts val="800"/>
              </a:spcBef>
              <a:spcAft>
                <a:spcPts val="800"/>
              </a:spcAft>
            </a:pPr>
            <a:r>
              <a:rPr lang="ru-RU"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ЄДИНОГО ПОДАТКУ ЧЕТВЕРТОЇ ГРУПИ</a:t>
            </a:r>
            <a:endParaRPr lang="ru-RU" sz="2400" b="1"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2" name="Прямокутник 1"/>
          <p:cNvSpPr/>
          <p:nvPr/>
        </p:nvSpPr>
        <p:spPr>
          <a:xfrm>
            <a:off x="5069305" y="1908403"/>
            <a:ext cx="6884968" cy="4185761"/>
          </a:xfrm>
          <a:prstGeom prst="rect">
            <a:avLst/>
          </a:prstGeom>
        </p:spPr>
        <p:txBody>
          <a:bodyPr wrap="square">
            <a:spAutoFit/>
          </a:bodyPr>
          <a:lstStyle/>
          <a:p>
            <a:pPr indent="450215" algn="just">
              <a:spcAft>
                <a:spcPts val="0"/>
              </a:spcAft>
            </a:pPr>
            <a:r>
              <a:rPr lang="uk-UA" sz="1400" dirty="0">
                <a:latin typeface="Times New Roman" panose="02020603050405020304" pitchFamily="18" charset="0"/>
                <a:ea typeface="Times New Roman" panose="02020603050405020304" pitchFamily="18" charset="0"/>
                <a:cs typeface="Calibri" panose="020F0502020204030204" pitchFamily="34" charset="0"/>
              </a:rPr>
              <a:t>Для платників єдиного податку четвертої групи розмір ставок податку з одного гектара сільськогосподарських угідь та/або земель водного фонду залежить від категорії (типу) земель, їх розташування та становить (у відсотках бази оподаткування):</a:t>
            </a:r>
            <a:endParaRPr lang="ru-RU" sz="1400" dirty="0">
              <a:latin typeface="Calibri" panose="020F0502020204030204" pitchFamily="34" charset="0"/>
              <a:ea typeface="Calibri" panose="020F0502020204030204" pitchFamily="34" charset="0"/>
              <a:cs typeface="Calibri" panose="020F0502020204030204" pitchFamily="34" charset="0"/>
            </a:endParaRPr>
          </a:p>
          <a:p>
            <a:pPr indent="450215" algn="just">
              <a:spcAft>
                <a:spcPts val="0"/>
              </a:spcAft>
            </a:pPr>
            <a:r>
              <a:rPr lang="uk-UA" sz="1400" dirty="0">
                <a:latin typeface="Times New Roman" panose="02020603050405020304" pitchFamily="18" charset="0"/>
                <a:ea typeface="Times New Roman" panose="02020603050405020304" pitchFamily="18" charset="0"/>
                <a:cs typeface="Calibri" panose="020F0502020204030204" pitchFamily="34" charset="0"/>
              </a:rPr>
              <a:t>•	для ріллі, сіножатей і пасовищ — 0,95% від НГО ділянки;</a:t>
            </a:r>
            <a:endParaRPr lang="ru-RU" sz="1400" dirty="0">
              <a:latin typeface="Calibri" panose="020F0502020204030204" pitchFamily="34" charset="0"/>
              <a:ea typeface="Calibri" panose="020F0502020204030204" pitchFamily="34" charset="0"/>
              <a:cs typeface="Calibri" panose="020F0502020204030204" pitchFamily="34" charset="0"/>
            </a:endParaRPr>
          </a:p>
          <a:p>
            <a:pPr indent="450215" algn="just">
              <a:spcAft>
                <a:spcPts val="0"/>
              </a:spcAft>
            </a:pPr>
            <a:r>
              <a:rPr lang="uk-UA" sz="1400" dirty="0">
                <a:latin typeface="Times New Roman" panose="02020603050405020304" pitchFamily="18" charset="0"/>
                <a:ea typeface="Times New Roman" panose="02020603050405020304" pitchFamily="18" charset="0"/>
                <a:cs typeface="Calibri" panose="020F0502020204030204" pitchFamily="34" charset="0"/>
              </a:rPr>
              <a:t>•	для ріллі, сіножатей і пасовищ, розташованих у гірських зонах та на поліських територіях — 0,57%;</a:t>
            </a:r>
            <a:endParaRPr lang="ru-RU" sz="1400" dirty="0">
              <a:latin typeface="Calibri" panose="020F0502020204030204" pitchFamily="34" charset="0"/>
              <a:ea typeface="Calibri" panose="020F0502020204030204" pitchFamily="34" charset="0"/>
              <a:cs typeface="Calibri" panose="020F0502020204030204" pitchFamily="34" charset="0"/>
            </a:endParaRPr>
          </a:p>
          <a:p>
            <a:pPr indent="450215" algn="just">
              <a:spcAft>
                <a:spcPts val="0"/>
              </a:spcAft>
            </a:pPr>
            <a:r>
              <a:rPr lang="uk-UA" sz="1400" dirty="0">
                <a:latin typeface="Times New Roman" panose="02020603050405020304" pitchFamily="18" charset="0"/>
                <a:ea typeface="Times New Roman" panose="02020603050405020304" pitchFamily="18" charset="0"/>
                <a:cs typeface="Calibri" panose="020F0502020204030204" pitchFamily="34" charset="0"/>
              </a:rPr>
              <a:t>•	для багаторічних насаджень — 0,57%;</a:t>
            </a:r>
            <a:endParaRPr lang="ru-RU" sz="1400" dirty="0">
              <a:latin typeface="Calibri" panose="020F0502020204030204" pitchFamily="34" charset="0"/>
              <a:ea typeface="Calibri" panose="020F0502020204030204" pitchFamily="34" charset="0"/>
              <a:cs typeface="Calibri" panose="020F0502020204030204" pitchFamily="34" charset="0"/>
            </a:endParaRPr>
          </a:p>
          <a:p>
            <a:pPr indent="450215" algn="just">
              <a:spcAft>
                <a:spcPts val="0"/>
              </a:spcAft>
            </a:pPr>
            <a:r>
              <a:rPr lang="uk-UA" sz="1400" dirty="0">
                <a:latin typeface="Times New Roman" panose="02020603050405020304" pitchFamily="18" charset="0"/>
                <a:ea typeface="Times New Roman" panose="02020603050405020304" pitchFamily="18" charset="0"/>
                <a:cs typeface="Calibri" panose="020F0502020204030204" pitchFamily="34" charset="0"/>
              </a:rPr>
              <a:t>•	для багаторічних насаджень, розташованих у гірських зонах та на поліських територіях — 0,19%;</a:t>
            </a:r>
            <a:endParaRPr lang="ru-RU" sz="1400" dirty="0">
              <a:latin typeface="Calibri" panose="020F0502020204030204" pitchFamily="34" charset="0"/>
              <a:ea typeface="Calibri" panose="020F0502020204030204" pitchFamily="34" charset="0"/>
              <a:cs typeface="Calibri" panose="020F0502020204030204" pitchFamily="34" charset="0"/>
            </a:endParaRPr>
          </a:p>
          <a:p>
            <a:pPr indent="450215" algn="just">
              <a:spcAft>
                <a:spcPts val="0"/>
              </a:spcAft>
            </a:pPr>
            <a:r>
              <a:rPr lang="uk-UA" sz="1400" dirty="0">
                <a:latin typeface="Times New Roman" panose="02020603050405020304" pitchFamily="18" charset="0"/>
                <a:ea typeface="Times New Roman" panose="02020603050405020304" pitchFamily="18" charset="0"/>
                <a:cs typeface="Calibri" panose="020F0502020204030204" pitchFamily="34" charset="0"/>
              </a:rPr>
              <a:t>•	для земель водного фонду — 2,43%;</a:t>
            </a:r>
            <a:endParaRPr lang="ru-RU" sz="1400" dirty="0">
              <a:latin typeface="Calibri" panose="020F0502020204030204" pitchFamily="34" charset="0"/>
              <a:ea typeface="Calibri" panose="020F0502020204030204" pitchFamily="34" charset="0"/>
              <a:cs typeface="Calibri" panose="020F0502020204030204" pitchFamily="34" charset="0"/>
            </a:endParaRPr>
          </a:p>
          <a:p>
            <a:pPr indent="450215" algn="just">
              <a:spcAft>
                <a:spcPts val="0"/>
              </a:spcAft>
            </a:pPr>
            <a:r>
              <a:rPr lang="uk-UA" sz="1400" dirty="0">
                <a:latin typeface="Times New Roman" panose="02020603050405020304" pitchFamily="18" charset="0"/>
                <a:ea typeface="Times New Roman" panose="02020603050405020304" pitchFamily="18" charset="0"/>
                <a:cs typeface="Calibri" panose="020F0502020204030204" pitchFamily="34" charset="0"/>
              </a:rPr>
              <a:t>•	для ріллі, сіножатей і пасовищ, де аграрії займаються рослинництвом на закритому ґрунті — 6,33</a:t>
            </a:r>
            <a:r>
              <a:rPr lang="uk-UA" sz="1400" dirty="0" smtClean="0">
                <a:latin typeface="Times New Roman" panose="02020603050405020304" pitchFamily="18" charset="0"/>
                <a:ea typeface="Times New Roman" panose="02020603050405020304" pitchFamily="18" charset="0"/>
                <a:cs typeface="Calibri" panose="020F0502020204030204" pitchFamily="34" charset="0"/>
              </a:rPr>
              <a:t>%.</a:t>
            </a:r>
          </a:p>
          <a:p>
            <a:pPr indent="450215" algn="just">
              <a:spcAft>
                <a:spcPts val="0"/>
              </a:spcAft>
            </a:pPr>
            <a:endParaRPr lang="ru-RU" sz="1400" dirty="0">
              <a:latin typeface="Calibri" panose="020F0502020204030204" pitchFamily="34" charset="0"/>
              <a:ea typeface="Calibri" panose="020F0502020204030204" pitchFamily="34" charset="0"/>
              <a:cs typeface="Calibri" panose="020F0502020204030204" pitchFamily="34" charset="0"/>
            </a:endParaRPr>
          </a:p>
          <a:p>
            <a:pPr indent="450215" algn="just">
              <a:spcAft>
                <a:spcPts val="0"/>
              </a:spcAft>
            </a:pPr>
            <a:r>
              <a:rPr lang="uk-UA" sz="1400" dirty="0">
                <a:latin typeface="Times New Roman" panose="02020603050405020304" pitchFamily="18" charset="0"/>
                <a:ea typeface="Times New Roman" panose="02020603050405020304" pitchFamily="18" charset="0"/>
                <a:cs typeface="Calibri" panose="020F0502020204030204" pitchFamily="34" charset="0"/>
              </a:rPr>
              <a:t>Сплачувати податок потрібно щоквартально протягом 30 календарних днів після закінчення звітного кварталу:</a:t>
            </a:r>
            <a:endParaRPr lang="ru-RU" sz="1400" dirty="0">
              <a:latin typeface="Calibri" panose="020F0502020204030204" pitchFamily="34" charset="0"/>
              <a:ea typeface="Calibri" panose="020F0502020204030204" pitchFamily="34" charset="0"/>
              <a:cs typeface="Calibri" panose="020F0502020204030204" pitchFamily="34" charset="0"/>
            </a:endParaRPr>
          </a:p>
          <a:p>
            <a:pPr indent="450215" algn="just">
              <a:spcAft>
                <a:spcPts val="0"/>
              </a:spcAft>
            </a:pPr>
            <a:r>
              <a:rPr lang="uk-UA" sz="1400" dirty="0">
                <a:latin typeface="Times New Roman" panose="02020603050405020304" pitchFamily="18" charset="0"/>
                <a:ea typeface="Times New Roman" panose="02020603050405020304" pitchFamily="18" charset="0"/>
                <a:cs typeface="Calibri" panose="020F0502020204030204" pitchFamily="34" charset="0"/>
              </a:rPr>
              <a:t>•	у першому кварталі — 10%;</a:t>
            </a:r>
            <a:endParaRPr lang="ru-RU" sz="1400" dirty="0">
              <a:latin typeface="Calibri" panose="020F0502020204030204" pitchFamily="34" charset="0"/>
              <a:ea typeface="Calibri" panose="020F0502020204030204" pitchFamily="34" charset="0"/>
              <a:cs typeface="Calibri" panose="020F0502020204030204" pitchFamily="34" charset="0"/>
            </a:endParaRPr>
          </a:p>
          <a:p>
            <a:pPr indent="450215" algn="just">
              <a:spcAft>
                <a:spcPts val="0"/>
              </a:spcAft>
            </a:pPr>
            <a:r>
              <a:rPr lang="uk-UA" sz="1400" dirty="0">
                <a:latin typeface="Times New Roman" panose="02020603050405020304" pitchFamily="18" charset="0"/>
                <a:ea typeface="Times New Roman" panose="02020603050405020304" pitchFamily="18" charset="0"/>
                <a:cs typeface="Calibri" panose="020F0502020204030204" pitchFamily="34" charset="0"/>
              </a:rPr>
              <a:t>•	у другому — 10%;</a:t>
            </a:r>
            <a:endParaRPr lang="ru-RU" sz="1400" dirty="0">
              <a:latin typeface="Calibri" panose="020F0502020204030204" pitchFamily="34" charset="0"/>
              <a:ea typeface="Calibri" panose="020F0502020204030204" pitchFamily="34" charset="0"/>
              <a:cs typeface="Calibri" panose="020F0502020204030204" pitchFamily="34" charset="0"/>
            </a:endParaRPr>
          </a:p>
          <a:p>
            <a:pPr indent="450215" algn="just">
              <a:spcAft>
                <a:spcPts val="0"/>
              </a:spcAft>
            </a:pPr>
            <a:r>
              <a:rPr lang="uk-UA" sz="1400" dirty="0">
                <a:latin typeface="Times New Roman" panose="02020603050405020304" pitchFamily="18" charset="0"/>
                <a:ea typeface="Times New Roman" panose="02020603050405020304" pitchFamily="18" charset="0"/>
                <a:cs typeface="Calibri" panose="020F0502020204030204" pitchFamily="34" charset="0"/>
              </a:rPr>
              <a:t>•	у третьому — 50%;</a:t>
            </a:r>
            <a:endParaRPr lang="ru-RU" sz="1400" dirty="0">
              <a:latin typeface="Calibri" panose="020F0502020204030204" pitchFamily="34" charset="0"/>
              <a:ea typeface="Calibri" panose="020F0502020204030204" pitchFamily="34" charset="0"/>
              <a:cs typeface="Calibri" panose="020F0502020204030204" pitchFamily="34" charset="0"/>
            </a:endParaRPr>
          </a:p>
          <a:p>
            <a:pPr indent="450215" algn="just">
              <a:spcAft>
                <a:spcPts val="0"/>
              </a:spcAft>
            </a:pPr>
            <a:r>
              <a:rPr lang="uk-UA" sz="1400" dirty="0">
                <a:latin typeface="Times New Roman" panose="02020603050405020304" pitchFamily="18" charset="0"/>
                <a:ea typeface="Times New Roman" panose="02020603050405020304" pitchFamily="18" charset="0"/>
                <a:cs typeface="Calibri" panose="020F0502020204030204" pitchFamily="34" charset="0"/>
              </a:rPr>
              <a:t>•	у четвертому — 30%.</a:t>
            </a:r>
            <a:endParaRPr lang="ru-RU" sz="14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Рисунок 4"/>
          <p:cNvPicPr>
            <a:picLocks noChangeAspect="1"/>
          </p:cNvPicPr>
          <p:nvPr/>
        </p:nvPicPr>
        <p:blipFill>
          <a:blip r:embed="rId7"/>
          <a:stretch>
            <a:fillRect/>
          </a:stretch>
        </p:blipFill>
        <p:spPr>
          <a:xfrm>
            <a:off x="1788694" y="2300206"/>
            <a:ext cx="2943727" cy="2943727"/>
          </a:xfrm>
          <a:prstGeom prst="rect">
            <a:avLst/>
          </a:prstGeom>
        </p:spPr>
      </p:pic>
    </p:spTree>
    <p:extLst>
      <p:ext uri="{BB962C8B-B14F-4D97-AF65-F5344CB8AC3E}">
        <p14:creationId xmlns:p14="http://schemas.microsoft.com/office/powerpoint/2010/main" val="5707636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3997307" y="1526441"/>
            <a:ext cx="7873851" cy="5016758"/>
          </a:xfrm>
          <a:prstGeom prst="rect">
            <a:avLst/>
          </a:prstGeom>
        </p:spPr>
        <p:txBody>
          <a:bodyPr wrap="square">
            <a:spAutoFit/>
          </a:bodyPr>
          <a:lstStyle/>
          <a:p>
            <a:pPr marL="342900" lvl="0" indent="-342900" algn="just">
              <a:spcAft>
                <a:spcPts val="0"/>
              </a:spcAft>
              <a:buFont typeface="Symbol" panose="05050102010706020507" pitchFamily="18" charset="2"/>
              <a:buChar char=""/>
            </a:pPr>
            <a:r>
              <a:rPr lang="uk-UA" sz="1600" i="1" dirty="0">
                <a:latin typeface="Times New Roman" panose="02020603050405020304" pitchFamily="18" charset="0"/>
                <a:ea typeface="Calibri" panose="020F0502020204030204" pitchFamily="34" charset="0"/>
                <a:cs typeface="Calibri" panose="020F0502020204030204" pitchFamily="34" charset="0"/>
              </a:rPr>
              <a:t>Фізичні особи-підприємці, які призвані на військову службу під час мобілізації або залучені до виконання обов'язків щодо мобілізації за посадами, передбаченими штатами воєнного часу, під час особливого періоду на весь період несення військової служби </a:t>
            </a:r>
            <a:r>
              <a:rPr lang="uk-UA" sz="1600" b="1" i="1" dirty="0">
                <a:latin typeface="Times New Roman" panose="02020603050405020304" pitchFamily="18" charset="0"/>
                <a:ea typeface="Calibri" panose="020F0502020204030204" pitchFamily="34" charset="0"/>
                <a:cs typeface="Calibri" panose="020F0502020204030204" pitchFamily="34" charset="0"/>
              </a:rPr>
              <a:t>звільняються від обов'язку нарахування, сплати та подання податкової звітності з ЄП та ЄСВ</a:t>
            </a:r>
            <a:r>
              <a:rPr lang="uk-UA" sz="1600" b="1" i="1" dirty="0" smtClean="0">
                <a:latin typeface="Times New Roman" panose="02020603050405020304" pitchFamily="18" charset="0"/>
                <a:ea typeface="Calibri" panose="020F0502020204030204" pitchFamily="34" charset="0"/>
                <a:cs typeface="Calibri" panose="020F0502020204030204" pitchFamily="34" charset="0"/>
              </a:rPr>
              <a:t>.</a:t>
            </a:r>
          </a:p>
          <a:p>
            <a:pPr marL="342900" lvl="0" indent="-342900" algn="just">
              <a:spcAft>
                <a:spcPts val="0"/>
              </a:spcAft>
              <a:buFont typeface="Symbol" panose="05050102010706020507" pitchFamily="18" charset="2"/>
              <a:buChar char=""/>
            </a:pPr>
            <a:endParaRPr lang="ru-RU" sz="16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0"/>
              </a:spcAft>
              <a:buFont typeface="Symbol" panose="05050102010706020507" pitchFamily="18" charset="2"/>
              <a:buChar char=""/>
            </a:pPr>
            <a:r>
              <a:rPr lang="uk-UA" sz="1600" i="1" dirty="0">
                <a:latin typeface="Times New Roman" panose="02020603050405020304" pitchFamily="18" charset="0"/>
                <a:ea typeface="Calibri" panose="020F0502020204030204" pitchFamily="34" charset="0"/>
                <a:cs typeface="Calibri" panose="020F0502020204030204" pitchFamily="34" charset="0"/>
              </a:rPr>
              <a:t>При виборі видів діяльності для постановки на облік платником ЄП </a:t>
            </a:r>
            <a:r>
              <a:rPr lang="en-US" sz="1600" i="1" dirty="0">
                <a:latin typeface="Times New Roman" panose="02020603050405020304" pitchFamily="18" charset="0"/>
                <a:ea typeface="Calibri" panose="020F0502020204030204" pitchFamily="34" charset="0"/>
                <a:cs typeface="Calibri" panose="020F0502020204030204" pitchFamily="34" charset="0"/>
              </a:rPr>
              <a:t>IV</a:t>
            </a:r>
            <a:r>
              <a:rPr lang="uk-UA" sz="1600" i="1" dirty="0">
                <a:latin typeface="Times New Roman" panose="02020603050405020304" pitchFamily="18" charset="0"/>
                <a:ea typeface="Calibri" panose="020F0502020204030204" pitchFamily="34" charset="0"/>
                <a:cs typeface="Calibri" panose="020F0502020204030204" pitchFamily="34" charset="0"/>
              </a:rPr>
              <a:t> групи </a:t>
            </a:r>
            <a:r>
              <a:rPr lang="uk-UA" sz="1600" b="1" i="1" dirty="0">
                <a:latin typeface="Times New Roman" panose="02020603050405020304" pitchFamily="18" charset="0"/>
                <a:ea typeface="Calibri" panose="020F0502020204030204" pitchFamily="34" charset="0"/>
                <a:cs typeface="Calibri" panose="020F0502020204030204" pitchFamily="34" charset="0"/>
              </a:rPr>
              <a:t>не варто обирати </a:t>
            </a:r>
            <a:r>
              <a:rPr lang="uk-UA" sz="1600" i="1" dirty="0">
                <a:latin typeface="Times New Roman" panose="02020603050405020304" pitchFamily="18" charset="0"/>
                <a:ea typeface="Calibri" panose="020F0502020204030204" pitchFamily="34" charset="0"/>
                <a:cs typeface="Calibri" panose="020F0502020204030204" pitchFamily="34" charset="0"/>
              </a:rPr>
              <a:t>КВЕД 01.47 (розведення свійської птиці), 01.49 (в частині розведення та вирощування перепелів і страусів) та 10.12 (виробництво м'яса свійської птиці</a:t>
            </a:r>
            <a:r>
              <a:rPr lang="uk-UA" sz="1600" i="1" dirty="0" smtClean="0">
                <a:latin typeface="Times New Roman" panose="02020603050405020304" pitchFamily="18" charset="0"/>
                <a:ea typeface="Calibri" panose="020F0502020204030204" pitchFamily="34" charset="0"/>
                <a:cs typeface="Calibri" panose="020F0502020204030204" pitchFamily="34" charset="0"/>
              </a:rPr>
              <a:t>).</a:t>
            </a:r>
          </a:p>
          <a:p>
            <a:pPr marL="342900" lvl="0" indent="-342900" algn="just">
              <a:spcAft>
                <a:spcPts val="0"/>
              </a:spcAft>
              <a:buFont typeface="Symbol" panose="05050102010706020507" pitchFamily="18" charset="2"/>
              <a:buChar char=""/>
            </a:pPr>
            <a:endParaRPr lang="ru-RU" sz="16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0"/>
              </a:spcAft>
              <a:buFont typeface="Symbol" panose="05050102010706020507" pitchFamily="18" charset="2"/>
              <a:buChar char=""/>
            </a:pPr>
            <a:r>
              <a:rPr lang="uk-UA" sz="1600" b="1" i="1" dirty="0">
                <a:latin typeface="Times New Roman" panose="02020603050405020304" pitchFamily="18" charset="0"/>
                <a:ea typeface="Calibri" panose="020F0502020204030204" pitchFamily="34" charset="0"/>
                <a:cs typeface="Calibri" panose="020F0502020204030204" pitchFamily="34" charset="0"/>
              </a:rPr>
              <a:t>Врахуйте,</a:t>
            </a:r>
            <a:r>
              <a:rPr lang="uk-UA" sz="1600" i="1" dirty="0">
                <a:latin typeface="Times New Roman" panose="02020603050405020304" pitchFamily="18" charset="0"/>
                <a:ea typeface="Calibri" panose="020F0502020204030204" pitchFamily="34" charset="0"/>
                <a:cs typeface="Calibri" panose="020F0502020204030204" pitchFamily="34" charset="0"/>
              </a:rPr>
              <a:t> що платником ЄП </a:t>
            </a:r>
            <a:r>
              <a:rPr lang="en-US" sz="1600" i="1" dirty="0">
                <a:latin typeface="Times New Roman" panose="02020603050405020304" pitchFamily="18" charset="0"/>
                <a:ea typeface="Calibri" panose="020F0502020204030204" pitchFamily="34" charset="0"/>
                <a:cs typeface="Calibri" panose="020F0502020204030204" pitchFamily="34" charset="0"/>
              </a:rPr>
              <a:t>IV</a:t>
            </a:r>
            <a:r>
              <a:rPr lang="uk-UA" sz="1600" i="1" dirty="0">
                <a:latin typeface="Times New Roman" panose="02020603050405020304" pitchFamily="18" charset="0"/>
                <a:ea typeface="Calibri" panose="020F0502020204030204" pitchFamily="34" charset="0"/>
                <a:cs typeface="Calibri" panose="020F0502020204030204" pitchFamily="34" charset="0"/>
              </a:rPr>
              <a:t> не можуть бути суб'єкти, у яких понад 50 % доходу, отриманого від продажу сільськогосподарської продукції власного виробництва та продуктів її переробки, становить дохід від реалізації декоративних рослин (за винятком зрізаних квітів); диких тварин і птахів; хутряних виробів і хутра (крім хутряної сировини</a:t>
            </a:r>
            <a:r>
              <a:rPr lang="uk-UA" sz="1600" i="1" dirty="0" smtClean="0">
                <a:latin typeface="Times New Roman" panose="02020603050405020304" pitchFamily="18" charset="0"/>
                <a:ea typeface="Calibri" panose="020F0502020204030204" pitchFamily="34" charset="0"/>
                <a:cs typeface="Calibri" panose="020F0502020204030204" pitchFamily="34" charset="0"/>
              </a:rPr>
              <a:t>).</a:t>
            </a:r>
          </a:p>
          <a:p>
            <a:pPr marL="342900" lvl="0" indent="-342900" algn="just">
              <a:spcAft>
                <a:spcPts val="0"/>
              </a:spcAft>
              <a:buFont typeface="Symbol" panose="05050102010706020507" pitchFamily="18" charset="2"/>
              <a:buChar char=""/>
            </a:pPr>
            <a:endParaRPr lang="ru-RU" sz="1600" dirty="0">
              <a:latin typeface="Calibri" panose="020F0502020204030204" pitchFamily="34" charset="0"/>
              <a:ea typeface="Calibri" panose="020F0502020204030204" pitchFamily="34" charset="0"/>
              <a:cs typeface="Calibri" panose="020F0502020204030204" pitchFamily="34" charset="0"/>
            </a:endParaRPr>
          </a:p>
          <a:p>
            <a:pPr marL="342900" lvl="0" indent="-342900" algn="just">
              <a:spcAft>
                <a:spcPts val="0"/>
              </a:spcAft>
              <a:buFont typeface="Symbol" panose="05050102010706020507" pitchFamily="18" charset="2"/>
              <a:buChar char=""/>
            </a:pPr>
            <a:r>
              <a:rPr lang="uk-UA" sz="1600" b="1" i="1" dirty="0">
                <a:latin typeface="Times New Roman" panose="02020603050405020304" pitchFamily="18" charset="0"/>
                <a:ea typeface="Calibri" panose="020F0502020204030204" pitchFamily="34" charset="0"/>
                <a:cs typeface="Calibri" panose="020F0502020204030204" pitchFamily="34" charset="0"/>
              </a:rPr>
              <a:t>Найбільш поширені КВЕД </a:t>
            </a:r>
            <a:r>
              <a:rPr lang="uk-UA" sz="1600" i="1" dirty="0">
                <a:latin typeface="Times New Roman" panose="02020603050405020304" pitchFamily="18" charset="0"/>
                <a:ea typeface="Calibri" panose="020F0502020204030204" pitchFamily="34" charset="0"/>
                <a:cs typeface="Calibri" panose="020F0502020204030204" pitchFamily="34" charset="0"/>
              </a:rPr>
              <a:t>для цієї групи: 01.11-01.13 (рослинництво); 01.41-01.46 (тваринництво); оптова торгівля </a:t>
            </a:r>
            <a:r>
              <a:rPr lang="ru-RU" sz="1600" i="1" dirty="0">
                <a:latin typeface="Times New Roman" panose="02020603050405020304" pitchFamily="18" charset="0"/>
                <a:ea typeface="Calibri" panose="020F0502020204030204" pitchFamily="34" charset="0"/>
                <a:cs typeface="Calibri" panose="020F0502020204030204" pitchFamily="34" charset="0"/>
              </a:rPr>
              <a:t>зерном, </a:t>
            </a:r>
            <a:r>
              <a:rPr lang="ru-RU" sz="1600" i="1" dirty="0" err="1">
                <a:latin typeface="Times New Roman" panose="02020603050405020304" pitchFamily="18" charset="0"/>
                <a:ea typeface="Calibri" panose="020F0502020204030204" pitchFamily="34" charset="0"/>
                <a:cs typeface="Calibri" panose="020F0502020204030204" pitchFamily="34" charset="0"/>
              </a:rPr>
              <a:t>необробленим</a:t>
            </a:r>
            <a:r>
              <a:rPr lang="ru-RU" sz="1600" i="1" dirty="0">
                <a:latin typeface="Times New Roman" panose="02020603050405020304" pitchFamily="18" charset="0"/>
                <a:ea typeface="Calibri" panose="020F0502020204030204" pitchFamily="34" charset="0"/>
                <a:cs typeface="Calibri" panose="020F0502020204030204" pitchFamily="34" charset="0"/>
              </a:rPr>
              <a:t> тютюном, </a:t>
            </a:r>
            <a:r>
              <a:rPr lang="ru-RU" sz="1600" i="1" dirty="0" err="1">
                <a:latin typeface="Times New Roman" panose="02020603050405020304" pitchFamily="18" charset="0"/>
                <a:ea typeface="Calibri" panose="020F0502020204030204" pitchFamily="34" charset="0"/>
                <a:cs typeface="Calibri" panose="020F0502020204030204" pitchFamily="34" charset="0"/>
              </a:rPr>
              <a:t>насінням</a:t>
            </a:r>
            <a:r>
              <a:rPr lang="ru-RU" sz="1600" i="1" dirty="0">
                <a:latin typeface="Times New Roman" panose="02020603050405020304" pitchFamily="18" charset="0"/>
                <a:ea typeface="Calibri" panose="020F0502020204030204" pitchFamily="34" charset="0"/>
                <a:cs typeface="Calibri" panose="020F0502020204030204" pitchFamily="34" charset="0"/>
              </a:rPr>
              <a:t> і кормами для </a:t>
            </a:r>
            <a:r>
              <a:rPr lang="ru-RU" sz="1600" i="1" dirty="0" err="1">
                <a:latin typeface="Times New Roman" panose="02020603050405020304" pitchFamily="18" charset="0"/>
                <a:ea typeface="Calibri" panose="020F0502020204030204" pitchFamily="34" charset="0"/>
                <a:cs typeface="Calibri" panose="020F0502020204030204" pitchFamily="34" charset="0"/>
              </a:rPr>
              <a:t>тварин</a:t>
            </a:r>
            <a:r>
              <a:rPr lang="ru-RU" sz="1600" i="1" dirty="0">
                <a:latin typeface="Times New Roman" panose="02020603050405020304" pitchFamily="18" charset="0"/>
                <a:ea typeface="Calibri" panose="020F0502020204030204" pitchFamily="34" charset="0"/>
                <a:cs typeface="Calibri" panose="020F0502020204030204" pitchFamily="34" charset="0"/>
              </a:rPr>
              <a:t>. </a:t>
            </a:r>
            <a:endParaRPr lang="ru-RU"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Прямокутник 6"/>
          <p:cNvSpPr/>
          <p:nvPr/>
        </p:nvSpPr>
        <p:spPr>
          <a:xfrm>
            <a:off x="1901356" y="779088"/>
            <a:ext cx="9969802" cy="461665"/>
          </a:xfrm>
          <a:prstGeom prst="rect">
            <a:avLst/>
          </a:prstGeom>
        </p:spPr>
        <p:txBody>
          <a:bodyPr wrap="square">
            <a:spAutoFit/>
          </a:bodyPr>
          <a:lstStyle/>
          <a:p>
            <a:pPr>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СФГ: КОРИСНІ ПОРАДИ</a:t>
            </a:r>
            <a:endParaRPr lang="ru-RU" sz="2400" b="1"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7"/>
          <a:stretch>
            <a:fillRect/>
          </a:stretch>
        </p:blipFill>
        <p:spPr>
          <a:xfrm>
            <a:off x="1901356" y="2963257"/>
            <a:ext cx="2143125" cy="2143125"/>
          </a:xfrm>
          <a:prstGeom prst="rect">
            <a:avLst/>
          </a:prstGeom>
        </p:spPr>
      </p:pic>
    </p:spTree>
    <p:extLst>
      <p:ext uri="{BB962C8B-B14F-4D97-AF65-F5344CB8AC3E}">
        <p14:creationId xmlns:p14="http://schemas.microsoft.com/office/powerpoint/2010/main" val="27326604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1588956" y="2348469"/>
            <a:ext cx="10603043" cy="1426031"/>
          </a:xfrm>
          <a:prstGeom prst="rect">
            <a:avLst/>
          </a:prstGeom>
        </p:spPr>
        <p:txBody>
          <a:bodyPr wrap="square">
            <a:spAutoFit/>
          </a:bodyPr>
          <a:lstStyle/>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uk-UA" sz="4400" b="1" i="0" u="none" strike="noStrike" kern="0" cap="all" spc="5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ПІДТРИМКА СФГ</a:t>
            </a:r>
          </a:p>
          <a:p>
            <a:pPr marL="0" marR="0" lvl="0" indent="0" algn="ctr" defTabSz="914400" rtl="0" eaLnBrk="1" fontAlgn="auto" latinLnBrk="0" hangingPunct="1">
              <a:lnSpc>
                <a:spcPct val="100000"/>
              </a:lnSpc>
              <a:spcBef>
                <a:spcPts val="400"/>
              </a:spcBef>
              <a:spcAft>
                <a:spcPts val="400"/>
              </a:spcAft>
              <a:buClrTx/>
              <a:buSzTx/>
              <a:buFontTx/>
              <a:buNone/>
              <a:tabLst/>
              <a:defRPr/>
            </a:pPr>
            <a:r>
              <a:rPr kumimoji="0" lang="uk-UA" sz="3600" b="1" i="0" u="none" strike="noStrike" kern="0" cap="all" spc="5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БЕЗ СТВОРЕННЯ ЮРИДИЧНОЇ</a:t>
            </a:r>
            <a:r>
              <a:rPr kumimoji="0" lang="uk-UA" sz="3600" b="1" i="0" u="none" strike="noStrike" kern="0" cap="all" spc="50" normalizeH="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ОСОБИ</a:t>
            </a:r>
            <a:endParaRPr kumimoji="0" lang="ru-RU" sz="3600" b="1" i="0" u="none" strike="noStrike" kern="0" cap="all" spc="50" normalizeH="0" baseline="0" noProof="0" dirty="0">
              <a:ln>
                <a:noFill/>
              </a:ln>
              <a:solidFill>
                <a:srgbClr val="70AD47">
                  <a:lumMod val="50000"/>
                </a:srgbClr>
              </a:solidFill>
              <a:effectLst/>
              <a:uLnTx/>
              <a:uFillTx/>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98195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6" name="Заголовок 1"/>
          <p:cNvSpPr txBox="1">
            <a:spLocks/>
          </p:cNvSpPr>
          <p:nvPr/>
        </p:nvSpPr>
        <p:spPr>
          <a:xfrm>
            <a:off x="1891064" y="983456"/>
            <a:ext cx="9051325" cy="4892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sz="2800" b="1" i="0" u="none" strike="noStrike" kern="1200" cap="none" spc="0" normalizeH="0" baseline="0" noProof="0" dirty="0" smtClean="0">
                <a:ln>
                  <a:noFill/>
                </a:ln>
                <a:solidFill>
                  <a:srgbClr val="70AD47">
                    <a:lumMod val="50000"/>
                  </a:srgbClr>
                </a:solidFill>
                <a:effectLst/>
                <a:uLnTx/>
                <a:uFillTx/>
                <a:latin typeface="Times New Roman" panose="02020603050405020304" pitchFamily="18" charset="0"/>
                <a:ea typeface="+mj-ea"/>
                <a:cs typeface="Times New Roman" panose="02020603050405020304" pitchFamily="18" charset="0"/>
              </a:rPr>
              <a:t>ДЖЕРЕЛА ПІДТРИМКИ СФГ</a:t>
            </a:r>
            <a:endParaRPr kumimoji="0" lang="uk-UA" sz="2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j-ea"/>
              <a:cs typeface="Times New Roman" panose="02020603050405020304" pitchFamily="18" charset="0"/>
            </a:endParaRPr>
          </a:p>
        </p:txBody>
      </p:sp>
      <p:sp>
        <p:nvSpPr>
          <p:cNvPr id="2" name="Прямокутник 1"/>
          <p:cNvSpPr/>
          <p:nvPr/>
        </p:nvSpPr>
        <p:spPr>
          <a:xfrm>
            <a:off x="1801071" y="1654977"/>
            <a:ext cx="9954969" cy="3385542"/>
          </a:xfrm>
          <a:prstGeom prst="rect">
            <a:avLst/>
          </a:prstGeom>
        </p:spPr>
        <p:txBody>
          <a:bodyPr wrap="non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uk-UA"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Державний бюджет України – «аграрний» й НЕ «аграрний»</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uk-UA"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Обласні бюджети</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uk-UA"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Бюджети громад</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uk-UA"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Проєкти міжнародної технічної допомоги</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uk-UA"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Вітчизняні недержавні ресурси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uk-UA"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uk-UA"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Український ветеранський фонд</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Прямокутник 3"/>
          <p:cNvSpPr/>
          <p:nvPr/>
        </p:nvSpPr>
        <p:spPr>
          <a:xfrm>
            <a:off x="2040823" y="5465691"/>
            <a:ext cx="9475463"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sz="2000" b="0" i="1" u="none" strike="noStrike" kern="1200" cap="none" spc="0" normalizeH="0" baseline="0" noProof="0" dirty="0" smtClean="0">
                <a:ln>
                  <a:noFill/>
                </a:ln>
                <a:solidFill>
                  <a:srgbClr val="C00000"/>
                </a:solidFill>
                <a:effectLst/>
                <a:uLnTx/>
                <a:uFillTx/>
                <a:latin typeface="Times New Roman" panose="02020603050405020304" pitchFamily="18" charset="0"/>
                <a:ea typeface="Geo"/>
                <a:cs typeface="+mn-cs"/>
              </a:rPr>
              <a:t>Більше інформації про  те, як і де отримати ресурси для ветеранських СФГ – на наступних вебінарах Школи сімейного фермерства для ветеранів і ветеранок.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sz="2000" b="1" i="1" u="none" strike="noStrike" kern="1200" cap="none" spc="0" normalizeH="0" baseline="0" noProof="0" dirty="0" smtClean="0">
                <a:ln>
                  <a:noFill/>
                </a:ln>
                <a:solidFill>
                  <a:srgbClr val="C00000"/>
                </a:solidFill>
                <a:effectLst/>
                <a:uLnTx/>
                <a:uFillTx/>
                <a:latin typeface="Times New Roman" panose="02020603050405020304" pitchFamily="18" charset="0"/>
                <a:ea typeface="Geo"/>
                <a:cs typeface="+mn-cs"/>
              </a:rPr>
              <a:t>Не </a:t>
            </a:r>
            <a:r>
              <a:rPr kumimoji="0" lang="uk-UA" sz="2000" b="1" i="1" u="none" strike="noStrike" kern="1200" cap="none" spc="0" normalizeH="0" baseline="0" noProof="0" dirty="0" err="1" smtClean="0">
                <a:ln>
                  <a:noFill/>
                </a:ln>
                <a:solidFill>
                  <a:srgbClr val="C00000"/>
                </a:solidFill>
                <a:effectLst/>
                <a:uLnTx/>
                <a:uFillTx/>
                <a:latin typeface="Times New Roman" panose="02020603050405020304" pitchFamily="18" charset="0"/>
                <a:ea typeface="Geo"/>
                <a:cs typeface="+mn-cs"/>
              </a:rPr>
              <a:t>пропустіть</a:t>
            </a:r>
            <a:r>
              <a:rPr kumimoji="0" lang="uk-UA" sz="2000" b="1" i="1" u="none" strike="noStrike" kern="1200" cap="none" spc="0" normalizeH="0" baseline="0" noProof="0" dirty="0" smtClean="0">
                <a:ln>
                  <a:noFill/>
                </a:ln>
                <a:solidFill>
                  <a:srgbClr val="C00000"/>
                </a:solidFill>
                <a:effectLst/>
                <a:uLnTx/>
                <a:uFillTx/>
                <a:latin typeface="Times New Roman" panose="02020603050405020304" pitchFamily="18" charset="0"/>
                <a:ea typeface="Geo"/>
                <a:cs typeface="+mn-cs"/>
              </a:rPr>
              <a:t>!</a:t>
            </a:r>
            <a:endParaRPr kumimoji="0" lang="uk-UA" sz="2000" b="1" i="1" u="none" strike="noStrike" kern="1200" cap="none" spc="0" normalizeH="0" baseline="0" noProof="0" dirty="0">
              <a:ln>
                <a:noFill/>
              </a:ln>
              <a:solidFill>
                <a:srgbClr val="C00000"/>
              </a:solidFill>
              <a:effectLst/>
              <a:uLnTx/>
              <a:uFillTx/>
              <a:latin typeface="Arial"/>
              <a:ea typeface="+mn-ea"/>
              <a:cs typeface="+mn-cs"/>
            </a:endParaRPr>
          </a:p>
        </p:txBody>
      </p:sp>
    </p:spTree>
    <p:extLst>
      <p:ext uri="{BB962C8B-B14F-4D97-AF65-F5344CB8AC3E}">
        <p14:creationId xmlns:p14="http://schemas.microsoft.com/office/powerpoint/2010/main" val="4945872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4" name="Прямокутник 3"/>
          <p:cNvSpPr/>
          <p:nvPr/>
        </p:nvSpPr>
        <p:spPr>
          <a:xfrm>
            <a:off x="1901356" y="1964977"/>
            <a:ext cx="9854684" cy="1815882"/>
          </a:xfrm>
          <a:prstGeom prst="rect">
            <a:avLst/>
          </a:prstGeom>
        </p:spPr>
        <p:txBody>
          <a:bodyPr wrap="square">
            <a:spAutoFit/>
          </a:bodyPr>
          <a:lstStyle/>
          <a:p>
            <a:pPr algn="just"/>
            <a:r>
              <a:rPr lang="uk-UA" sz="2800" i="1" dirty="0">
                <a:latin typeface="Times New Roman" panose="02020603050405020304" pitchFamily="18" charset="0"/>
                <a:ea typeface="Times New Roman" panose="02020603050405020304" pitchFamily="18" charset="0"/>
              </a:rPr>
              <a:t>СФГ без статусу юридичної особи є одним з різновидів організаційно-правової форми «фермерське </a:t>
            </a:r>
            <a:r>
              <a:rPr lang="uk-UA" sz="2800" i="1" dirty="0" smtClean="0">
                <a:latin typeface="Times New Roman" panose="02020603050405020304" pitchFamily="18" charset="0"/>
                <a:ea typeface="Times New Roman" panose="02020603050405020304" pitchFamily="18" charset="0"/>
              </a:rPr>
              <a:t>господарство» </a:t>
            </a:r>
            <a:r>
              <a:rPr lang="uk-UA" sz="2800" i="1" dirty="0">
                <a:latin typeface="Times New Roman" panose="02020603050405020304" pitchFamily="18" charset="0"/>
                <a:ea typeface="Times New Roman" panose="02020603050405020304" pitchFamily="18" charset="0"/>
              </a:rPr>
              <a:t>і можуть претендувати на усі види державної підтримки, що є доступні для усіх </a:t>
            </a:r>
            <a:r>
              <a:rPr lang="uk-UA" sz="2800" i="1" dirty="0" err="1">
                <a:latin typeface="Times New Roman" panose="02020603050405020304" pitchFamily="18" charset="0"/>
                <a:ea typeface="Times New Roman" panose="02020603050405020304" pitchFamily="18" charset="0"/>
              </a:rPr>
              <a:t>сільгосптоваровиробників</a:t>
            </a:r>
            <a:r>
              <a:rPr lang="uk-UA" sz="2800" i="1" dirty="0">
                <a:latin typeface="Times New Roman" panose="02020603050405020304" pitchFamily="18" charset="0"/>
                <a:ea typeface="Times New Roman" panose="02020603050405020304" pitchFamily="18" charset="0"/>
              </a:rPr>
              <a:t>.</a:t>
            </a:r>
            <a:endParaRPr lang="uk-UA" sz="2800" dirty="0"/>
          </a:p>
        </p:txBody>
      </p:sp>
      <p:sp>
        <p:nvSpPr>
          <p:cNvPr id="5" name="Прямокутник 4"/>
          <p:cNvSpPr/>
          <p:nvPr/>
        </p:nvSpPr>
        <p:spPr>
          <a:xfrm>
            <a:off x="1901356" y="844063"/>
            <a:ext cx="3246402" cy="769441"/>
          </a:xfrm>
          <a:prstGeom prst="rect">
            <a:avLst/>
          </a:prstGeom>
        </p:spPr>
        <p:txBody>
          <a:bodyPr wrap="none">
            <a:spAutoFit/>
          </a:bodyPr>
          <a:lstStyle/>
          <a:p>
            <a:r>
              <a:rPr lang="uk-UA" sz="4400" b="1" kern="0" cap="all" spc="50" dirty="0" smtClean="0">
                <a:solidFill>
                  <a:srgbClr val="70AD47">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ВАЖЛИВО</a:t>
            </a:r>
            <a:endParaRPr lang="uk-UA" dirty="0"/>
          </a:p>
        </p:txBody>
      </p:sp>
      <p:sp>
        <p:nvSpPr>
          <p:cNvPr id="6" name="Прямокутник 5"/>
          <p:cNvSpPr/>
          <p:nvPr/>
        </p:nvSpPr>
        <p:spPr>
          <a:xfrm>
            <a:off x="2099758" y="4434360"/>
            <a:ext cx="9656282" cy="1754326"/>
          </a:xfrm>
          <a:prstGeom prst="rect">
            <a:avLst/>
          </a:prstGeom>
        </p:spPr>
        <p:txBody>
          <a:bodyPr wrap="square">
            <a:spAutoFit/>
          </a:bodyPr>
          <a:lstStyle/>
          <a:p>
            <a:pPr algn="just">
              <a:lnSpc>
                <a:spcPct val="150000"/>
              </a:lnSpc>
              <a:spcAft>
                <a:spcPts val="0"/>
              </a:spcAft>
            </a:pPr>
            <a:r>
              <a:rPr lang="uk-UA" dirty="0" smtClean="0">
                <a:latin typeface="Times New Roman" panose="02020603050405020304" pitchFamily="18" charset="0"/>
                <a:ea typeface="Times New Roman" panose="02020603050405020304" pitchFamily="18" charset="0"/>
                <a:cs typeface="Calibri" panose="020F0502020204030204" pitchFamily="34" charset="0"/>
              </a:rPr>
              <a:t>Для державної підтримки </a:t>
            </a:r>
            <a:r>
              <a:rPr lang="uk-UA" dirty="0" err="1" smtClean="0">
                <a:latin typeface="Times New Roman" panose="02020603050405020304" pitchFamily="18" charset="0"/>
                <a:ea typeface="Times New Roman" panose="02020603050405020304" pitchFamily="18" charset="0"/>
                <a:cs typeface="Calibri" panose="020F0502020204030204" pitchFamily="34" charset="0"/>
              </a:rPr>
              <a:t>сільгосптоваровиробників</a:t>
            </a:r>
            <a:r>
              <a:rPr lang="uk-UA" dirty="0" smtClean="0">
                <a:latin typeface="Times New Roman" panose="02020603050405020304" pitchFamily="18" charset="0"/>
                <a:ea typeface="Times New Roman" panose="02020603050405020304" pitchFamily="18" charset="0"/>
                <a:cs typeface="Calibri" panose="020F0502020204030204" pitchFamily="34" charset="0"/>
              </a:rPr>
              <a:t> про державний бюджет України щорічно передбачається обсяг коштів за низкою бюджетних програм, реалізація яких здійснюється відповідно до порядків використання коштів, затверджених постановами Кабінету Міністрів України.</a:t>
            </a:r>
            <a:endParaRPr lang="ru-RU"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38419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5" name="Прямокутник 4"/>
          <p:cNvSpPr/>
          <p:nvPr/>
        </p:nvSpPr>
        <p:spPr>
          <a:xfrm>
            <a:off x="1901356" y="844063"/>
            <a:ext cx="3246402" cy="769441"/>
          </a:xfrm>
          <a:prstGeom prst="rect">
            <a:avLst/>
          </a:prstGeom>
        </p:spPr>
        <p:txBody>
          <a:bodyPr wrap="none">
            <a:spAutoFit/>
          </a:bodyPr>
          <a:lstStyle/>
          <a:p>
            <a:r>
              <a:rPr lang="uk-UA" sz="4400" b="1" kern="0" cap="all" spc="50" dirty="0" smtClean="0">
                <a:solidFill>
                  <a:srgbClr val="70AD47">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ВАЖЛИВО</a:t>
            </a:r>
            <a:endParaRPr lang="uk-UA" dirty="0"/>
          </a:p>
        </p:txBody>
      </p:sp>
      <p:sp>
        <p:nvSpPr>
          <p:cNvPr id="2" name="Прямокутник 1"/>
          <p:cNvSpPr/>
          <p:nvPr/>
        </p:nvSpPr>
        <p:spPr>
          <a:xfrm>
            <a:off x="1901356" y="2353355"/>
            <a:ext cx="9854684" cy="2812950"/>
          </a:xfrm>
          <a:prstGeom prst="rect">
            <a:avLst/>
          </a:prstGeom>
        </p:spPr>
        <p:txBody>
          <a:bodyPr wrap="square">
            <a:spAutoFit/>
          </a:bodyPr>
          <a:lstStyle/>
          <a:p>
            <a:pPr algn="just">
              <a:lnSpc>
                <a:spcPct val="150000"/>
              </a:lnSpc>
              <a:spcAft>
                <a:spcPts val="0"/>
              </a:spcAft>
            </a:pPr>
            <a:r>
              <a:rPr lang="uk-UA" sz="2000" dirty="0">
                <a:latin typeface="Times New Roman" panose="02020603050405020304" pitchFamily="18" charset="0"/>
                <a:ea typeface="Times New Roman" panose="02020603050405020304" pitchFamily="18" charset="0"/>
                <a:cs typeface="Calibri" panose="020F0502020204030204" pitchFamily="34" charset="0"/>
              </a:rPr>
              <a:t>Законом України «Про фермерське господарство» (</a:t>
            </a:r>
            <a:r>
              <a:rPr lang="uk-UA" sz="2000" u="sng" dirty="0">
                <a:solidFill>
                  <a:srgbClr val="0563C1"/>
                </a:solidFill>
                <a:latin typeface="Times New Roman" panose="02020603050405020304" pitchFamily="18" charset="0"/>
                <a:ea typeface="Times New Roman" panose="02020603050405020304" pitchFamily="18" charset="0"/>
                <a:cs typeface="Calibri" panose="020F0502020204030204" pitchFamily="34" charset="0"/>
                <a:hlinkClick r:id="rId7"/>
              </a:rPr>
              <a:t>https://zakon.rada.gov.ua/laws/show/973-15#Text</a:t>
            </a:r>
            <a:r>
              <a:rPr lang="uk-UA" sz="2000" dirty="0">
                <a:latin typeface="Times New Roman" panose="02020603050405020304" pitchFamily="18" charset="0"/>
                <a:ea typeface="Times New Roman" panose="02020603050405020304" pitchFamily="18" charset="0"/>
                <a:cs typeface="Calibri" panose="020F0502020204030204" pitchFamily="34" charset="0"/>
              </a:rPr>
              <a:t>) передбачено, що </a:t>
            </a:r>
            <a:r>
              <a:rPr lang="uk-UA" sz="2000" i="1" dirty="0">
                <a:latin typeface="Times New Roman" panose="02020603050405020304" pitchFamily="18" charset="0"/>
                <a:ea typeface="Times New Roman" panose="02020603050405020304" pitchFamily="18" charset="0"/>
                <a:cs typeface="Calibri" panose="020F0502020204030204" pitchFamily="34" charset="0"/>
              </a:rPr>
              <a:t>фермерським господарствам із статусом СФГ надається </a:t>
            </a:r>
            <a:r>
              <a:rPr lang="uk-UA" sz="2000" b="1" i="1" dirty="0">
                <a:latin typeface="Times New Roman" panose="02020603050405020304" pitchFamily="18" charset="0"/>
                <a:ea typeface="Times New Roman" panose="02020603050405020304" pitchFamily="18" charset="0"/>
                <a:cs typeface="Calibri" panose="020F0502020204030204" pitchFamily="34" charset="0"/>
              </a:rPr>
              <a:t>додаткова державна підтримка</a:t>
            </a:r>
            <a:r>
              <a:rPr lang="uk-UA" sz="2000" i="1" dirty="0">
                <a:latin typeface="Times New Roman" panose="02020603050405020304" pitchFamily="18" charset="0"/>
                <a:ea typeface="Times New Roman" panose="02020603050405020304" pitchFamily="18" charset="0"/>
                <a:cs typeface="Calibri" panose="020F0502020204030204" pitchFamily="34" charset="0"/>
              </a:rPr>
              <a:t> у порядку, передбаченому Законом України "Про державну підтримку сільського господарства України" (</a:t>
            </a:r>
            <a:r>
              <a:rPr lang="uk-UA" sz="2000" i="1" u="sng" dirty="0">
                <a:solidFill>
                  <a:srgbClr val="0000FF"/>
                </a:solidFill>
                <a:latin typeface="Times New Roman" panose="02020603050405020304" pitchFamily="18" charset="0"/>
                <a:ea typeface="Times New Roman" panose="02020603050405020304" pitchFamily="18" charset="0"/>
                <a:cs typeface="Calibri" panose="020F0502020204030204" pitchFamily="34" charset="0"/>
                <a:hlinkClick r:id="rId8"/>
              </a:rPr>
              <a:t>https://zakon.rada.gov.ua/laws/show/1877-15#Text</a:t>
            </a:r>
            <a:r>
              <a:rPr lang="uk-UA" sz="2000" i="1" dirty="0">
                <a:latin typeface="Times New Roman" panose="02020603050405020304" pitchFamily="18" charset="0"/>
                <a:ea typeface="Times New Roman" panose="02020603050405020304" pitchFamily="18" charset="0"/>
                <a:cs typeface="Calibri" panose="020F0502020204030204" pitchFamily="34" charset="0"/>
              </a:rPr>
              <a:t>), </a:t>
            </a:r>
            <a:r>
              <a:rPr lang="uk-UA" sz="2000" dirty="0">
                <a:latin typeface="Times New Roman" panose="02020603050405020304" pitchFamily="18" charset="0"/>
                <a:ea typeface="Times New Roman" panose="02020603050405020304" pitchFamily="18" charset="0"/>
                <a:cs typeface="Calibri" panose="020F0502020204030204" pitchFamily="34" charset="0"/>
              </a:rPr>
              <a:t>у тому числі на доплату єдиного внеску на загальнообов’язкове державне соціальне страхування.</a:t>
            </a:r>
            <a:endParaRPr lang="ru-RU" sz="20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24819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6" name="Прямокутник 5"/>
          <p:cNvSpPr/>
          <p:nvPr/>
        </p:nvSpPr>
        <p:spPr>
          <a:xfrm>
            <a:off x="2017484" y="2294356"/>
            <a:ext cx="9521371" cy="3736279"/>
          </a:xfrm>
          <a:prstGeom prst="rect">
            <a:avLst/>
          </a:prstGeom>
        </p:spPr>
        <p:txBody>
          <a:bodyPr wrap="square">
            <a:spAutoFit/>
          </a:bodyPr>
          <a:lstStyle/>
          <a:p>
            <a:pPr algn="just">
              <a:lnSpc>
                <a:spcPct val="150000"/>
              </a:lnSpc>
              <a:spcAft>
                <a:spcPts val="0"/>
              </a:spcAft>
            </a:pPr>
            <a:r>
              <a:rPr lang="uk-UA" sz="2000"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На </a:t>
            </a:r>
            <a:r>
              <a:rPr lang="uk-UA"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підставі норм Закону України «Про фермерське господарство» (</a:t>
            </a:r>
            <a:r>
              <a:rPr lang="uk-UA" sz="2000" dirty="0">
                <a:solidFill>
                  <a:srgbClr val="0000FF"/>
                </a:solidFill>
                <a:latin typeface="Times New Roman" panose="02020603050405020304" pitchFamily="18" charset="0"/>
                <a:ea typeface="Times New Roman" panose="02020603050405020304" pitchFamily="18" charset="0"/>
                <a:cs typeface="Calibri" panose="020F0502020204030204" pitchFamily="34" charset="0"/>
                <a:hlinkClick r:id="rId7"/>
              </a:rPr>
              <a:t>https://zakon.rada.gov.ua/laws/show/973-15#Text</a:t>
            </a:r>
            <a:r>
              <a:rPr lang="uk-UA"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допомога за рахунок коштів державного бюджету через Український державний фонд підтримки фермерських господарств надається фермерським господарствам на </a:t>
            </a:r>
            <a:r>
              <a:rPr lang="uk-UA" sz="2000" b="1"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безповоротній</a:t>
            </a:r>
            <a:r>
              <a:rPr lang="uk-UA"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основі та на конкурсних засадах на </a:t>
            </a:r>
            <a:r>
              <a:rPr lang="uk-UA" sz="2000" b="1" i="1"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поворотній</a:t>
            </a:r>
            <a:r>
              <a:rPr lang="uk-UA" sz="2000"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 основі для здійснення виробничої діяльності та диверсифікації виробництва в порядку, затвердженому Кабінетом Міністрів України, а також спрямовується на забезпечення гарантій, поруки при кредитуванні банками фермерських господарств.</a:t>
            </a:r>
            <a:endParaRPr lang="ru-RU" sz="2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7" name="Прямокутник 6"/>
          <p:cNvSpPr/>
          <p:nvPr/>
        </p:nvSpPr>
        <p:spPr>
          <a:xfrm>
            <a:off x="1959419" y="938576"/>
            <a:ext cx="9637499" cy="1036181"/>
          </a:xfrm>
          <a:prstGeom prst="rect">
            <a:avLst/>
          </a:prstGeom>
        </p:spPr>
        <p:txBody>
          <a:bodyPr wrap="square">
            <a:spAutoFit/>
          </a:bodyPr>
          <a:lstStyle/>
          <a:p>
            <a:pPr lvl="0">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ПРО УКРАЇНСЬКИЙ ДЕРЖАВНИЙ ФОНД</a:t>
            </a:r>
          </a:p>
          <a:p>
            <a:pPr lvl="0">
              <a:spcBef>
                <a:spcPts val="800"/>
              </a:spcBef>
              <a:spcAft>
                <a:spcPts val="800"/>
              </a:spcAft>
            </a:pPr>
            <a:r>
              <a:rPr lang="uk-UA" sz="2400" b="1" dirty="0" smtClean="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ПІДТРИМКИ ФЕРМЕРСЬКИХ ГОСПОДАРСТВ</a:t>
            </a:r>
            <a:endParaRPr lang="ru-RU" sz="2400" b="1" dirty="0">
              <a:solidFill>
                <a:schemeClr val="accent6">
                  <a:lumMod val="50000"/>
                </a:schemeClr>
              </a:solidFill>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84398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6" name="Заголовок 1"/>
          <p:cNvSpPr txBox="1">
            <a:spLocks/>
          </p:cNvSpPr>
          <p:nvPr/>
        </p:nvSpPr>
        <p:spPr>
          <a:xfrm>
            <a:off x="2066618" y="1449440"/>
            <a:ext cx="9051325" cy="4892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uk-UA" sz="2800" b="1" i="0" u="none" strike="noStrike" kern="1200" cap="none" spc="0" normalizeH="0" baseline="0" noProof="0" dirty="0" smtClean="0">
                <a:ln>
                  <a:noFill/>
                </a:ln>
                <a:solidFill>
                  <a:schemeClr val="accent6">
                    <a:lumMod val="50000"/>
                  </a:schemeClr>
                </a:solidFill>
                <a:effectLst/>
                <a:uLnTx/>
                <a:uFillTx/>
                <a:latin typeface="Times New Roman" panose="02020603050405020304" pitchFamily="18" charset="0"/>
                <a:ea typeface="+mj-ea"/>
                <a:cs typeface="Times New Roman" panose="02020603050405020304" pitchFamily="18" charset="0"/>
              </a:rPr>
              <a:t>МІНАГРОПОЛІТИКИ ТА ДЕРЖПІДТРИМКА 2023</a:t>
            </a:r>
            <a:endParaRPr kumimoji="0" lang="uk-UA"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mj-ea"/>
              <a:cs typeface="Times New Roman" panose="02020603050405020304" pitchFamily="18" charset="0"/>
            </a:endParaRPr>
          </a:p>
        </p:txBody>
      </p:sp>
      <p:pic>
        <p:nvPicPr>
          <p:cNvPr id="7" name="Рисунок 6"/>
          <p:cNvPicPr>
            <a:picLocks noChangeAspect="1"/>
          </p:cNvPicPr>
          <p:nvPr/>
        </p:nvPicPr>
        <p:blipFill>
          <a:blip r:embed="rId7"/>
          <a:stretch>
            <a:fillRect/>
          </a:stretch>
        </p:blipFill>
        <p:spPr>
          <a:xfrm>
            <a:off x="2032711" y="2051263"/>
            <a:ext cx="9462072" cy="2691048"/>
          </a:xfrm>
          <a:prstGeom prst="rect">
            <a:avLst/>
          </a:prstGeom>
        </p:spPr>
      </p:pic>
      <p:sp>
        <p:nvSpPr>
          <p:cNvPr id="8" name="Прямокутник 7"/>
          <p:cNvSpPr/>
          <p:nvPr/>
        </p:nvSpPr>
        <p:spPr>
          <a:xfrm>
            <a:off x="1972941" y="4854853"/>
            <a:ext cx="5952831" cy="369332"/>
          </a:xfrm>
          <a:prstGeom prst="rect">
            <a:avLst/>
          </a:prstGeom>
        </p:spPr>
        <p:txBody>
          <a:bodyPr wrap="square">
            <a:spAutoFit/>
          </a:bodyPr>
          <a:lstStyle/>
          <a:p>
            <a:pPr>
              <a:buClrTx/>
              <a:buFontTx/>
              <a:buNone/>
            </a:pPr>
            <a:r>
              <a:rPr lang="en-GB" sz="1800" kern="1200" dirty="0">
                <a:solidFill>
                  <a:prstClr val="black"/>
                </a:solidFill>
                <a:latin typeface="Calibri" panose="020F0502020204030204"/>
                <a:ea typeface="+mn-ea"/>
                <a:cs typeface="+mn-cs"/>
                <a:hlinkClick r:id="rId8"/>
              </a:rPr>
              <a:t>https://</a:t>
            </a:r>
            <a:r>
              <a:rPr lang="en-GB" sz="1800" kern="1200" dirty="0" smtClean="0">
                <a:solidFill>
                  <a:prstClr val="black"/>
                </a:solidFill>
                <a:latin typeface="Calibri" panose="020F0502020204030204"/>
                <a:ea typeface="+mn-ea"/>
                <a:cs typeface="+mn-cs"/>
                <a:hlinkClick r:id="rId8"/>
              </a:rPr>
              <a:t>zakon.rada.gov.ua/laws/show/2710-20#Text</a:t>
            </a:r>
            <a:r>
              <a:rPr lang="uk-UA" sz="1800" kern="1200" dirty="0" smtClean="0">
                <a:solidFill>
                  <a:prstClr val="black"/>
                </a:solidFill>
                <a:latin typeface="Calibri" panose="020F0502020204030204"/>
                <a:ea typeface="+mn-ea"/>
                <a:cs typeface="+mn-cs"/>
              </a:rPr>
              <a:t> </a:t>
            </a:r>
            <a:endParaRPr lang="uk-UA" sz="1800" kern="1200" dirty="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6035557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1872328" y="983456"/>
            <a:ext cx="10000358" cy="461665"/>
          </a:xfrm>
          <a:prstGeom prst="rect">
            <a:avLst/>
          </a:prstGeom>
        </p:spPr>
        <p:txBody>
          <a:bodyPr wrap="square">
            <a:spAutoFit/>
          </a:bodyPr>
          <a:lstStyle/>
          <a:p>
            <a:pPr marL="0" marR="0" lvl="0" indent="0" algn="l" defTabSz="914400" rtl="0" eaLnBrk="1" fontAlgn="auto" latinLnBrk="0" hangingPunct="1">
              <a:spcBef>
                <a:spcPts val="400"/>
              </a:spcBef>
              <a:spcAft>
                <a:spcPts val="400"/>
              </a:spcAft>
              <a:buClrTx/>
              <a:buSzTx/>
              <a:buFontTx/>
              <a:buNone/>
              <a:tabLst/>
              <a:defRPr/>
            </a:pPr>
            <a:r>
              <a:rPr kumimoji="0" lang="uk-UA" sz="2400" b="1" i="0" u="none" strike="noStrike" kern="0" cap="none" spc="5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ДЕРЖАВНА ПІДТРИМКА ВЕТЕРАНІВ І СФГ</a:t>
            </a:r>
            <a:endParaRPr kumimoji="0" lang="ru-RU" sz="2400" b="1" i="0" u="none" strike="noStrike" kern="0" cap="none" spc="50" normalizeH="0" baseline="0" noProof="0" dirty="0">
              <a:ln>
                <a:noFill/>
              </a:ln>
              <a:solidFill>
                <a:srgbClr val="70AD47">
                  <a:lumMod val="50000"/>
                </a:srgbClr>
              </a:solidFill>
              <a:effectLst/>
              <a:uLnTx/>
              <a:uFillTx/>
              <a:latin typeface="Cambria" panose="02040503050406030204" pitchFamily="18" charset="0"/>
              <a:ea typeface="Times New Roman" panose="02020603050405020304" pitchFamily="18" charset="0"/>
              <a:cs typeface="Times New Roman" panose="02020603050405020304" pitchFamily="18" charset="0"/>
            </a:endParaRPr>
          </a:p>
        </p:txBody>
      </p:sp>
      <p:sp>
        <p:nvSpPr>
          <p:cNvPr id="4" name="Прямокутник 3"/>
          <p:cNvSpPr/>
          <p:nvPr/>
        </p:nvSpPr>
        <p:spPr>
          <a:xfrm>
            <a:off x="1872328" y="1713581"/>
            <a:ext cx="9883712" cy="34163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Calibri" panose="020F0502020204030204" pitchFamily="34" charset="0"/>
              </a:rPr>
              <a:t>Законом України «Про статус ветеранів війни, гарантії їх соціального захисту» (</a:t>
            </a:r>
            <a:r>
              <a:rPr kumimoji="0" lang="uk-UA" sz="2400" b="0" i="0" u="sng"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Calibri" panose="020F0502020204030204" pitchFamily="34" charset="0"/>
                <a:hlinkClick r:id="rId7"/>
              </a:rPr>
              <a:t>https://zakon.rada.gov.ua/laws/show/3551-12</a:t>
            </a:r>
            <a:r>
              <a:rPr kumimoji="0" lang="uk-UA"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Calibri" panose="020F0502020204030204" pitchFamily="34" charset="0"/>
              </a:rPr>
              <a:t>) передбачено, що ветерани мають право на першочергове отримання земельних ділянок для </a:t>
            </a:r>
            <a:r>
              <a:rPr kumimoji="0" lang="uk-UA"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Calibri" panose="020F0502020204030204" pitchFamily="34" charset="0"/>
              </a:rPr>
              <a:t>садівництва </a:t>
            </a:r>
            <a:r>
              <a:rPr kumimoji="0" lang="uk-UA"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Calibri" panose="020F0502020204030204" pitchFamily="34" charset="0"/>
              </a:rPr>
              <a:t>і городництва. Такі ділянки, у поєднанні з ділянками для ведення особистого селянського господарства, право на отримання яких має кожен громадянин, могли б стати основою </a:t>
            </a:r>
            <a:r>
              <a:rPr kumimoji="0" lang="uk-UA"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Calibri" panose="020F0502020204030204" pitchFamily="34" charset="0"/>
              </a:rPr>
              <a:t>СФГ.</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uk-UA"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Закон </a:t>
            </a:r>
            <a:r>
              <a:rPr kumimoji="0" lang="uk-UA"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також передбачає низку пільг для ветеранів, що можуть – прямо чи опосередковано - сприяти розвитку ветеранського </a:t>
            </a:r>
            <a:r>
              <a:rPr kumimoji="0" lang="uk-UA" sz="24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mn-cs"/>
              </a:rPr>
              <a:t>фермерства.</a:t>
            </a:r>
            <a:endParaRPr kumimoji="0" lang="uk-UA"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Прямокутник 7"/>
          <p:cNvSpPr/>
          <p:nvPr/>
        </p:nvSpPr>
        <p:spPr>
          <a:xfrm>
            <a:off x="1872328" y="5767694"/>
            <a:ext cx="10000358" cy="101566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sz="2000" b="0" i="1" u="none" strike="noStrike" kern="1200" cap="none" spc="0" normalizeH="0" baseline="0" noProof="0" dirty="0" smtClean="0">
                <a:ln>
                  <a:noFill/>
                </a:ln>
                <a:solidFill>
                  <a:srgbClr val="C00000"/>
                </a:solidFill>
                <a:effectLst/>
                <a:uLnTx/>
                <a:uFillTx/>
                <a:latin typeface="Times New Roman" panose="02020603050405020304" pitchFamily="18" charset="0"/>
                <a:ea typeface="Geo"/>
                <a:cs typeface="+mn-cs"/>
              </a:rPr>
              <a:t>Більше інформації про  те, як і де отримати ресурси для ветеранських СФГ – на наступних вебінарах Школи сімейного фермерства для ветеранів і ветеранок.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uk-UA" sz="2000" b="1" i="1" u="none" strike="noStrike" kern="1200" cap="none" spc="0" normalizeH="0" baseline="0" noProof="0" dirty="0" smtClean="0">
                <a:ln>
                  <a:noFill/>
                </a:ln>
                <a:solidFill>
                  <a:srgbClr val="C00000"/>
                </a:solidFill>
                <a:effectLst/>
                <a:uLnTx/>
                <a:uFillTx/>
                <a:latin typeface="Times New Roman" panose="02020603050405020304" pitchFamily="18" charset="0"/>
                <a:ea typeface="Geo"/>
                <a:cs typeface="+mn-cs"/>
              </a:rPr>
              <a:t>Не </a:t>
            </a:r>
            <a:r>
              <a:rPr kumimoji="0" lang="uk-UA" sz="2000" b="1" i="1" u="none" strike="noStrike" kern="1200" cap="none" spc="0" normalizeH="0" baseline="0" noProof="0" dirty="0" err="1" smtClean="0">
                <a:ln>
                  <a:noFill/>
                </a:ln>
                <a:solidFill>
                  <a:srgbClr val="C00000"/>
                </a:solidFill>
                <a:effectLst/>
                <a:uLnTx/>
                <a:uFillTx/>
                <a:latin typeface="Times New Roman" panose="02020603050405020304" pitchFamily="18" charset="0"/>
                <a:ea typeface="Geo"/>
                <a:cs typeface="+mn-cs"/>
              </a:rPr>
              <a:t>пропустіть</a:t>
            </a:r>
            <a:r>
              <a:rPr kumimoji="0" lang="uk-UA" sz="2000" b="1" i="1" u="none" strike="noStrike" kern="1200" cap="none" spc="0" normalizeH="0" baseline="0" noProof="0" dirty="0" smtClean="0">
                <a:ln>
                  <a:noFill/>
                </a:ln>
                <a:solidFill>
                  <a:srgbClr val="C00000"/>
                </a:solidFill>
                <a:effectLst/>
                <a:uLnTx/>
                <a:uFillTx/>
                <a:latin typeface="Times New Roman" panose="02020603050405020304" pitchFamily="18" charset="0"/>
                <a:ea typeface="Geo"/>
                <a:cs typeface="+mn-cs"/>
              </a:rPr>
              <a:t>!</a:t>
            </a:r>
            <a:endParaRPr kumimoji="0" lang="uk-UA" sz="2000" b="1" i="1" u="none" strike="noStrike" kern="1200" cap="none" spc="0" normalizeH="0" baseline="0" noProof="0" dirty="0">
              <a:ln>
                <a:noFill/>
              </a:ln>
              <a:solidFill>
                <a:srgbClr val="C00000"/>
              </a:solidFill>
              <a:effectLst/>
              <a:uLnTx/>
              <a:uFillTx/>
              <a:latin typeface="Arial"/>
              <a:ea typeface="+mn-ea"/>
              <a:cs typeface="+mn-cs"/>
            </a:endParaRPr>
          </a:p>
        </p:txBody>
      </p:sp>
    </p:spTree>
    <p:extLst>
      <p:ext uri="{BB962C8B-B14F-4D97-AF65-F5344CB8AC3E}">
        <p14:creationId xmlns:p14="http://schemas.microsoft.com/office/powerpoint/2010/main" val="16073523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4" name="Прямокутник 3"/>
          <p:cNvSpPr/>
          <p:nvPr/>
        </p:nvSpPr>
        <p:spPr>
          <a:xfrm>
            <a:off x="2021305" y="2551837"/>
            <a:ext cx="9545053" cy="2123658"/>
          </a:xfrm>
          <a:prstGeom prst="rect">
            <a:avLst/>
          </a:prstGeom>
        </p:spPr>
        <p:txBody>
          <a:bodyPr wrap="square">
            <a:spAutoFit/>
          </a:bodyPr>
          <a:lstStyle/>
          <a:p>
            <a:pPr lvl="0" algn="ctr">
              <a:defRPr/>
            </a:pPr>
            <a:r>
              <a:rPr lang="uk-UA" sz="4400" b="1" kern="0" dirty="0" smtClean="0">
                <a:solidFill>
                  <a:srgbClr val="70AD47">
                    <a:lumMod val="50000"/>
                  </a:srgbClr>
                </a:solidFill>
                <a:latin typeface="Times New Roman" panose="02020603050405020304" pitchFamily="18" charset="0"/>
                <a:cs typeface="Times New Roman" panose="02020603050405020304" pitchFamily="18" charset="0"/>
              </a:rPr>
              <a:t>ПРОБЛЕМИ ПРИ СТВОРЕННІ І ФУНКЦІОНУВАННІ СФГ. </a:t>
            </a:r>
          </a:p>
          <a:p>
            <a:pPr lvl="0" algn="ctr">
              <a:defRPr/>
            </a:pPr>
            <a:r>
              <a:rPr lang="uk-UA" sz="4400" b="1" kern="0" dirty="0" smtClean="0">
                <a:solidFill>
                  <a:srgbClr val="70AD47">
                    <a:lumMod val="50000"/>
                  </a:srgbClr>
                </a:solidFill>
                <a:latin typeface="Times New Roman" panose="02020603050405020304" pitchFamily="18" charset="0"/>
                <a:cs typeface="Times New Roman" panose="02020603050405020304" pitchFamily="18" charset="0"/>
              </a:rPr>
              <a:t>ШЛЯХИ ЇХ ВИРІШЕННЯ</a:t>
            </a:r>
            <a:endParaRPr lang="uk-UA" sz="4400" kern="0" dirty="0">
              <a:solidFill>
                <a:srgbClr val="70AD47">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4573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6" name="Прямокутник 5"/>
          <p:cNvSpPr/>
          <p:nvPr/>
        </p:nvSpPr>
        <p:spPr>
          <a:xfrm>
            <a:off x="3151891" y="2072960"/>
            <a:ext cx="280121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0" i="0" u="none" strike="noStrike" kern="0" cap="none" spc="0" normalizeH="0" baseline="0" noProof="0" dirty="0" smtClean="0">
                <a:ln>
                  <a:noFill/>
                </a:ln>
                <a:solidFill>
                  <a:prstClr val="black"/>
                </a:solidFill>
                <a:effectLst/>
                <a:uLnTx/>
                <a:uFillTx/>
                <a:latin typeface="Calibri" panose="020F0502020204030204"/>
                <a:ea typeface="+mn-ea"/>
                <a:cs typeface="+mn-cs"/>
              </a:rPr>
              <a:t>Війна триває</a:t>
            </a:r>
          </a:p>
        </p:txBody>
      </p:sp>
      <p:sp>
        <p:nvSpPr>
          <p:cNvPr id="7" name="Стрілка вправо 6"/>
          <p:cNvSpPr/>
          <p:nvPr/>
        </p:nvSpPr>
        <p:spPr>
          <a:xfrm>
            <a:off x="6504691" y="2170259"/>
            <a:ext cx="1067131" cy="381000"/>
          </a:xfrm>
          <a:prstGeom prst="rightArrow">
            <a:avLst/>
          </a:prstGeom>
          <a:solidFill>
            <a:srgbClr val="70AD47">
              <a:lumMod val="5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8" name="Прямокутник 7"/>
          <p:cNvSpPr/>
          <p:nvPr/>
        </p:nvSpPr>
        <p:spPr>
          <a:xfrm>
            <a:off x="8656232" y="2185564"/>
            <a:ext cx="369875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0" i="0" u="none" strike="noStrike" kern="0" cap="none" spc="0" normalizeH="0" baseline="0" noProof="0" dirty="0" smtClean="0">
                <a:ln>
                  <a:noFill/>
                </a:ln>
                <a:solidFill>
                  <a:prstClr val="black"/>
                </a:solidFill>
                <a:effectLst/>
                <a:uLnTx/>
                <a:uFillTx/>
                <a:latin typeface="Calibri" panose="020F0502020204030204"/>
                <a:ea typeface="+mn-ea"/>
                <a:cs typeface="+mn-cs"/>
              </a:rPr>
              <a:t>Кількість ветеранів зростатиме</a:t>
            </a:r>
          </a:p>
        </p:txBody>
      </p:sp>
      <p:sp>
        <p:nvSpPr>
          <p:cNvPr id="9" name="Прямокутник 8"/>
          <p:cNvSpPr/>
          <p:nvPr/>
        </p:nvSpPr>
        <p:spPr>
          <a:xfrm>
            <a:off x="1989839" y="3136201"/>
            <a:ext cx="949647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0" i="0" u="none" strike="noStrike" kern="0" cap="none" spc="0" normalizeH="0" baseline="0" noProof="0" dirty="0" smtClean="0">
                <a:ln>
                  <a:noFill/>
                </a:ln>
                <a:solidFill>
                  <a:srgbClr val="70AD47">
                    <a:lumMod val="50000"/>
                  </a:srgbClr>
                </a:solidFill>
                <a:effectLst/>
                <a:uLnTx/>
                <a:uFillTx/>
                <a:latin typeface="Calibri" panose="020F0502020204030204"/>
                <a:ea typeface="+mn-ea"/>
                <a:cs typeface="+mn-cs"/>
              </a:rPr>
              <a:t>Чи зможе українська держава виконати взяті зобов'язання?</a:t>
            </a:r>
          </a:p>
        </p:txBody>
      </p:sp>
      <p:sp>
        <p:nvSpPr>
          <p:cNvPr id="10" name="Прямокутник 9"/>
          <p:cNvSpPr/>
          <p:nvPr/>
        </p:nvSpPr>
        <p:spPr>
          <a:xfrm>
            <a:off x="2224409" y="3998734"/>
            <a:ext cx="4135132"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0" i="0" u="none" strike="noStrike" kern="0" cap="none" spc="0" normalizeH="0" baseline="0" noProof="0" dirty="0" smtClean="0">
                <a:ln>
                  <a:noFill/>
                </a:ln>
                <a:solidFill>
                  <a:prstClr val="black"/>
                </a:solidFill>
                <a:effectLst/>
                <a:uLnTx/>
                <a:uFillTx/>
                <a:latin typeface="Calibri" panose="020F0502020204030204"/>
                <a:ea typeface="+mn-ea"/>
                <a:cs typeface="+mn-cs"/>
              </a:rPr>
              <a:t>Чи ефективно використовуються суспільні ресурси</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2400" b="0" i="0" u="none" strike="noStrike" kern="0" cap="none" spc="0" normalizeH="0" baseline="0" noProof="0" dirty="0" smtClean="0">
                <a:ln>
                  <a:noFill/>
                </a:ln>
                <a:solidFill>
                  <a:prstClr val="black"/>
                </a:solidFill>
                <a:effectLst/>
                <a:uLnTx/>
                <a:uFillTx/>
                <a:latin typeface="Calibri" panose="020F0502020204030204"/>
                <a:ea typeface="+mn-ea"/>
                <a:cs typeface="+mn-cs"/>
              </a:rPr>
              <a:t>на підтримку ветеранів?</a:t>
            </a:r>
          </a:p>
        </p:txBody>
      </p:sp>
      <p:sp>
        <p:nvSpPr>
          <p:cNvPr id="11" name="Прямокутник 10"/>
          <p:cNvSpPr/>
          <p:nvPr/>
        </p:nvSpPr>
        <p:spPr>
          <a:xfrm>
            <a:off x="1989839" y="5961815"/>
            <a:ext cx="9496479" cy="646331"/>
          </a:xfrm>
          <a:prstGeom prst="rect">
            <a:avLst/>
          </a:prstGeom>
          <a:solidFill>
            <a:srgbClr val="70AD47">
              <a:lumMod val="20000"/>
              <a:lumOff val="80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sz="3600" b="1" i="0" u="none" strike="noStrike" kern="0" cap="none" spc="0" normalizeH="0" baseline="0" noProof="0" dirty="0" smtClean="0">
                <a:ln>
                  <a:noFill/>
                </a:ln>
                <a:solidFill>
                  <a:srgbClr val="0070C0"/>
                </a:solidFill>
                <a:effectLst/>
                <a:uLnTx/>
                <a:uFillTx/>
                <a:latin typeface="Calibri" panose="020F0502020204030204"/>
                <a:ea typeface="+mn-ea"/>
                <a:cs typeface="+mn-cs"/>
              </a:rPr>
              <a:t>Фермерство: вудка замість риби </a:t>
            </a:r>
          </a:p>
        </p:txBody>
      </p:sp>
      <p:sp>
        <p:nvSpPr>
          <p:cNvPr id="12" name="Стрілка вправо 11"/>
          <p:cNvSpPr/>
          <p:nvPr/>
        </p:nvSpPr>
        <p:spPr>
          <a:xfrm>
            <a:off x="7723891" y="4412737"/>
            <a:ext cx="1067131" cy="381000"/>
          </a:xfrm>
          <a:prstGeom prst="rightArrow">
            <a:avLst/>
          </a:prstGeom>
          <a:solidFill>
            <a:srgbClr val="70AD47">
              <a:lumMod val="5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 name="Прямокутник 12"/>
          <p:cNvSpPr/>
          <p:nvPr/>
        </p:nvSpPr>
        <p:spPr>
          <a:xfrm>
            <a:off x="9464555" y="4507805"/>
            <a:ext cx="2597349"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2400" b="0" i="0" u="none" strike="noStrike" kern="0" cap="none" spc="0" normalizeH="0" baseline="0" noProof="0" dirty="0" smtClean="0">
                <a:ln>
                  <a:noFill/>
                </a:ln>
                <a:solidFill>
                  <a:prstClr val="black"/>
                </a:solidFill>
                <a:effectLst/>
                <a:uLnTx/>
                <a:uFillTx/>
                <a:latin typeface="Calibri" panose="020F0502020204030204"/>
                <a:ea typeface="+mn-ea"/>
                <a:cs typeface="+mn-cs"/>
              </a:rPr>
              <a:t>Як змінити ситуацію?</a:t>
            </a:r>
          </a:p>
        </p:txBody>
      </p:sp>
      <p:sp>
        <p:nvSpPr>
          <p:cNvPr id="14" name="Прямокутник 13"/>
          <p:cNvSpPr/>
          <p:nvPr/>
        </p:nvSpPr>
        <p:spPr>
          <a:xfrm>
            <a:off x="1770743" y="983456"/>
            <a:ext cx="1011645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sz="3200" b="1" i="0" u="none" strike="noStrike" kern="1200" cap="none" spc="0" normalizeH="0" baseline="0" noProof="0" dirty="0" smtClean="0">
                <a:ln>
                  <a:noFill/>
                </a:ln>
                <a:solidFill>
                  <a:srgbClr val="70AD47">
                    <a:lumMod val="50000"/>
                  </a:srgbClr>
                </a:solidFill>
                <a:effectLst/>
                <a:uLnTx/>
                <a:uFillTx/>
                <a:latin typeface="Calibri" panose="020F0502020204030204"/>
                <a:ea typeface="+mn-ea"/>
                <a:cs typeface="+mn-cs"/>
              </a:rPr>
              <a:t>ФЕРМЕРСТВО ТА ВЕТЕРАНИ : АКТУАЛЬНІСТЬ ПРОБЛЕМИ</a:t>
            </a:r>
            <a:endParaRPr kumimoji="0" lang="uk-UA" sz="3200" b="1"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8114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1872328" y="983456"/>
            <a:ext cx="10000358" cy="461665"/>
          </a:xfrm>
          <a:prstGeom prst="rect">
            <a:avLst/>
          </a:prstGeom>
        </p:spPr>
        <p:txBody>
          <a:bodyPr wrap="square">
            <a:spAutoFit/>
          </a:bodyPr>
          <a:lstStyle/>
          <a:p>
            <a:pPr lvl="0">
              <a:spcBef>
                <a:spcPts val="400"/>
              </a:spcBef>
              <a:spcAft>
                <a:spcPts val="400"/>
              </a:spcAft>
            </a:pPr>
            <a:r>
              <a:rPr lang="ru-RU" sz="2400" b="1" kern="0" spc="50" dirty="0" smtClean="0">
                <a:solidFill>
                  <a:srgbClr val="70AD47">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СЕЛЯНИ НЕ ГОТОВІ САМОСТІЙНО СТВОРИТИ СФГ</a:t>
            </a:r>
            <a:endParaRPr kumimoji="0" lang="ru-RU" sz="2400" b="1" i="0" u="none" strike="noStrike" kern="0" cap="none" spc="50" normalizeH="0" baseline="0" noProof="0" dirty="0">
              <a:ln>
                <a:noFill/>
              </a:ln>
              <a:solidFill>
                <a:srgbClr val="70AD47">
                  <a:lumMod val="50000"/>
                </a:srgbClr>
              </a:solidFill>
              <a:effectLst/>
              <a:uLnTx/>
              <a:uFillTx/>
              <a:latin typeface="Cambria" panose="02040503050406030204" pitchFamily="18" charset="0"/>
              <a:ea typeface="Times New Roman" panose="02020603050405020304" pitchFamily="18" charset="0"/>
              <a:cs typeface="Times New Roman" panose="02020603050405020304" pitchFamily="18" charset="0"/>
            </a:endParaRPr>
          </a:p>
        </p:txBody>
      </p:sp>
      <p:sp>
        <p:nvSpPr>
          <p:cNvPr id="13" name="Прямокутник 12"/>
          <p:cNvSpPr/>
          <p:nvPr/>
        </p:nvSpPr>
        <p:spPr>
          <a:xfrm>
            <a:off x="2063479" y="6176262"/>
            <a:ext cx="3457037" cy="369332"/>
          </a:xfrm>
          <a:prstGeom prst="rect">
            <a:avLst/>
          </a:prstGeom>
        </p:spPr>
        <p:txBody>
          <a:bodyPr wrap="none">
            <a:spAutoFit/>
          </a:bodyPr>
          <a:lstStyle/>
          <a:p>
            <a:r>
              <a:rPr lang="en-GB" dirty="0">
                <a:solidFill>
                  <a:prstClr val="black"/>
                </a:solidFill>
                <a:latin typeface="Calibri" panose="020F0502020204030204"/>
                <a:hlinkClick r:id="rId7"/>
              </a:rPr>
              <a:t>http://lads.com.ua/simeini-fermy</a:t>
            </a:r>
            <a:r>
              <a:rPr lang="en-GB" dirty="0" smtClean="0">
                <a:solidFill>
                  <a:prstClr val="black"/>
                </a:solidFill>
                <a:latin typeface="Calibri" panose="020F0502020204030204"/>
                <a:hlinkClick r:id="rId7"/>
              </a:rPr>
              <a:t>/</a:t>
            </a:r>
            <a:r>
              <a:rPr lang="uk-UA" dirty="0" smtClean="0">
                <a:solidFill>
                  <a:prstClr val="black"/>
                </a:solidFill>
                <a:latin typeface="Calibri" panose="020F0502020204030204"/>
              </a:rPr>
              <a:t> </a:t>
            </a:r>
            <a:endParaRPr lang="uk-UA" dirty="0">
              <a:solidFill>
                <a:prstClr val="black"/>
              </a:solidFill>
              <a:latin typeface="Calibri" panose="020F0502020204030204"/>
            </a:endParaRPr>
          </a:p>
        </p:txBody>
      </p:sp>
      <p:sp>
        <p:nvSpPr>
          <p:cNvPr id="14" name="Прямокутник 13"/>
          <p:cNvSpPr/>
          <p:nvPr/>
        </p:nvSpPr>
        <p:spPr>
          <a:xfrm>
            <a:off x="9468772" y="6176262"/>
            <a:ext cx="2029402" cy="369332"/>
          </a:xfrm>
          <a:prstGeom prst="rect">
            <a:avLst/>
          </a:prstGeom>
        </p:spPr>
        <p:txBody>
          <a:bodyPr wrap="none">
            <a:spAutoFit/>
          </a:bodyPr>
          <a:lstStyle/>
          <a:p>
            <a:r>
              <a:rPr lang="en-GB" dirty="0">
                <a:solidFill>
                  <a:prstClr val="black"/>
                </a:solidFill>
                <a:latin typeface="Calibri" panose="020F0502020204030204"/>
                <a:hlinkClick r:id="rId8"/>
              </a:rPr>
              <a:t>https://smf.org.ua</a:t>
            </a:r>
            <a:r>
              <a:rPr lang="en-GB" dirty="0" smtClean="0">
                <a:solidFill>
                  <a:prstClr val="black"/>
                </a:solidFill>
                <a:latin typeface="Calibri" panose="020F0502020204030204"/>
                <a:hlinkClick r:id="rId8"/>
              </a:rPr>
              <a:t>/</a:t>
            </a:r>
            <a:r>
              <a:rPr lang="uk-UA" dirty="0" smtClean="0">
                <a:solidFill>
                  <a:prstClr val="black"/>
                </a:solidFill>
                <a:latin typeface="Calibri" panose="020F0502020204030204"/>
              </a:rPr>
              <a:t> </a:t>
            </a:r>
            <a:endParaRPr lang="uk-UA" dirty="0">
              <a:solidFill>
                <a:prstClr val="black"/>
              </a:solidFill>
              <a:latin typeface="Calibri" panose="020F0502020204030204"/>
            </a:endParaRPr>
          </a:p>
        </p:txBody>
      </p:sp>
      <p:pic>
        <p:nvPicPr>
          <p:cNvPr id="5" name="Рисунок 4"/>
          <p:cNvPicPr>
            <a:picLocks noChangeAspect="1"/>
          </p:cNvPicPr>
          <p:nvPr/>
        </p:nvPicPr>
        <p:blipFill>
          <a:blip r:embed="rId9"/>
          <a:stretch>
            <a:fillRect/>
          </a:stretch>
        </p:blipFill>
        <p:spPr>
          <a:xfrm>
            <a:off x="2063479" y="2256785"/>
            <a:ext cx="9692561" cy="3919477"/>
          </a:xfrm>
          <a:prstGeom prst="rect">
            <a:avLst/>
          </a:prstGeom>
        </p:spPr>
      </p:pic>
      <p:sp>
        <p:nvSpPr>
          <p:cNvPr id="16" name="Заголовок 1"/>
          <p:cNvSpPr txBox="1">
            <a:spLocks/>
          </p:cNvSpPr>
          <p:nvPr/>
        </p:nvSpPr>
        <p:spPr>
          <a:xfrm>
            <a:off x="1872328" y="1638742"/>
            <a:ext cx="5406062" cy="6193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uk-UA" sz="2400" b="1" dirty="0" smtClean="0">
                <a:solidFill>
                  <a:srgbClr val="70AD47">
                    <a:lumMod val="50000"/>
                  </a:srgbClr>
                </a:solidFill>
                <a:latin typeface="Times New Roman" panose="02020603050405020304" pitchFamily="18" charset="0"/>
                <a:cs typeface="Times New Roman" panose="02020603050405020304" pitchFamily="18" charset="0"/>
              </a:rPr>
              <a:t>Рішення проблеми:</a:t>
            </a:r>
            <a:endParaRPr lang="uk-UA" sz="2400" b="1" dirty="0">
              <a:solidFill>
                <a:srgbClr val="70AD47">
                  <a:lumMod val="50000"/>
                </a:srgbClr>
              </a:solidFill>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10"/>
          <a:stretch>
            <a:fillRect/>
          </a:stretch>
        </p:blipFill>
        <p:spPr>
          <a:xfrm>
            <a:off x="6336253" y="5344578"/>
            <a:ext cx="1292464" cy="1201016"/>
          </a:xfrm>
          <a:prstGeom prst="rect">
            <a:avLst/>
          </a:prstGeom>
        </p:spPr>
      </p:pic>
    </p:spTree>
    <p:extLst>
      <p:ext uri="{BB962C8B-B14F-4D97-AF65-F5344CB8AC3E}">
        <p14:creationId xmlns:p14="http://schemas.microsoft.com/office/powerpoint/2010/main" val="3826471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1748534" y="768197"/>
            <a:ext cx="6096000" cy="569387"/>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uk-UA" sz="3100" b="1" i="0" u="none" strike="noStrike" kern="0" cap="none" spc="0" normalizeH="0" baseline="0" noProof="0" dirty="0" smtClean="0">
                <a:ln>
                  <a:noFill/>
                </a:ln>
                <a:solidFill>
                  <a:srgbClr val="70AD47">
                    <a:lumMod val="50000"/>
                  </a:srgbClr>
                </a:solidFill>
                <a:effectLst/>
                <a:uLnTx/>
                <a:uFillTx/>
                <a:latin typeface="Times New Roman" panose="02020603050405020304" pitchFamily="18" charset="0"/>
                <a:ea typeface="+mj-ea"/>
                <a:cs typeface="Times New Roman" panose="02020603050405020304" pitchFamily="18" charset="0"/>
              </a:rPr>
              <a:t>ПРАВОВІ БАР'ЄРИ</a:t>
            </a:r>
            <a:endParaRPr kumimoji="0" lang="uk-UA" sz="1800" b="0" i="0" u="none" strike="noStrike" kern="0" cap="none" spc="0" normalizeH="0" baseline="0" noProof="0" dirty="0" smtClean="0">
              <a:ln>
                <a:noFill/>
              </a:ln>
              <a:solidFill>
                <a:sysClr val="windowText" lastClr="000000"/>
              </a:solidFill>
              <a:effectLst/>
              <a:uLnTx/>
              <a:uFillTx/>
            </a:endParaRPr>
          </a:p>
        </p:txBody>
      </p:sp>
      <p:sp>
        <p:nvSpPr>
          <p:cNvPr id="5" name="Прямокутник 4"/>
          <p:cNvSpPr/>
          <p:nvPr/>
        </p:nvSpPr>
        <p:spPr>
          <a:xfrm>
            <a:off x="1748534" y="1499142"/>
            <a:ext cx="10122623" cy="4985980"/>
          </a:xfrm>
          <a:prstGeom prst="rect">
            <a:avLst/>
          </a:prstGeom>
        </p:spPr>
        <p:txBody>
          <a:bodyPr wrap="square">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uk-UA" sz="1400" b="1" i="0" u="none" strike="noStrike" kern="0" cap="none" spc="0" normalizeH="0" baseline="0" noProof="0" dirty="0" smtClean="0">
                <a:ln>
                  <a:noFill/>
                </a:ln>
                <a:solidFill>
                  <a:srgbClr val="70AD47">
                    <a:lumMod val="50000"/>
                  </a:srgbClr>
                </a:solidFill>
                <a:effectLst/>
                <a:uLnTx/>
                <a:uFillTx/>
                <a:latin typeface="Times New Roman" panose="02020603050405020304" pitchFamily="18" charset="0"/>
                <a:ea typeface="+mj-ea"/>
                <a:cs typeface="Times New Roman" panose="02020603050405020304" pitchFamily="18" charset="0"/>
              </a:rPr>
              <a:t>Закон України «Про державну підтримку сільського господарства»</a:t>
            </a:r>
            <a:br>
              <a:rPr kumimoji="0" lang="uk-UA" sz="1400" b="1" i="0" u="none" strike="noStrike" kern="0" cap="none" spc="0" normalizeH="0" baseline="0" noProof="0" dirty="0" smtClean="0">
                <a:ln>
                  <a:noFill/>
                </a:ln>
                <a:solidFill>
                  <a:srgbClr val="70AD47">
                    <a:lumMod val="50000"/>
                  </a:srgbClr>
                </a:solidFill>
                <a:effectLst/>
                <a:uLnTx/>
                <a:uFillTx/>
                <a:latin typeface="Times New Roman" panose="02020603050405020304" pitchFamily="18" charset="0"/>
                <a:ea typeface="+mj-ea"/>
                <a:cs typeface="Times New Roman" panose="02020603050405020304" pitchFamily="18" charset="0"/>
              </a:rPr>
            </a:br>
            <a:r>
              <a:rPr kumimoji="0" lang="uk-UA" sz="1400" b="0" i="0" u="none" strike="noStrike" kern="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До сільськогосподарських товаровиробників також належать </a:t>
            </a:r>
            <a:r>
              <a:rPr kumimoji="0" lang="uk-UA" sz="1400" b="1" i="0" u="none" strike="noStrike" kern="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сімейні фермерські господарства, зареєстровані платниками єдиного податку </a:t>
            </a:r>
            <a:r>
              <a:rPr kumimoji="0" lang="uk-UA" sz="1400" b="1" i="0" u="sng" strike="noStrike" kern="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четвертої групи </a:t>
            </a:r>
            <a:r>
              <a:rPr kumimoji="0" lang="uk-UA" sz="1400" b="0" i="0" u="none" strike="noStrike" kern="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згідно із главою 1 розділу XIV Податкового кодексу України.</a:t>
            </a:r>
            <a:br>
              <a:rPr kumimoji="0" lang="uk-UA" sz="1400" b="0" i="0" u="none" strike="noStrike" kern="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uk-UA" sz="1400" b="0" i="0" u="none" strike="noStrike" kern="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t/>
            </a:r>
            <a:br>
              <a:rPr kumimoji="0" lang="uk-UA" sz="1400" b="0" i="0" u="none" strike="noStrike" kern="0" cap="none" spc="0" normalizeH="0" baseline="0" noProof="0" dirty="0" smtClean="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uk-UA" sz="1400" b="1" i="0" u="none" strike="noStrike" kern="0" cap="none" spc="0" normalizeH="0" baseline="0" noProof="0" dirty="0" smtClean="0">
                <a:ln>
                  <a:noFill/>
                </a:ln>
                <a:solidFill>
                  <a:srgbClr val="70AD47">
                    <a:lumMod val="50000"/>
                  </a:srgbClr>
                </a:solidFill>
                <a:effectLst/>
                <a:uLnTx/>
                <a:uFillTx/>
                <a:latin typeface="Times New Roman" panose="02020603050405020304" pitchFamily="18" charset="0"/>
                <a:ea typeface="+mj-ea"/>
                <a:cs typeface="Times New Roman" panose="02020603050405020304" pitchFamily="18" charset="0"/>
              </a:rPr>
              <a:t>Податковий кодекс України</a:t>
            </a:r>
            <a:br>
              <a:rPr kumimoji="0" lang="uk-UA" sz="1400" b="1" i="0" u="none" strike="noStrike" kern="0" cap="none" spc="0" normalizeH="0" baseline="0" noProof="0" dirty="0" smtClean="0">
                <a:ln>
                  <a:noFill/>
                </a:ln>
                <a:solidFill>
                  <a:srgbClr val="70AD47">
                    <a:lumMod val="50000"/>
                  </a:srgbClr>
                </a:solidFill>
                <a:effectLst/>
                <a:uLnTx/>
                <a:uFillTx/>
                <a:latin typeface="Times New Roman" panose="02020603050405020304" pitchFamily="18" charset="0"/>
                <a:ea typeface="+mj-ea"/>
                <a:cs typeface="Times New Roman" panose="02020603050405020304" pitchFamily="18" charset="0"/>
              </a:rPr>
            </a:br>
            <a:r>
              <a:rPr kumimoji="0" lang="uk-UA" sz="1400" b="0"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t>4) четверта група - сільськогосподарські товаровиробники:</a:t>
            </a:r>
            <a:br>
              <a:rPr kumimoji="0" lang="uk-UA" sz="1400" b="0"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br>
            <a:r>
              <a:rPr kumimoji="0" lang="uk-UA" sz="1400" b="0"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t>б) </a:t>
            </a:r>
            <a:r>
              <a:rPr kumimoji="0" lang="uk-UA" sz="1400" b="1"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t>фізичні особи - підприємці, які провадять діяльність виключно в межах фермерського господарства</a:t>
            </a:r>
            <a:r>
              <a:rPr kumimoji="0" lang="uk-UA" sz="1400" b="0"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t>, зареєстрованого відповідно до </a:t>
            </a:r>
            <a:r>
              <a:rPr kumimoji="0" lang="uk-UA" sz="1400" b="0" i="0" u="sng" strike="noStrike" kern="0" cap="none" spc="0" normalizeH="0" baseline="0" noProof="0" dirty="0" smtClean="0">
                <a:ln>
                  <a:noFill/>
                </a:ln>
                <a:solidFill>
                  <a:srgbClr val="000099"/>
                </a:solidFill>
                <a:effectLst/>
                <a:uLnTx/>
                <a:uFillTx/>
                <a:latin typeface="Times New Roman" panose="02020603050405020304" pitchFamily="18" charset="0"/>
                <a:ea typeface="+mj-ea"/>
                <a:cs typeface="Times New Roman" panose="02020603050405020304" pitchFamily="18" charset="0"/>
                <a:hlinkClick r:id="rId7"/>
              </a:rPr>
              <a:t>Закону України</a:t>
            </a:r>
            <a:r>
              <a:rPr kumimoji="0" lang="uk-UA" sz="1400" b="0"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t> "Про фермерське господарство", за умови виконання сукупності таких вимог:</a:t>
            </a:r>
            <a:br>
              <a:rPr kumimoji="0" lang="uk-UA" sz="1400" b="0"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br>
            <a:endParaRPr kumimoji="0" lang="uk-UA" sz="1400" b="0"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endParaRPr>
          </a:p>
          <a:p>
            <a:pPr marR="0" lvl="0" defTabSz="914400" eaLnBrk="1" fontAlgn="auto" latinLnBrk="0" hangingPunct="1">
              <a:lnSpc>
                <a:spcPct val="100000"/>
              </a:lnSpc>
              <a:spcBef>
                <a:spcPts val="0"/>
              </a:spcBef>
              <a:spcAft>
                <a:spcPts val="0"/>
              </a:spcAft>
              <a:buClrTx/>
              <a:buSzTx/>
              <a:tabLst/>
              <a:defRPr/>
            </a:pPr>
            <a:r>
              <a:rPr kumimoji="0" lang="uk-UA" sz="1600" b="0"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t>здійснюють </a:t>
            </a:r>
            <a:r>
              <a:rPr kumimoji="0" lang="uk-UA" sz="1600" b="1"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t>виключно </a:t>
            </a:r>
            <a:r>
              <a:rPr kumimoji="0" lang="uk-UA" sz="1600" b="0"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t>вирощування, відгодовування сільськогосподарської продукції, збирання, вилов, переробку такої </a:t>
            </a:r>
            <a:r>
              <a:rPr kumimoji="0" lang="uk-UA" sz="1600" b="0" i="0" u="none" strike="noStrike" kern="0" cap="none" spc="0" normalizeH="0" baseline="0" noProof="0" dirty="0" err="1" smtClean="0">
                <a:ln>
                  <a:noFill/>
                </a:ln>
                <a:solidFill>
                  <a:srgbClr val="333333"/>
                </a:solidFill>
                <a:effectLst/>
                <a:uLnTx/>
                <a:uFillTx/>
                <a:latin typeface="Times New Roman" panose="02020603050405020304" pitchFamily="18" charset="0"/>
                <a:ea typeface="+mj-ea"/>
                <a:cs typeface="Times New Roman" panose="02020603050405020304" pitchFamily="18" charset="0"/>
              </a:rPr>
              <a:t>власновирощеної</a:t>
            </a:r>
            <a:r>
              <a:rPr kumimoji="0" lang="uk-UA" sz="1600" b="0"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t> або відгодованої продукції та її продаж;</a:t>
            </a:r>
          </a:p>
          <a:p>
            <a:pPr marR="0" lvl="0" defTabSz="914400" eaLnBrk="1" fontAlgn="auto" latinLnBrk="0" hangingPunct="1">
              <a:lnSpc>
                <a:spcPct val="100000"/>
              </a:lnSpc>
              <a:spcBef>
                <a:spcPts val="0"/>
              </a:spcBef>
              <a:spcAft>
                <a:spcPts val="0"/>
              </a:spcAft>
              <a:buClrTx/>
              <a:buSzTx/>
              <a:tabLst/>
              <a:defRPr/>
            </a:pPr>
            <a:r>
              <a:rPr kumimoji="0" lang="uk-UA" sz="1600" b="0"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t/>
            </a:r>
            <a:br>
              <a:rPr kumimoji="0" lang="uk-UA" sz="1600" b="0"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br>
            <a:r>
              <a:rPr kumimoji="0" lang="uk-UA" sz="1600" b="0"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t>провадять господарську діяльність (крім постачання) </a:t>
            </a:r>
            <a:r>
              <a:rPr kumimoji="0" lang="uk-UA" sz="1600" b="1"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t>за місцем податкової адреси</a:t>
            </a:r>
            <a:r>
              <a:rPr kumimoji="0" lang="uk-UA" sz="1600" b="0"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t>;</a:t>
            </a:r>
          </a:p>
          <a:p>
            <a:pPr marR="0" lvl="0" defTabSz="914400" eaLnBrk="1" fontAlgn="auto" latinLnBrk="0" hangingPunct="1">
              <a:lnSpc>
                <a:spcPct val="100000"/>
              </a:lnSpc>
              <a:spcBef>
                <a:spcPts val="0"/>
              </a:spcBef>
              <a:spcAft>
                <a:spcPts val="0"/>
              </a:spcAft>
              <a:buClrTx/>
              <a:buSzTx/>
              <a:tabLst/>
              <a:defRPr/>
            </a:pPr>
            <a:r>
              <a:rPr kumimoji="0" lang="uk-UA" sz="1600" b="0"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t/>
            </a:r>
            <a:br>
              <a:rPr kumimoji="0" lang="uk-UA" sz="1600" b="0"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br>
            <a:r>
              <a:rPr kumimoji="0" lang="uk-UA" sz="1600" b="1"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t>не використовують працю найманих осіб</a:t>
            </a:r>
            <a:r>
              <a:rPr kumimoji="0" lang="uk-UA" sz="1600" b="0"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t>;</a:t>
            </a:r>
          </a:p>
          <a:p>
            <a:pPr marR="0" lvl="0" defTabSz="914400" eaLnBrk="1" fontAlgn="auto" latinLnBrk="0" hangingPunct="1">
              <a:lnSpc>
                <a:spcPct val="100000"/>
              </a:lnSpc>
              <a:spcBef>
                <a:spcPts val="0"/>
              </a:spcBef>
              <a:spcAft>
                <a:spcPts val="0"/>
              </a:spcAft>
              <a:buClrTx/>
              <a:buSzTx/>
              <a:tabLst/>
              <a:defRPr/>
            </a:pPr>
            <a:r>
              <a:rPr kumimoji="0" lang="uk-UA" sz="1600" b="0"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t/>
            </a:r>
            <a:br>
              <a:rPr kumimoji="0" lang="uk-UA" sz="1600" b="0"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br>
            <a:r>
              <a:rPr kumimoji="0" lang="uk-UA" sz="1600" b="0"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t>членами фермерського господарства такої фізичної особи є лише члени її сім’ї у визначенні </a:t>
            </a:r>
            <a:r>
              <a:rPr kumimoji="0" lang="uk-UA" sz="1600" b="0" i="0" u="sng" strike="noStrike" kern="0" cap="none" spc="0" normalizeH="0" baseline="0" noProof="0" dirty="0" smtClean="0">
                <a:ln>
                  <a:noFill/>
                </a:ln>
                <a:solidFill>
                  <a:srgbClr val="000099"/>
                </a:solidFill>
                <a:effectLst/>
                <a:uLnTx/>
                <a:uFillTx/>
                <a:latin typeface="Times New Roman" panose="02020603050405020304" pitchFamily="18" charset="0"/>
                <a:ea typeface="+mj-ea"/>
                <a:cs typeface="Times New Roman" panose="02020603050405020304" pitchFamily="18" charset="0"/>
                <a:hlinkClick r:id="rId8"/>
              </a:rPr>
              <a:t>частини другої</a:t>
            </a:r>
            <a:r>
              <a:rPr kumimoji="0" lang="uk-UA" sz="1600" b="0"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t> статті 3 Сімейного кодексу України;</a:t>
            </a:r>
          </a:p>
          <a:p>
            <a:pPr marR="0" lvl="0" defTabSz="914400" eaLnBrk="1" fontAlgn="auto" latinLnBrk="0" hangingPunct="1">
              <a:lnSpc>
                <a:spcPct val="100000"/>
              </a:lnSpc>
              <a:spcBef>
                <a:spcPts val="0"/>
              </a:spcBef>
              <a:spcAft>
                <a:spcPts val="0"/>
              </a:spcAft>
              <a:buClrTx/>
              <a:buSzTx/>
              <a:tabLst/>
              <a:defRPr/>
            </a:pPr>
            <a:r>
              <a:rPr kumimoji="0" lang="uk-UA" sz="1600" b="0"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t/>
            </a:r>
            <a:br>
              <a:rPr kumimoji="0" lang="uk-UA" sz="1600" b="0"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br>
            <a:r>
              <a:rPr kumimoji="0" lang="uk-UA" sz="1600" b="0"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t>площа сільськогосподарських угідь та/або земель водного фонду у власності та/або користуванні членів фермерського господарства становить не менше 0,5 гектара, але </a:t>
            </a:r>
            <a:r>
              <a:rPr kumimoji="0" lang="uk-UA" sz="1600" b="1"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t>не більше 20 гектарів </a:t>
            </a:r>
            <a:r>
              <a:rPr kumimoji="0" lang="uk-UA" sz="1600" b="0" i="0" u="none" strike="noStrike" kern="0" cap="none" spc="0" normalizeH="0" baseline="0" noProof="0" dirty="0" smtClean="0">
                <a:ln>
                  <a:noFill/>
                </a:ln>
                <a:solidFill>
                  <a:srgbClr val="333333"/>
                </a:solidFill>
                <a:effectLst/>
                <a:uLnTx/>
                <a:uFillTx/>
                <a:latin typeface="Times New Roman" panose="02020603050405020304" pitchFamily="18" charset="0"/>
                <a:ea typeface="+mj-ea"/>
                <a:cs typeface="Times New Roman" panose="02020603050405020304" pitchFamily="18" charset="0"/>
              </a:rPr>
              <a:t>сукупно.</a:t>
            </a:r>
            <a:endParaRPr kumimoji="0" lang="uk-UA" sz="1600" b="0" i="0" u="none" strike="noStrike" kern="0" cap="none" spc="0" normalizeH="0" baseline="0" noProof="0" dirty="0" smtClean="0">
              <a:ln>
                <a:noFill/>
              </a:ln>
              <a:solidFill>
                <a:sysClr val="windowText" lastClr="000000"/>
              </a:solidFill>
              <a:effectLst/>
              <a:uLnTx/>
              <a:uFillTx/>
            </a:endParaRPr>
          </a:p>
        </p:txBody>
      </p:sp>
    </p:spTree>
    <p:extLst>
      <p:ext uri="{BB962C8B-B14F-4D97-AF65-F5344CB8AC3E}">
        <p14:creationId xmlns:p14="http://schemas.microsoft.com/office/powerpoint/2010/main" val="16995271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2117558" y="1171273"/>
            <a:ext cx="9432758" cy="523220"/>
          </a:xfrm>
          <a:prstGeom prst="rect">
            <a:avLst/>
          </a:prstGeom>
        </p:spPr>
        <p:txBody>
          <a:bodyPr wrap="square">
            <a:spAutoFit/>
          </a:bodyPr>
          <a:lstStyle/>
          <a:p>
            <a:pPr lvl="0">
              <a:spcBef>
                <a:spcPct val="20000"/>
              </a:spcBef>
              <a:defRPr/>
            </a:pPr>
            <a:r>
              <a:rPr lang="uk-UA" sz="2800" b="1" kern="0" dirty="0" smtClean="0">
                <a:solidFill>
                  <a:schemeClr val="accent6">
                    <a:lumMod val="50000"/>
                  </a:schemeClr>
                </a:solidFill>
                <a:latin typeface="Times New Roman" panose="02020603050405020304" pitchFamily="18" charset="0"/>
                <a:cs typeface="Times New Roman" panose="02020603050405020304" pitchFamily="18" charset="0"/>
              </a:rPr>
              <a:t>НЕДОСТУПНІСТЬ РЕСУРСІВ ДЛЯ РОЗВИТКУ</a:t>
            </a:r>
            <a:endParaRPr lang="uk-UA" sz="2800" b="1" kern="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7"/>
          <a:stretch>
            <a:fillRect/>
          </a:stretch>
        </p:blipFill>
        <p:spPr>
          <a:xfrm>
            <a:off x="1975831" y="2853108"/>
            <a:ext cx="9138696" cy="3237257"/>
          </a:xfrm>
          <a:prstGeom prst="rect">
            <a:avLst/>
          </a:prstGeom>
        </p:spPr>
      </p:pic>
      <p:sp>
        <p:nvSpPr>
          <p:cNvPr id="9" name="Заголовок 1"/>
          <p:cNvSpPr txBox="1">
            <a:spLocks/>
          </p:cNvSpPr>
          <p:nvPr/>
        </p:nvSpPr>
        <p:spPr>
          <a:xfrm>
            <a:off x="2117558" y="2233733"/>
            <a:ext cx="5406062" cy="61937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uk-UA" sz="2400" b="1" dirty="0" smtClean="0">
                <a:solidFill>
                  <a:srgbClr val="70AD47">
                    <a:lumMod val="50000"/>
                  </a:srgbClr>
                </a:solidFill>
                <a:latin typeface="Times New Roman" panose="02020603050405020304" pitchFamily="18" charset="0"/>
                <a:cs typeface="Times New Roman" panose="02020603050405020304" pitchFamily="18" charset="0"/>
              </a:rPr>
              <a:t>Рішення проблеми:</a:t>
            </a:r>
            <a:endParaRPr lang="uk-UA" sz="2400" b="1" dirty="0">
              <a:solidFill>
                <a:srgbClr val="70AD47">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670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5" name="Прямокутник 4"/>
          <p:cNvSpPr/>
          <p:nvPr/>
        </p:nvSpPr>
        <p:spPr>
          <a:xfrm>
            <a:off x="1901356" y="1067182"/>
            <a:ext cx="9854684" cy="830997"/>
          </a:xfrm>
          <a:prstGeom prst="rect">
            <a:avLst/>
          </a:prstGeom>
        </p:spPr>
        <p:txBody>
          <a:bodyPr wrap="square">
            <a:spAutoFit/>
          </a:bodyPr>
          <a:lstStyle/>
          <a:p>
            <a:pPr lvl="0">
              <a:spcBef>
                <a:spcPct val="20000"/>
              </a:spcBef>
              <a:defRPr/>
            </a:pPr>
            <a:r>
              <a:rPr lang="uk-UA" sz="2400" b="1" kern="0" dirty="0" smtClean="0">
                <a:solidFill>
                  <a:schemeClr val="accent6">
                    <a:lumMod val="50000"/>
                  </a:schemeClr>
                </a:solidFill>
                <a:latin typeface="Times New Roman" panose="02020603050405020304" pitchFamily="18" charset="0"/>
                <a:cs typeface="Times New Roman" panose="02020603050405020304" pitchFamily="18" charset="0"/>
              </a:rPr>
              <a:t>ПОДАТКОВІ ІНСПЕКЦІЇ ВІДМОВЛЯЮТЬ В РЕЄСТРАЦІЇ СФГ ПЛАТНИКАМИ ПОДАТКУ 4-Ї ГРУПИ</a:t>
            </a:r>
            <a:endParaRPr lang="uk-UA" sz="2400" b="1" kern="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0" name="Прямоугольник 2">
            <a:extLst>
              <a:ext uri="{FF2B5EF4-FFF2-40B4-BE49-F238E27FC236}">
                <a16:creationId xmlns:a16="http://schemas.microsoft.com/office/drawing/2014/main" id="{3D8AA006-96F8-4A19-998E-FA3371A6D17B}"/>
              </a:ext>
            </a:extLst>
          </p:cNvPr>
          <p:cNvSpPr/>
          <p:nvPr/>
        </p:nvSpPr>
        <p:spPr>
          <a:xfrm>
            <a:off x="2144007" y="3034802"/>
            <a:ext cx="9422351" cy="2554545"/>
          </a:xfrm>
          <a:prstGeom prst="rect">
            <a:avLst/>
          </a:prstGeom>
        </p:spPr>
        <p:txBody>
          <a:bodyPr wrap="square">
            <a:spAutoFit/>
          </a:bodyPr>
          <a:lstStyle/>
          <a:p>
            <a:pPr>
              <a:spcBef>
                <a:spcPct val="20000"/>
              </a:spcBef>
              <a:defRPr/>
            </a:pPr>
            <a:r>
              <a:rPr lang="uk-UA" sz="2000" b="1" kern="0" dirty="0" smtClean="0">
                <a:solidFill>
                  <a:prstClr val="black"/>
                </a:solidFill>
                <a:latin typeface="Times New Roman" panose="02020603050405020304" pitchFamily="18" charset="0"/>
                <a:cs typeface="Times New Roman" panose="02020603050405020304" pitchFamily="18" charset="0"/>
              </a:rPr>
              <a:t>РІШЕННЯ ПРОБЛЕМИ:</a:t>
            </a:r>
          </a:p>
          <a:p>
            <a:pPr>
              <a:spcBef>
                <a:spcPct val="20000"/>
              </a:spcBef>
              <a:defRPr/>
            </a:pPr>
            <a:endParaRPr lang="uk-UA" sz="2000" b="1" kern="0" dirty="0">
              <a:solidFill>
                <a:prstClr val="black"/>
              </a:solidFill>
              <a:latin typeface="Times New Roman" panose="02020603050405020304" pitchFamily="18" charset="0"/>
              <a:cs typeface="Times New Roman" panose="02020603050405020304" pitchFamily="18" charset="0"/>
            </a:endParaRPr>
          </a:p>
          <a:p>
            <a:pPr>
              <a:spcBef>
                <a:spcPct val="20000"/>
              </a:spcBef>
              <a:defRPr/>
            </a:pPr>
            <a:r>
              <a:rPr lang="uk-UA" sz="2000" kern="0" dirty="0">
                <a:solidFill>
                  <a:prstClr val="black"/>
                </a:solidFill>
                <a:latin typeface="Times New Roman" panose="02020603050405020304" pitchFamily="18" charset="0"/>
                <a:cs typeface="Times New Roman" panose="02020603050405020304" pitchFamily="18" charset="0"/>
              </a:rPr>
              <a:t>Стаття 291.4 ПКУ:</a:t>
            </a:r>
          </a:p>
          <a:p>
            <a:pPr>
              <a:spcBef>
                <a:spcPct val="20000"/>
              </a:spcBef>
              <a:defRPr/>
            </a:pPr>
            <a:r>
              <a:rPr lang="en-US" sz="2000" i="1" u="sng" kern="0" dirty="0">
                <a:solidFill>
                  <a:srgbClr val="1F497D"/>
                </a:solidFill>
                <a:latin typeface="Times New Roman" panose="02020603050405020304" pitchFamily="18" charset="0"/>
                <a:cs typeface="Times New Roman" panose="02020603050405020304" pitchFamily="18" charset="0"/>
                <a:hlinkClick r:id="rId7"/>
              </a:rPr>
              <a:t>https://</a:t>
            </a:r>
            <a:r>
              <a:rPr lang="en-US" sz="2000" i="1" u="sng" kern="0" dirty="0" smtClean="0">
                <a:solidFill>
                  <a:srgbClr val="1F497D"/>
                </a:solidFill>
                <a:latin typeface="Times New Roman" panose="02020603050405020304" pitchFamily="18" charset="0"/>
                <a:cs typeface="Times New Roman" panose="02020603050405020304" pitchFamily="18" charset="0"/>
                <a:hlinkClick r:id="rId7"/>
              </a:rPr>
              <a:t>zakon.rada.gov.ua/laws/show/2755-17#Text</a:t>
            </a:r>
            <a:endParaRPr lang="uk-UA" sz="2000" i="1" u="sng" kern="0" dirty="0" smtClean="0">
              <a:solidFill>
                <a:srgbClr val="1F497D"/>
              </a:solidFill>
              <a:latin typeface="Times New Roman" panose="02020603050405020304" pitchFamily="18" charset="0"/>
              <a:cs typeface="Times New Roman" panose="02020603050405020304" pitchFamily="18" charset="0"/>
            </a:endParaRPr>
          </a:p>
          <a:p>
            <a:pPr>
              <a:spcBef>
                <a:spcPct val="20000"/>
              </a:spcBef>
              <a:defRPr/>
            </a:pPr>
            <a:endParaRPr lang="uk-UA" sz="2000" i="1" u="sng" kern="0" dirty="0">
              <a:solidFill>
                <a:srgbClr val="1F497D"/>
              </a:solidFill>
              <a:latin typeface="Times New Roman" panose="02020603050405020304" pitchFamily="18" charset="0"/>
              <a:cs typeface="Times New Roman" panose="02020603050405020304" pitchFamily="18" charset="0"/>
            </a:endParaRPr>
          </a:p>
          <a:p>
            <a:pPr>
              <a:spcBef>
                <a:spcPct val="20000"/>
              </a:spcBef>
              <a:defRPr/>
            </a:pPr>
            <a:r>
              <a:rPr lang="uk-UA" sz="2000" kern="0" dirty="0">
                <a:solidFill>
                  <a:prstClr val="black"/>
                </a:solidFill>
                <a:latin typeface="Times New Roman" panose="02020603050405020304" pitchFamily="18" charset="0"/>
                <a:cs typeface="Times New Roman" panose="02020603050405020304" pitchFamily="18" charset="0"/>
              </a:rPr>
              <a:t>Якщо ж витримати вимоги вищезазначеної статті неможливо – реєструйте або СФГ на іншій системі оподаткування, або ФГ -юридичну особу.</a:t>
            </a:r>
          </a:p>
        </p:txBody>
      </p:sp>
    </p:spTree>
    <p:extLst>
      <p:ext uri="{BB962C8B-B14F-4D97-AF65-F5344CB8AC3E}">
        <p14:creationId xmlns:p14="http://schemas.microsoft.com/office/powerpoint/2010/main" val="38144562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1901356" y="1130986"/>
            <a:ext cx="9854684" cy="1938992"/>
          </a:xfrm>
          <a:prstGeom prst="rect">
            <a:avLst/>
          </a:prstGeom>
        </p:spPr>
        <p:txBody>
          <a:bodyPr wrap="square">
            <a:spAutoFit/>
          </a:bodyPr>
          <a:lstStyle/>
          <a:p>
            <a:pPr lvl="0">
              <a:spcBef>
                <a:spcPct val="20000"/>
              </a:spcBef>
              <a:defRPr/>
            </a:pPr>
            <a:r>
              <a:rPr lang="uk-UA" sz="2400" b="1" kern="0" dirty="0" smtClean="0">
                <a:solidFill>
                  <a:schemeClr val="accent6">
                    <a:lumMod val="50000"/>
                  </a:schemeClr>
                </a:solidFill>
                <a:latin typeface="Calibri" panose="020F0502020204030204"/>
              </a:rPr>
              <a:t>ПОДАТКОВІ ІНСПЕКЦІЇ ВІДМОВЛЯЮТЬ В ПРИЙОМІ ЗАЯВИ НА ОДЕРЖАННЯ ДОДАТКОВОЇ ФІНАНСОВОЇ ПІДТРИМКИ ЧЕРЕЗ МЕХАНІЗМ ДОПЛАТИ НА КОРИСТЬ ЗАСТРАХОВАНИХ ОСІБ - ЧЛЕНІВ/ГОЛОВИ СФГ ЄДИНОГО ВНЕСКУ НА ЗАГАЛЬНООБОВ’ЯЗКОВЕ ДЕРЖАВНЕ СОЦІАЛЬНЕ СТРАХУВАННЯ</a:t>
            </a:r>
            <a:endParaRPr lang="uk-UA" sz="2400" b="1" kern="0" dirty="0">
              <a:solidFill>
                <a:schemeClr val="accent6">
                  <a:lumMod val="50000"/>
                </a:schemeClr>
              </a:solidFill>
              <a:latin typeface="Calibri" panose="020F0502020204030204"/>
            </a:endParaRPr>
          </a:p>
        </p:txBody>
      </p:sp>
      <p:sp>
        <p:nvSpPr>
          <p:cNvPr id="9" name="Прямоугольник 5">
            <a:extLst>
              <a:ext uri="{FF2B5EF4-FFF2-40B4-BE49-F238E27FC236}">
                <a16:creationId xmlns:a16="http://schemas.microsoft.com/office/drawing/2014/main" id="{7AB6A6A7-1F6A-45DB-BAF3-E4B181D50C65}"/>
              </a:ext>
            </a:extLst>
          </p:cNvPr>
          <p:cNvSpPr/>
          <p:nvPr/>
        </p:nvSpPr>
        <p:spPr>
          <a:xfrm>
            <a:off x="1901357" y="3287575"/>
            <a:ext cx="9854684" cy="2800767"/>
          </a:xfrm>
          <a:prstGeom prst="rect">
            <a:avLst/>
          </a:prstGeom>
        </p:spPr>
        <p:txBody>
          <a:bodyPr wrap="square">
            <a:spAutoFit/>
          </a:bodyPr>
          <a:lstStyle/>
          <a:p>
            <a:pPr>
              <a:spcBef>
                <a:spcPct val="20000"/>
              </a:spcBef>
              <a:defRPr/>
            </a:pPr>
            <a:r>
              <a:rPr lang="uk-UA" sz="2000" b="1" kern="0" dirty="0" smtClean="0">
                <a:solidFill>
                  <a:prstClr val="black"/>
                </a:solidFill>
                <a:latin typeface="Calibri" panose="020F0502020204030204"/>
              </a:rPr>
              <a:t>РІШЕННЯ ПРОБЛЕМИ:</a:t>
            </a:r>
          </a:p>
          <a:p>
            <a:pPr>
              <a:spcBef>
                <a:spcPct val="20000"/>
              </a:spcBef>
              <a:defRPr/>
            </a:pPr>
            <a:endParaRPr lang="uk-UA" sz="2000" b="1" kern="0" dirty="0" smtClean="0">
              <a:solidFill>
                <a:prstClr val="black"/>
              </a:solidFill>
              <a:latin typeface="Calibri" panose="020F0502020204030204"/>
            </a:endParaRPr>
          </a:p>
          <a:p>
            <a:pPr algn="just">
              <a:spcBef>
                <a:spcPct val="20000"/>
              </a:spcBef>
              <a:defRPr/>
            </a:pPr>
            <a:r>
              <a:rPr lang="uk-UA" sz="2000" kern="0" dirty="0" smtClean="0">
                <a:solidFill>
                  <a:prstClr val="black"/>
                </a:solidFill>
                <a:latin typeface="Calibri" panose="020F0502020204030204"/>
              </a:rPr>
              <a:t>Постанова КМУ від 22 травня 2019 р. № 565</a:t>
            </a:r>
          </a:p>
          <a:p>
            <a:pPr algn="just">
              <a:spcBef>
                <a:spcPct val="20000"/>
              </a:spcBef>
              <a:defRPr/>
            </a:pPr>
            <a:r>
              <a:rPr lang="uk-UA" sz="2000" b="1" kern="0" dirty="0" smtClean="0">
                <a:solidFill>
                  <a:prstClr val="black"/>
                </a:solidFill>
                <a:latin typeface="Calibri" panose="020F0502020204030204"/>
              </a:rPr>
              <a:t>Про затвердження Порядку надання сімейним фермерським господарствам додаткової фінансової підтримки через механізм доплати на користь застрахованих осіб - членів/голови сімейного фермерського господарства єдиного внеску на загальнообов’язкове державне соціальне страхування</a:t>
            </a:r>
          </a:p>
          <a:p>
            <a:pPr algn="just">
              <a:spcBef>
                <a:spcPct val="20000"/>
              </a:spcBef>
              <a:defRPr/>
            </a:pPr>
            <a:r>
              <a:rPr lang="uk-UA" sz="2000" i="1" u="sng" kern="0" dirty="0" smtClean="0">
                <a:solidFill>
                  <a:srgbClr val="1F497D"/>
                </a:solidFill>
                <a:latin typeface="Calibri" panose="020F0502020204030204"/>
              </a:rPr>
              <a:t>https://zakon.rada.gov.ua/laws/show/565-2019-%D0%BF#Text</a:t>
            </a:r>
            <a:endParaRPr lang="uk-UA" sz="2000" i="1" u="sng" kern="0" dirty="0">
              <a:solidFill>
                <a:srgbClr val="1F497D"/>
              </a:solidFill>
              <a:latin typeface="Calibri" panose="020F0502020204030204"/>
            </a:endParaRPr>
          </a:p>
        </p:txBody>
      </p:sp>
    </p:spTree>
    <p:extLst>
      <p:ext uri="{BB962C8B-B14F-4D97-AF65-F5344CB8AC3E}">
        <p14:creationId xmlns:p14="http://schemas.microsoft.com/office/powerpoint/2010/main" val="15495561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1872328" y="983456"/>
            <a:ext cx="10000358" cy="461665"/>
          </a:xfrm>
          <a:prstGeom prst="rect">
            <a:avLst/>
          </a:prstGeom>
        </p:spPr>
        <p:txBody>
          <a:bodyPr wrap="square">
            <a:spAutoFit/>
          </a:bodyPr>
          <a:lstStyle/>
          <a:p>
            <a:pPr marL="0" marR="0" lvl="0" indent="0" algn="l" defTabSz="914400" rtl="0" eaLnBrk="1" fontAlgn="auto" latinLnBrk="0" hangingPunct="1">
              <a:spcBef>
                <a:spcPts val="400"/>
              </a:spcBef>
              <a:spcAft>
                <a:spcPts val="400"/>
              </a:spcAft>
              <a:buClrTx/>
              <a:buSzTx/>
              <a:buFontTx/>
              <a:buNone/>
              <a:tabLst/>
              <a:defRPr/>
            </a:pPr>
            <a:r>
              <a:rPr kumimoji="0" lang="uk-UA" sz="2400" b="1" i="0" u="none" strike="noStrike" kern="0" cap="none" spc="50" normalizeH="0" baseline="0" noProof="0" dirty="0" smtClean="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ДИСКУСІЯ</a:t>
            </a:r>
            <a:endParaRPr kumimoji="0" lang="ru-RU" sz="2400" b="1" i="0" u="none" strike="noStrike" kern="0" cap="none" spc="50" normalizeH="0" baseline="0" noProof="0" dirty="0">
              <a:ln>
                <a:noFill/>
              </a:ln>
              <a:solidFill>
                <a:srgbClr val="70AD47">
                  <a:lumMod val="50000"/>
                </a:srgbClr>
              </a:solidFill>
              <a:effectLst/>
              <a:uLnTx/>
              <a:uFillTx/>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7"/>
          <a:stretch>
            <a:fillRect/>
          </a:stretch>
        </p:blipFill>
        <p:spPr>
          <a:xfrm>
            <a:off x="1712618" y="1445121"/>
            <a:ext cx="10351045" cy="5116100"/>
          </a:xfrm>
          <a:prstGeom prst="rect">
            <a:avLst/>
          </a:prstGeom>
        </p:spPr>
      </p:pic>
    </p:spTree>
    <p:extLst>
      <p:ext uri="{BB962C8B-B14F-4D97-AF65-F5344CB8AC3E}">
        <p14:creationId xmlns:p14="http://schemas.microsoft.com/office/powerpoint/2010/main" val="480604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2" name="Прямокутник 1"/>
          <p:cNvSpPr/>
          <p:nvPr/>
        </p:nvSpPr>
        <p:spPr>
          <a:xfrm>
            <a:off x="8938118" y="2505149"/>
            <a:ext cx="3106057" cy="1354217"/>
          </a:xfrm>
          <a:prstGeom prst="rect">
            <a:avLst/>
          </a:prstGeom>
        </p:spPr>
        <p:txBody>
          <a:bodyPr wrap="square">
            <a:spAutoFit/>
          </a:bodyPr>
          <a:lstStyle/>
          <a:p>
            <a:pPr lvl="0" algn="ctr">
              <a:buClr>
                <a:srgbClr val="000000"/>
              </a:buClr>
            </a:pPr>
            <a:r>
              <a:rPr lang="ru-RU" sz="2800" b="1" kern="0" dirty="0">
                <a:solidFill>
                  <a:srgbClr val="006666"/>
                </a:solidFill>
                <a:latin typeface="Calibri" panose="020F0502020204030204" pitchFamily="34" charset="0"/>
                <a:cs typeface="Arial"/>
                <a:sym typeface="Arial"/>
              </a:rPr>
              <a:t>Роман </a:t>
            </a:r>
            <a:r>
              <a:rPr lang="ru-RU" sz="2800" b="1" kern="0" dirty="0" err="1">
                <a:solidFill>
                  <a:srgbClr val="006666"/>
                </a:solidFill>
                <a:latin typeface="Calibri" panose="020F0502020204030204" pitchFamily="34" charset="0"/>
                <a:cs typeface="Arial"/>
                <a:sym typeface="Arial"/>
              </a:rPr>
              <a:t>Корінець</a:t>
            </a:r>
            <a:endParaRPr lang="ru-RU" sz="2800" b="1" kern="0" dirty="0">
              <a:solidFill>
                <a:srgbClr val="006666"/>
              </a:solidFill>
              <a:latin typeface="Calibri" panose="020F0502020204030204" pitchFamily="34" charset="0"/>
              <a:cs typeface="Arial"/>
              <a:sym typeface="Arial"/>
            </a:endParaRPr>
          </a:p>
          <a:p>
            <a:pPr lvl="0" algn="ctr">
              <a:buClr>
                <a:srgbClr val="000000"/>
              </a:buClr>
            </a:pPr>
            <a:r>
              <a:rPr lang="ru-RU" kern="0" dirty="0">
                <a:solidFill>
                  <a:srgbClr val="006666"/>
                </a:solidFill>
                <a:latin typeface="Calibri" panose="020F0502020204030204" pitchFamily="34" charset="0"/>
                <a:cs typeface="Arial"/>
                <a:sym typeface="Arial"/>
              </a:rPr>
              <a:t>+38097 574 7327</a:t>
            </a:r>
            <a:endParaRPr lang="en-US" kern="0" dirty="0">
              <a:solidFill>
                <a:srgbClr val="006666"/>
              </a:solidFill>
              <a:latin typeface="Calibri" panose="020F0502020204030204" pitchFamily="34" charset="0"/>
              <a:cs typeface="Arial"/>
              <a:sym typeface="Arial"/>
            </a:endParaRPr>
          </a:p>
          <a:p>
            <a:pPr lvl="0" algn="ctr">
              <a:buClr>
                <a:srgbClr val="000000"/>
              </a:buClr>
            </a:pPr>
            <a:r>
              <a:rPr lang="en-GB" kern="0" dirty="0">
                <a:solidFill>
                  <a:srgbClr val="006666"/>
                </a:solidFill>
                <a:latin typeface="Calibri" panose="020F0502020204030204" pitchFamily="34" charset="0"/>
                <a:cs typeface="Arial"/>
                <a:sym typeface="Arial"/>
                <a:hlinkClick r:id="rId7"/>
              </a:rPr>
              <a:t>shkolaveteraniv@gmail.com</a:t>
            </a:r>
            <a:r>
              <a:rPr lang="en-GB" kern="0" dirty="0">
                <a:solidFill>
                  <a:srgbClr val="006666"/>
                </a:solidFill>
                <a:latin typeface="Calibri" panose="020F0502020204030204" pitchFamily="34" charset="0"/>
                <a:cs typeface="Arial"/>
                <a:sym typeface="Arial"/>
              </a:rPr>
              <a:t> </a:t>
            </a:r>
            <a:endParaRPr lang="ru-RU" kern="0" dirty="0">
              <a:solidFill>
                <a:srgbClr val="006666"/>
              </a:solidFill>
              <a:latin typeface="Calibri" panose="020F0502020204030204" pitchFamily="34" charset="0"/>
              <a:cs typeface="Arial"/>
              <a:sym typeface="Arial"/>
            </a:endParaRPr>
          </a:p>
          <a:p>
            <a:pPr lvl="0" algn="ctr">
              <a:buClr>
                <a:srgbClr val="000000"/>
              </a:buClr>
            </a:pPr>
            <a:r>
              <a:rPr lang="en-US" kern="0" dirty="0">
                <a:solidFill>
                  <a:srgbClr val="006666"/>
                </a:solidFill>
                <a:latin typeface="Calibri" panose="020F0502020204030204" pitchFamily="34" charset="0"/>
                <a:cs typeface="Arial"/>
                <a:sym typeface="Arial"/>
                <a:hlinkClick r:id="rId8"/>
              </a:rPr>
              <a:t>rkorinets@gmail.com</a:t>
            </a:r>
            <a:r>
              <a:rPr lang="en-US" kern="0" dirty="0">
                <a:solidFill>
                  <a:srgbClr val="006666"/>
                </a:solidFill>
                <a:latin typeface="Calibri" panose="020F0502020204030204" pitchFamily="34" charset="0"/>
                <a:cs typeface="Arial"/>
                <a:sym typeface="Arial"/>
              </a:rPr>
              <a:t> </a:t>
            </a:r>
          </a:p>
        </p:txBody>
      </p:sp>
      <p:sp>
        <p:nvSpPr>
          <p:cNvPr id="8" name="Прямокутник 7"/>
          <p:cNvSpPr/>
          <p:nvPr/>
        </p:nvSpPr>
        <p:spPr>
          <a:xfrm>
            <a:off x="1751079" y="2505150"/>
            <a:ext cx="3454401" cy="1354217"/>
          </a:xfrm>
          <a:prstGeom prst="rect">
            <a:avLst/>
          </a:prstGeom>
        </p:spPr>
        <p:txBody>
          <a:bodyPr wrap="square">
            <a:spAutoFit/>
          </a:bodyPr>
          <a:lstStyle/>
          <a:p>
            <a:pPr lvl="0" algn="ctr">
              <a:buClr>
                <a:srgbClr val="000000"/>
              </a:buClr>
            </a:pPr>
            <a:r>
              <a:rPr lang="ru-RU" sz="2800" b="1" kern="0" dirty="0" err="1" smtClean="0">
                <a:solidFill>
                  <a:srgbClr val="006666"/>
                </a:solidFill>
                <a:latin typeface="Calibri" panose="020F0502020204030204" pitchFamily="34" charset="0"/>
                <a:cs typeface="Arial"/>
                <a:sym typeface="Arial"/>
              </a:rPr>
              <a:t>Олександр</a:t>
            </a:r>
            <a:r>
              <a:rPr lang="ru-RU" sz="2800" b="1" kern="0" dirty="0" smtClean="0">
                <a:solidFill>
                  <a:srgbClr val="006666"/>
                </a:solidFill>
                <a:latin typeface="Calibri" panose="020F0502020204030204" pitchFamily="34" charset="0"/>
                <a:cs typeface="Arial"/>
                <a:sym typeface="Arial"/>
              </a:rPr>
              <a:t> Березюк</a:t>
            </a:r>
            <a:endParaRPr lang="ru-RU" sz="2800" b="1" kern="0" dirty="0">
              <a:solidFill>
                <a:srgbClr val="006666"/>
              </a:solidFill>
              <a:latin typeface="Calibri" panose="020F0502020204030204" pitchFamily="34" charset="0"/>
              <a:cs typeface="Arial"/>
              <a:sym typeface="Arial"/>
            </a:endParaRPr>
          </a:p>
          <a:p>
            <a:pPr lvl="0" algn="ctr">
              <a:buClr>
                <a:srgbClr val="000000"/>
              </a:buClr>
            </a:pPr>
            <a:r>
              <a:rPr lang="ru-RU" kern="0" dirty="0">
                <a:solidFill>
                  <a:srgbClr val="006666"/>
                </a:solidFill>
                <a:latin typeface="Calibri" panose="020F0502020204030204" pitchFamily="34" charset="0"/>
                <a:cs typeface="Arial"/>
                <a:sym typeface="Arial"/>
              </a:rPr>
              <a:t>+</a:t>
            </a:r>
            <a:r>
              <a:rPr lang="ru-RU" kern="0" dirty="0" smtClean="0">
                <a:solidFill>
                  <a:srgbClr val="006666"/>
                </a:solidFill>
                <a:latin typeface="Calibri" panose="020F0502020204030204" pitchFamily="34" charset="0"/>
                <a:cs typeface="Arial"/>
                <a:sym typeface="Arial"/>
              </a:rPr>
              <a:t>380697 383 2727</a:t>
            </a:r>
            <a:endParaRPr lang="en-US" kern="0" dirty="0">
              <a:solidFill>
                <a:srgbClr val="006666"/>
              </a:solidFill>
              <a:latin typeface="Calibri" panose="020F0502020204030204" pitchFamily="34" charset="0"/>
              <a:cs typeface="Arial"/>
              <a:sym typeface="Arial"/>
            </a:endParaRPr>
          </a:p>
          <a:p>
            <a:pPr lvl="0" algn="ctr">
              <a:buClr>
                <a:srgbClr val="000000"/>
              </a:buClr>
            </a:pPr>
            <a:r>
              <a:rPr lang="en-GB" kern="0" dirty="0">
                <a:solidFill>
                  <a:srgbClr val="006666"/>
                </a:solidFill>
                <a:latin typeface="Calibri" panose="020F0502020204030204" pitchFamily="34" charset="0"/>
                <a:cs typeface="Arial"/>
                <a:sym typeface="Arial"/>
                <a:hlinkClick r:id="rId7"/>
              </a:rPr>
              <a:t>shkolaveteraniv@gmail.com</a:t>
            </a:r>
            <a:r>
              <a:rPr lang="en-GB" kern="0" dirty="0">
                <a:solidFill>
                  <a:srgbClr val="006666"/>
                </a:solidFill>
                <a:latin typeface="Calibri" panose="020F0502020204030204" pitchFamily="34" charset="0"/>
                <a:cs typeface="Arial"/>
                <a:sym typeface="Arial"/>
              </a:rPr>
              <a:t> </a:t>
            </a:r>
            <a:endParaRPr lang="ru-RU" kern="0" dirty="0">
              <a:solidFill>
                <a:srgbClr val="006666"/>
              </a:solidFill>
              <a:latin typeface="Calibri" panose="020F0502020204030204" pitchFamily="34" charset="0"/>
              <a:cs typeface="Arial"/>
              <a:sym typeface="Arial"/>
            </a:endParaRPr>
          </a:p>
          <a:p>
            <a:pPr lvl="0" algn="ctr">
              <a:buClr>
                <a:srgbClr val="000000"/>
              </a:buClr>
            </a:pPr>
            <a:r>
              <a:rPr lang="en-US" kern="0" dirty="0" smtClean="0">
                <a:solidFill>
                  <a:srgbClr val="006666"/>
                </a:solidFill>
                <a:latin typeface="Calibri" panose="020F0502020204030204" pitchFamily="34" charset="0"/>
                <a:cs typeface="Arial"/>
                <a:sym typeface="Arial"/>
                <a:hlinkClick r:id="rId9"/>
              </a:rPr>
              <a:t>berezyuk.a.g@gmail.com</a:t>
            </a:r>
            <a:r>
              <a:rPr lang="uk-UA" kern="0" dirty="0" smtClean="0">
                <a:solidFill>
                  <a:srgbClr val="006666"/>
                </a:solidFill>
                <a:latin typeface="Calibri" panose="020F0502020204030204" pitchFamily="34" charset="0"/>
                <a:cs typeface="Arial"/>
                <a:sym typeface="Arial"/>
              </a:rPr>
              <a:t> </a:t>
            </a:r>
            <a:endParaRPr lang="en-US" kern="0" dirty="0">
              <a:solidFill>
                <a:srgbClr val="006666"/>
              </a:solidFill>
              <a:latin typeface="Calibri" panose="020F0502020204030204" pitchFamily="34" charset="0"/>
              <a:cs typeface="Arial"/>
              <a:sym typeface="Arial"/>
            </a:endParaRPr>
          </a:p>
        </p:txBody>
      </p:sp>
      <p:sp>
        <p:nvSpPr>
          <p:cNvPr id="9" name="Прямокутник 8"/>
          <p:cNvSpPr/>
          <p:nvPr/>
        </p:nvSpPr>
        <p:spPr>
          <a:xfrm>
            <a:off x="5518770" y="2505149"/>
            <a:ext cx="3106057" cy="1354217"/>
          </a:xfrm>
          <a:prstGeom prst="rect">
            <a:avLst/>
          </a:prstGeom>
        </p:spPr>
        <p:txBody>
          <a:bodyPr wrap="square">
            <a:spAutoFit/>
          </a:bodyPr>
          <a:lstStyle/>
          <a:p>
            <a:pPr lvl="0" algn="ctr">
              <a:buClr>
                <a:srgbClr val="000000"/>
              </a:buClr>
            </a:pPr>
            <a:r>
              <a:rPr lang="ru-RU" sz="2800" b="1" kern="0" dirty="0" err="1" smtClean="0">
                <a:solidFill>
                  <a:srgbClr val="006666"/>
                </a:solidFill>
                <a:latin typeface="Calibri" panose="020F0502020204030204" pitchFamily="34" charset="0"/>
                <a:cs typeface="Arial"/>
                <a:sym typeface="Arial"/>
              </a:rPr>
              <a:t>Світлана</a:t>
            </a:r>
            <a:r>
              <a:rPr lang="ru-RU" sz="2800" b="1" kern="0" dirty="0" smtClean="0">
                <a:solidFill>
                  <a:srgbClr val="006666"/>
                </a:solidFill>
                <a:latin typeface="Calibri" panose="020F0502020204030204" pitchFamily="34" charset="0"/>
                <a:cs typeface="Arial"/>
                <a:sym typeface="Arial"/>
              </a:rPr>
              <a:t> Павленко</a:t>
            </a:r>
            <a:endParaRPr lang="ru-RU" sz="2800" b="1" kern="0" dirty="0">
              <a:solidFill>
                <a:srgbClr val="006666"/>
              </a:solidFill>
              <a:latin typeface="Calibri" panose="020F0502020204030204" pitchFamily="34" charset="0"/>
              <a:cs typeface="Arial"/>
              <a:sym typeface="Arial"/>
            </a:endParaRPr>
          </a:p>
          <a:p>
            <a:pPr lvl="0" algn="ctr">
              <a:buClr>
                <a:srgbClr val="000000"/>
              </a:buClr>
            </a:pPr>
            <a:r>
              <a:rPr lang="ru-RU" kern="0" dirty="0">
                <a:solidFill>
                  <a:srgbClr val="006666"/>
                </a:solidFill>
                <a:latin typeface="Calibri" panose="020F0502020204030204" pitchFamily="34" charset="0"/>
                <a:cs typeface="Arial"/>
                <a:sym typeface="Arial"/>
              </a:rPr>
              <a:t>+</a:t>
            </a:r>
            <a:r>
              <a:rPr lang="ru-RU" kern="0" dirty="0" smtClean="0">
                <a:solidFill>
                  <a:srgbClr val="006666"/>
                </a:solidFill>
                <a:latin typeface="Calibri" panose="020F0502020204030204" pitchFamily="34" charset="0"/>
                <a:cs typeface="Arial"/>
                <a:sym typeface="Arial"/>
              </a:rPr>
              <a:t>380982127857</a:t>
            </a:r>
            <a:endParaRPr lang="en-US" kern="0" dirty="0">
              <a:solidFill>
                <a:srgbClr val="006666"/>
              </a:solidFill>
              <a:latin typeface="Calibri" panose="020F0502020204030204" pitchFamily="34" charset="0"/>
              <a:cs typeface="Arial"/>
              <a:sym typeface="Arial"/>
            </a:endParaRPr>
          </a:p>
          <a:p>
            <a:pPr lvl="0" algn="ctr">
              <a:buClr>
                <a:srgbClr val="000000"/>
              </a:buClr>
            </a:pPr>
            <a:r>
              <a:rPr lang="en-GB" kern="0" dirty="0">
                <a:solidFill>
                  <a:srgbClr val="006666"/>
                </a:solidFill>
                <a:latin typeface="Calibri" panose="020F0502020204030204" pitchFamily="34" charset="0"/>
                <a:cs typeface="Arial"/>
                <a:sym typeface="Arial"/>
                <a:hlinkClick r:id="rId7"/>
              </a:rPr>
              <a:t>shkolaveteraniv@gmail.com</a:t>
            </a:r>
            <a:r>
              <a:rPr lang="en-GB" kern="0" dirty="0">
                <a:solidFill>
                  <a:srgbClr val="006666"/>
                </a:solidFill>
                <a:latin typeface="Calibri" panose="020F0502020204030204" pitchFamily="34" charset="0"/>
                <a:cs typeface="Arial"/>
                <a:sym typeface="Arial"/>
              </a:rPr>
              <a:t> </a:t>
            </a:r>
            <a:endParaRPr lang="ru-RU" kern="0" dirty="0">
              <a:solidFill>
                <a:srgbClr val="006666"/>
              </a:solidFill>
              <a:latin typeface="Calibri" panose="020F0502020204030204" pitchFamily="34" charset="0"/>
              <a:cs typeface="Arial"/>
              <a:sym typeface="Arial"/>
            </a:endParaRPr>
          </a:p>
          <a:p>
            <a:pPr lvl="0" algn="ctr">
              <a:buClr>
                <a:srgbClr val="000000"/>
              </a:buClr>
            </a:pPr>
            <a:r>
              <a:rPr lang="en-US" kern="0" dirty="0" smtClean="0">
                <a:solidFill>
                  <a:srgbClr val="006666"/>
                </a:solidFill>
                <a:latin typeface="Calibri" panose="020F0502020204030204" pitchFamily="34" charset="0"/>
                <a:cs typeface="Arial"/>
                <a:sym typeface="Arial"/>
                <a:hlinkClick r:id="rId10"/>
              </a:rPr>
              <a:t>svitlo1975@gmail.com</a:t>
            </a:r>
            <a:r>
              <a:rPr lang="uk-UA" kern="0" dirty="0" smtClean="0">
                <a:solidFill>
                  <a:srgbClr val="006666"/>
                </a:solidFill>
                <a:latin typeface="Calibri" panose="020F0502020204030204" pitchFamily="34" charset="0"/>
                <a:cs typeface="Arial"/>
                <a:sym typeface="Arial"/>
              </a:rPr>
              <a:t> </a:t>
            </a:r>
            <a:endParaRPr lang="en-US" kern="0" dirty="0">
              <a:solidFill>
                <a:srgbClr val="006666"/>
              </a:solidFill>
              <a:latin typeface="Calibri" panose="020F0502020204030204" pitchFamily="34" charset="0"/>
              <a:cs typeface="Arial"/>
              <a:sym typeface="Arial"/>
            </a:endParaRPr>
          </a:p>
        </p:txBody>
      </p:sp>
    </p:spTree>
    <p:extLst>
      <p:ext uri="{BB962C8B-B14F-4D97-AF65-F5344CB8AC3E}">
        <p14:creationId xmlns:p14="http://schemas.microsoft.com/office/powerpoint/2010/main" val="2098783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a:stretch/>
        </p:blipFill>
        <p:spPr>
          <a:xfrm>
            <a:off x="6982485" y="96710"/>
            <a:ext cx="1491175" cy="704506"/>
          </a:xfrm>
          <a:prstGeom prst="rect">
            <a:avLst/>
          </a:prstGeom>
          <a:noFill/>
          <a:ln>
            <a:noFill/>
          </a:ln>
        </p:spPr>
      </p:pic>
      <p:pic>
        <p:nvPicPr>
          <p:cNvPr id="102" name="Google Shape;102;p2"/>
          <p:cNvPicPr preferRelativeResize="0"/>
          <p:nvPr/>
        </p:nvPicPr>
        <p:blipFill rotWithShape="1">
          <a:blip r:embed="rId4">
            <a:alphaModFix/>
          </a:blip>
          <a:srcRect/>
          <a:stretch/>
        </p:blipFill>
        <p:spPr>
          <a:xfrm>
            <a:off x="8309756" y="139556"/>
            <a:ext cx="1818982" cy="704507"/>
          </a:xfrm>
          <a:prstGeom prst="rect">
            <a:avLst/>
          </a:prstGeom>
          <a:noFill/>
          <a:ln>
            <a:noFill/>
          </a:ln>
        </p:spPr>
      </p:pic>
      <p:pic>
        <p:nvPicPr>
          <p:cNvPr id="103" name="Google Shape;103;p2"/>
          <p:cNvPicPr preferRelativeResize="0"/>
          <p:nvPr/>
        </p:nvPicPr>
        <p:blipFill rotWithShape="1">
          <a:blip r:embed="rId5">
            <a:alphaModFix/>
          </a:blip>
          <a:srcRect/>
          <a:stretch/>
        </p:blipFill>
        <p:spPr>
          <a:xfrm>
            <a:off x="10128738" y="278949"/>
            <a:ext cx="1627302" cy="340029"/>
          </a:xfrm>
          <a:prstGeom prst="rect">
            <a:avLst/>
          </a:prstGeom>
          <a:noFill/>
          <a:ln>
            <a:noFill/>
          </a:ln>
        </p:spPr>
      </p:pic>
      <p:pic>
        <p:nvPicPr>
          <p:cNvPr id="3" name="Рисунок 2">
            <a:extLst>
              <a:ext uri="{FF2B5EF4-FFF2-40B4-BE49-F238E27FC236}">
                <a16:creationId xmlns:a16="http://schemas.microsoft.com/office/drawing/2014/main" id="{B2A9389E-1B88-4C06-9E4E-0B5C9066F6D2}"/>
              </a:ext>
            </a:extLst>
          </p:cNvPr>
          <p:cNvPicPr>
            <a:picLocks noChangeAspect="1"/>
          </p:cNvPicPr>
          <p:nvPr/>
        </p:nvPicPr>
        <p:blipFill>
          <a:blip r:embed="rId6"/>
          <a:stretch>
            <a:fillRect/>
          </a:stretch>
        </p:blipFill>
        <p:spPr>
          <a:xfrm>
            <a:off x="-14990" y="0"/>
            <a:ext cx="1603947" cy="6858000"/>
          </a:xfrm>
          <a:prstGeom prst="rect">
            <a:avLst/>
          </a:prstGeom>
        </p:spPr>
      </p:pic>
      <p:sp>
        <p:nvSpPr>
          <p:cNvPr id="6" name="Прямокутник 5"/>
          <p:cNvSpPr/>
          <p:nvPr/>
        </p:nvSpPr>
        <p:spPr>
          <a:xfrm>
            <a:off x="1668878" y="824493"/>
            <a:ext cx="5951103" cy="1077218"/>
          </a:xfrm>
          <a:prstGeom prst="rect">
            <a:avLst/>
          </a:prstGeom>
        </p:spPr>
        <p:txBody>
          <a:bodyPr wrap="square">
            <a:spAutoFit/>
          </a:bodyPr>
          <a:lstStyle/>
          <a:p>
            <a:r>
              <a:rPr lang="uk-UA" sz="3200" b="1" dirty="0" smtClean="0">
                <a:solidFill>
                  <a:srgbClr val="70AD47">
                    <a:lumMod val="50000"/>
                  </a:srgbClr>
                </a:solidFill>
                <a:latin typeface="Calibri" panose="020F0502020204030204"/>
              </a:rPr>
              <a:t>ФЕРМЕРСТВО ТА ВЕТЕРАНИ: США</a:t>
            </a:r>
            <a:endParaRPr lang="uk-UA" sz="3200" b="1" dirty="0">
              <a:solidFill>
                <a:srgbClr val="70AD47">
                  <a:lumMod val="50000"/>
                </a:srgbClr>
              </a:solidFill>
              <a:latin typeface="Calibri" panose="020F0502020204030204"/>
            </a:endParaRPr>
          </a:p>
        </p:txBody>
      </p:sp>
      <p:pic>
        <p:nvPicPr>
          <p:cNvPr id="7" name="Рисунок 6"/>
          <p:cNvPicPr>
            <a:picLocks noChangeAspect="1"/>
          </p:cNvPicPr>
          <p:nvPr/>
        </p:nvPicPr>
        <p:blipFill>
          <a:blip r:embed="rId7"/>
          <a:stretch>
            <a:fillRect/>
          </a:stretch>
        </p:blipFill>
        <p:spPr>
          <a:xfrm>
            <a:off x="1797826" y="2069451"/>
            <a:ext cx="5621143" cy="3597297"/>
          </a:xfrm>
          <a:prstGeom prst="rect">
            <a:avLst/>
          </a:prstGeom>
        </p:spPr>
      </p:pic>
      <p:sp>
        <p:nvSpPr>
          <p:cNvPr id="8" name="Прямокутник 7"/>
          <p:cNvSpPr/>
          <p:nvPr/>
        </p:nvSpPr>
        <p:spPr>
          <a:xfrm>
            <a:off x="2000051" y="6366011"/>
            <a:ext cx="5360250" cy="369332"/>
          </a:xfrm>
          <a:prstGeom prst="rect">
            <a:avLst/>
          </a:prstGeom>
        </p:spPr>
        <p:txBody>
          <a:bodyPr wrap="none">
            <a:spAutoFit/>
          </a:bodyPr>
          <a:lstStyle/>
          <a:p>
            <a:r>
              <a:rPr lang="en-GB" dirty="0">
                <a:solidFill>
                  <a:prstClr val="black"/>
                </a:solidFill>
                <a:latin typeface="Calibri" panose="020F0502020204030204"/>
                <a:hlinkClick r:id="rId8"/>
              </a:rPr>
              <a:t>https://</a:t>
            </a:r>
            <a:r>
              <a:rPr lang="en-GB" dirty="0" smtClean="0">
                <a:solidFill>
                  <a:prstClr val="black"/>
                </a:solidFill>
                <a:latin typeface="Calibri" panose="020F0502020204030204"/>
                <a:hlinkClick r:id="rId8"/>
              </a:rPr>
              <a:t>www.usda.gov/our-agency/initiatives/veterans</a:t>
            </a:r>
            <a:r>
              <a:rPr lang="uk-UA" dirty="0" smtClean="0">
                <a:solidFill>
                  <a:prstClr val="black"/>
                </a:solidFill>
                <a:latin typeface="Calibri" panose="020F0502020204030204"/>
              </a:rPr>
              <a:t> </a:t>
            </a:r>
            <a:endParaRPr lang="uk-UA" dirty="0">
              <a:solidFill>
                <a:prstClr val="black"/>
              </a:solidFill>
              <a:latin typeface="Calibri" panose="020F0502020204030204"/>
            </a:endParaRPr>
          </a:p>
        </p:txBody>
      </p:sp>
      <p:pic>
        <p:nvPicPr>
          <p:cNvPr id="9" name="Рисунок 8"/>
          <p:cNvPicPr>
            <a:picLocks noChangeAspect="1"/>
          </p:cNvPicPr>
          <p:nvPr/>
        </p:nvPicPr>
        <p:blipFill>
          <a:blip r:embed="rId9"/>
          <a:stretch>
            <a:fillRect/>
          </a:stretch>
        </p:blipFill>
        <p:spPr>
          <a:xfrm>
            <a:off x="5863772" y="4376305"/>
            <a:ext cx="3221466" cy="2123781"/>
          </a:xfrm>
          <a:prstGeom prst="rect">
            <a:avLst/>
          </a:prstGeom>
        </p:spPr>
      </p:pic>
      <p:pic>
        <p:nvPicPr>
          <p:cNvPr id="10" name="Рисунок 9"/>
          <p:cNvPicPr>
            <a:picLocks noChangeAspect="1"/>
          </p:cNvPicPr>
          <p:nvPr/>
        </p:nvPicPr>
        <p:blipFill>
          <a:blip r:embed="rId10"/>
          <a:stretch>
            <a:fillRect/>
          </a:stretch>
        </p:blipFill>
        <p:spPr>
          <a:xfrm>
            <a:off x="6912083" y="922915"/>
            <a:ext cx="5147549" cy="3474595"/>
          </a:xfrm>
          <a:prstGeom prst="rect">
            <a:avLst/>
          </a:prstGeom>
        </p:spPr>
      </p:pic>
      <p:pic>
        <p:nvPicPr>
          <p:cNvPr id="11" name="Рисунок 10"/>
          <p:cNvPicPr>
            <a:picLocks noChangeAspect="1"/>
          </p:cNvPicPr>
          <p:nvPr/>
        </p:nvPicPr>
        <p:blipFill>
          <a:blip r:embed="rId11"/>
          <a:stretch>
            <a:fillRect/>
          </a:stretch>
        </p:blipFill>
        <p:spPr>
          <a:xfrm>
            <a:off x="8830697" y="5119972"/>
            <a:ext cx="2443650" cy="1738028"/>
          </a:xfrm>
          <a:prstGeom prst="rect">
            <a:avLst/>
          </a:prstGeom>
        </p:spPr>
      </p:pic>
    </p:spTree>
    <p:extLst>
      <p:ext uri="{BB962C8B-B14F-4D97-AF65-F5344CB8AC3E}">
        <p14:creationId xmlns:p14="http://schemas.microsoft.com/office/powerpoint/2010/main" val="3075579629"/>
      </p:ext>
    </p:extLst>
  </p:cSld>
  <p:clrMapOvr>
    <a:masterClrMapping/>
  </p:clrMapOvr>
</p:sld>
</file>

<file path=ppt/theme/theme1.xml><?xml version="1.0" encoding="utf-8"?>
<a:theme xmlns:a="http://schemas.openxmlformats.org/drawingml/2006/main" name="1_Тема Office">
  <a:themeElements>
    <a:clrScheme name="Стандартная">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1962</TotalTime>
  <Words>6071</Words>
  <Application>Microsoft Office PowerPoint</Application>
  <PresentationFormat>Широкий екран</PresentationFormat>
  <Paragraphs>613</Paragraphs>
  <Slides>86</Slides>
  <Notes>86</Notes>
  <HiddenSlides>0</HiddenSlides>
  <MMClips>0</MMClips>
  <ScaleCrop>false</ScaleCrop>
  <HeadingPairs>
    <vt:vector size="6" baseType="variant">
      <vt:variant>
        <vt:lpstr>Використані шрифти</vt:lpstr>
      </vt:variant>
      <vt:variant>
        <vt:i4>12</vt:i4>
      </vt:variant>
      <vt:variant>
        <vt:lpstr>Тема</vt:lpstr>
      </vt:variant>
      <vt:variant>
        <vt:i4>1</vt:i4>
      </vt:variant>
      <vt:variant>
        <vt:lpstr>Заголовки слайдів</vt:lpstr>
      </vt:variant>
      <vt:variant>
        <vt:i4>86</vt:i4>
      </vt:variant>
    </vt:vector>
  </HeadingPairs>
  <TitlesOfParts>
    <vt:vector size="99" baseType="lpstr">
      <vt:lpstr>Arial</vt:lpstr>
      <vt:lpstr>Arial Black</vt:lpstr>
      <vt:lpstr>Calibri</vt:lpstr>
      <vt:lpstr>Cambria</vt:lpstr>
      <vt:lpstr>Geo</vt:lpstr>
      <vt:lpstr>Montserrat</vt:lpstr>
      <vt:lpstr>Montserrat SemiBold</vt:lpstr>
      <vt:lpstr>Noto Sans Symbols</vt:lpstr>
      <vt:lpstr>Roboto</vt:lpstr>
      <vt:lpstr>Symbol</vt:lpstr>
      <vt:lpstr>Times New Roman</vt:lpstr>
      <vt:lpstr>Trebuchet MS</vt:lpstr>
      <vt:lpstr>1_Тема Office</vt:lpstr>
      <vt:lpstr>УСЕ ПРО СІМЕЙНЕ ФЕРМЕРСЬКЕ ГОСПОДАРСТВО</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Євчу</dc:creator>
  <cp:lastModifiedBy>Роман</cp:lastModifiedBy>
  <cp:revision>136</cp:revision>
  <dcterms:created xsi:type="dcterms:W3CDTF">2022-12-07T14:52:55Z</dcterms:created>
  <dcterms:modified xsi:type="dcterms:W3CDTF">2023-06-06T06:29:34Z</dcterms:modified>
</cp:coreProperties>
</file>